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3" r:id="rId4"/>
    <p:sldId id="277" r:id="rId5"/>
    <p:sldId id="281" r:id="rId6"/>
    <p:sldId id="282" r:id="rId7"/>
    <p:sldId id="284" r:id="rId8"/>
    <p:sldId id="285" r:id="rId9"/>
    <p:sldId id="287" r:id="rId10"/>
    <p:sldId id="289" r:id="rId11"/>
    <p:sldId id="290" r:id="rId12"/>
    <p:sldId id="294" r:id="rId13"/>
    <p:sldId id="296" r:id="rId14"/>
    <p:sldId id="291" r:id="rId15"/>
    <p:sldId id="297" r:id="rId16"/>
    <p:sldId id="298" r:id="rId17"/>
    <p:sldId id="299" r:id="rId18"/>
    <p:sldId id="300" r:id="rId19"/>
    <p:sldId id="301" r:id="rId20"/>
    <p:sldId id="29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1" d="100"/>
          <a:sy n="91" d="100"/>
        </p:scale>
        <p:origin x="-1210" y="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3D7B4A-435B-45B7-B070-F108B29BDC40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095799-14D2-4DFE-B3A0-0B8F03E343E0}">
      <dgm:prSet phldrT="[Текст]" custT="1"/>
      <dgm:spPr>
        <a:noFill/>
        <a:ln w="38100">
          <a:solidFill>
            <a:schemeClr val="accent1">
              <a:lumMod val="75000"/>
            </a:schemeClr>
          </a:solidFill>
        </a:ln>
      </dgm:spPr>
      <dgm:t>
        <a:bodyPr/>
        <a:lstStyle/>
        <a:p>
          <a:r>
            <a: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Новое в аттестации/региональный компонент</a:t>
          </a:r>
          <a:endParaRPr lang="ru-RU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2B330A9-E37A-407F-B1D3-9A40486E504B}" type="parTrans" cxnId="{2C1DF0EC-AFB4-4131-97D7-B06D3FD9DCC2}">
      <dgm:prSet/>
      <dgm:spPr/>
      <dgm:t>
        <a:bodyPr/>
        <a:lstStyle/>
        <a:p>
          <a:endParaRPr lang="ru-RU"/>
        </a:p>
      </dgm:t>
    </dgm:pt>
    <dgm:pt modelId="{84990D84-5B5B-4ABE-B7ED-335A3F2C9343}" type="sibTrans" cxnId="{2C1DF0EC-AFB4-4131-97D7-B06D3FD9DCC2}">
      <dgm:prSet/>
      <dgm:spPr/>
      <dgm:t>
        <a:bodyPr/>
        <a:lstStyle/>
        <a:p>
          <a:endParaRPr lang="ru-RU"/>
        </a:p>
      </dgm:t>
    </dgm:pt>
    <dgm:pt modelId="{A495DE7A-2D45-491B-BEFE-F09B7E560416}">
      <dgm:prSet phldrT="[Текст]" custT="1"/>
      <dgm:spPr>
        <a:ln>
          <a:solidFill>
            <a:srgbClr val="000099"/>
          </a:solidFill>
        </a:ln>
      </dgm:spPr>
      <dgm:t>
        <a:bodyPr/>
        <a:lstStyle/>
        <a:p>
          <a:pPr algn="just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ОБЯЗАТЕЛЬНАЯ  АТТЕСТАЦИЯ </a:t>
          </a:r>
          <a:r>
            <a:rPr lang="ru-RU" sz="20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на соответствие  занимаемой должности, в рамках которой проводится оценка знаний педагогов </a:t>
          </a:r>
          <a:r>
            <a:rPr lang="ru-RU" sz="2000" b="1" i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(Административный Регламент МО и Н РТ)</a:t>
          </a:r>
          <a:endParaRPr lang="ru-RU" sz="2000" b="1" i="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A63CE77-9FA8-411F-8C46-9A80467515C6}" type="parTrans" cxnId="{FAE36575-91C5-481D-82F0-9CDF17132DD1}">
      <dgm:prSet/>
      <dgm:spPr>
        <a:ln>
          <a:solidFill>
            <a:srgbClr val="000099"/>
          </a:solidFill>
        </a:ln>
      </dgm:spPr>
      <dgm:t>
        <a:bodyPr/>
        <a:lstStyle/>
        <a:p>
          <a:endParaRPr lang="ru-RU"/>
        </a:p>
      </dgm:t>
    </dgm:pt>
    <dgm:pt modelId="{813411AC-DE72-40C4-93A9-C020D7A74060}" type="sibTrans" cxnId="{FAE36575-91C5-481D-82F0-9CDF17132DD1}">
      <dgm:prSet/>
      <dgm:spPr/>
      <dgm:t>
        <a:bodyPr/>
        <a:lstStyle/>
        <a:p>
          <a:endParaRPr lang="ru-RU"/>
        </a:p>
      </dgm:t>
    </dgm:pt>
    <dgm:pt modelId="{3DC2D052-903E-4BE0-957D-166A88BFE7EF}">
      <dgm:prSet custT="1"/>
      <dgm:spPr>
        <a:ln>
          <a:solidFill>
            <a:srgbClr val="000099"/>
          </a:solidFill>
        </a:ln>
      </dgm:spPr>
      <dgm:t>
        <a:bodyPr/>
        <a:lstStyle/>
        <a:p>
          <a:pPr algn="just" rtl="0"/>
          <a:r>
            <a: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МЕТОДИКА ОЦЕНКИ КВАЛИФИКАЦИИ ПЕДАГОГИЧЕСКИХ     РАБОТНИКОВ, рекомендованная МО и Н РФ для проведения аттестации в регионах</a:t>
          </a:r>
          <a:endParaRPr lang="ru-RU" sz="20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8BF481-E4DE-4D29-9C82-89F9A8769CE1}" type="parTrans" cxnId="{1B95D2D4-7957-4F5C-A668-56EC5717583B}">
      <dgm:prSet/>
      <dgm:spPr>
        <a:ln>
          <a:solidFill>
            <a:srgbClr val="000099"/>
          </a:solidFill>
        </a:ln>
      </dgm:spPr>
      <dgm:t>
        <a:bodyPr/>
        <a:lstStyle/>
        <a:p>
          <a:endParaRPr lang="ru-RU"/>
        </a:p>
      </dgm:t>
    </dgm:pt>
    <dgm:pt modelId="{348C547F-B995-446B-816A-8FB62C1A022B}" type="sibTrans" cxnId="{1B95D2D4-7957-4F5C-A668-56EC5717583B}">
      <dgm:prSet/>
      <dgm:spPr/>
      <dgm:t>
        <a:bodyPr/>
        <a:lstStyle/>
        <a:p>
          <a:endParaRPr lang="ru-RU"/>
        </a:p>
      </dgm:t>
    </dgm:pt>
    <dgm:pt modelId="{7908B64F-18B1-48E3-A266-37C3C413DE69}">
      <dgm:prSet phldrT="[Текст]" custT="1"/>
      <dgm:spPr>
        <a:ln>
          <a:solidFill>
            <a:srgbClr val="000099"/>
          </a:solidFill>
        </a:ln>
      </dgm:spPr>
      <dgm:t>
        <a:bodyPr/>
        <a:lstStyle/>
        <a:p>
          <a:pPr algn="just" rtl="0">
            <a:lnSpc>
              <a:spcPct val="100000"/>
            </a:lnSpc>
            <a:spcAft>
              <a:spcPts val="0"/>
            </a:spcAft>
          </a:pPr>
          <a:r>
            <a:rPr lang="ru-RU" sz="2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ОБЯЗАТЕЛЬНАЯ АТТЕСТАЦИЯ </a:t>
          </a:r>
          <a:r>
            <a:rPr lang="ru-RU" sz="2000" b="1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соответствие занимаемой должности осуществляется аттестационной комиссией ОО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B42161D-6E82-46A3-BAB0-C303D036C51C}" type="parTrans" cxnId="{C28C0F27-2AB2-491B-8194-21884A02F4D0}">
      <dgm:prSet/>
      <dgm:spPr>
        <a:ln>
          <a:solidFill>
            <a:srgbClr val="000099"/>
          </a:solidFill>
        </a:ln>
      </dgm:spPr>
      <dgm:t>
        <a:bodyPr/>
        <a:lstStyle/>
        <a:p>
          <a:endParaRPr lang="ru-RU"/>
        </a:p>
      </dgm:t>
    </dgm:pt>
    <dgm:pt modelId="{3850306E-211C-444E-8068-6CA8FA6BA501}" type="sibTrans" cxnId="{C28C0F27-2AB2-491B-8194-21884A02F4D0}">
      <dgm:prSet/>
      <dgm:spPr/>
      <dgm:t>
        <a:bodyPr/>
        <a:lstStyle/>
        <a:p>
          <a:endParaRPr lang="ru-RU"/>
        </a:p>
      </dgm:t>
    </dgm:pt>
    <dgm:pt modelId="{15CCAC0A-A7E6-4981-B458-6518058E5B2A}" type="pres">
      <dgm:prSet presAssocID="{353D7B4A-435B-45B7-B070-F108B29BDC40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DDBB724-4646-4C39-A4A6-8358D9B57BE4}" type="pres">
      <dgm:prSet presAssocID="{EF095799-14D2-4DFE-B3A0-0B8F03E343E0}" presName="root" presStyleCnt="0"/>
      <dgm:spPr/>
    </dgm:pt>
    <dgm:pt modelId="{4EF7A39B-3CB5-4792-B4FE-6985A3482B8D}" type="pres">
      <dgm:prSet presAssocID="{EF095799-14D2-4DFE-B3A0-0B8F03E343E0}" presName="rootComposite" presStyleCnt="0"/>
      <dgm:spPr/>
    </dgm:pt>
    <dgm:pt modelId="{3A0CF7B7-1DD5-4005-A65D-AB27A81B14EA}" type="pres">
      <dgm:prSet presAssocID="{EF095799-14D2-4DFE-B3A0-0B8F03E343E0}" presName="rootText" presStyleLbl="node1" presStyleIdx="0" presStyleCnt="1" custScaleX="872854" custScaleY="202553" custLinFactNeighborX="3593" custLinFactNeighborY="-89354"/>
      <dgm:spPr/>
      <dgm:t>
        <a:bodyPr/>
        <a:lstStyle/>
        <a:p>
          <a:endParaRPr lang="ru-RU"/>
        </a:p>
      </dgm:t>
    </dgm:pt>
    <dgm:pt modelId="{4CF22F6E-3D67-4685-9C98-ED7D3F16B163}" type="pres">
      <dgm:prSet presAssocID="{EF095799-14D2-4DFE-B3A0-0B8F03E343E0}" presName="rootConnector" presStyleLbl="node1" presStyleIdx="0" presStyleCnt="1"/>
      <dgm:spPr/>
      <dgm:t>
        <a:bodyPr/>
        <a:lstStyle/>
        <a:p>
          <a:endParaRPr lang="ru-RU"/>
        </a:p>
      </dgm:t>
    </dgm:pt>
    <dgm:pt modelId="{BF3BCFAB-EDB2-43B3-AD7B-5E18C81FE7D4}" type="pres">
      <dgm:prSet presAssocID="{EF095799-14D2-4DFE-B3A0-0B8F03E343E0}" presName="childShape" presStyleCnt="0"/>
      <dgm:spPr/>
    </dgm:pt>
    <dgm:pt modelId="{C901C136-5EBE-4434-A5FF-D47D6EA30A37}" type="pres">
      <dgm:prSet presAssocID="{8A63CE77-9FA8-411F-8C46-9A80467515C6}" presName="Name13" presStyleLbl="parChTrans1D2" presStyleIdx="0" presStyleCnt="3"/>
      <dgm:spPr/>
      <dgm:t>
        <a:bodyPr/>
        <a:lstStyle/>
        <a:p>
          <a:endParaRPr lang="ru-RU"/>
        </a:p>
      </dgm:t>
    </dgm:pt>
    <dgm:pt modelId="{2969BFDC-AA67-404D-9D17-BFAA1EF7D889}" type="pres">
      <dgm:prSet presAssocID="{A495DE7A-2D45-491B-BEFE-F09B7E560416}" presName="childText" presStyleLbl="bgAcc1" presStyleIdx="0" presStyleCnt="3" custScaleX="944217" custScaleY="286320" custLinFactNeighborX="-7218" custLinFactNeighborY="-532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B56D1A-64DB-41A2-A2ED-FA3F0E4F6E2D}" type="pres">
      <dgm:prSet presAssocID="{1B42161D-6E82-46A3-BAB0-C303D036C51C}" presName="Name13" presStyleLbl="parChTrans1D2" presStyleIdx="1" presStyleCnt="3"/>
      <dgm:spPr/>
      <dgm:t>
        <a:bodyPr/>
        <a:lstStyle/>
        <a:p>
          <a:endParaRPr lang="ru-RU"/>
        </a:p>
      </dgm:t>
    </dgm:pt>
    <dgm:pt modelId="{E6626982-C5A4-4741-B157-3E4D20F0BFCF}" type="pres">
      <dgm:prSet presAssocID="{7908B64F-18B1-48E3-A266-37C3C413DE69}" presName="childText" presStyleLbl="bgAcc1" presStyleIdx="1" presStyleCnt="3" custScaleX="927947" custScaleY="247432" custLinFactNeighborX="2782" custLinFactNeighborY="-285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7D7429-CFDC-4938-AE06-1BEB869E8ECF}" type="pres">
      <dgm:prSet presAssocID="{BA8BF481-E4DE-4D29-9C82-89F9A8769CE1}" presName="Name13" presStyleLbl="parChTrans1D2" presStyleIdx="2" presStyleCnt="3"/>
      <dgm:spPr/>
      <dgm:t>
        <a:bodyPr/>
        <a:lstStyle/>
        <a:p>
          <a:endParaRPr lang="ru-RU"/>
        </a:p>
      </dgm:t>
    </dgm:pt>
    <dgm:pt modelId="{AB869DB0-559A-4FBE-88BD-8F5DC7918916}" type="pres">
      <dgm:prSet presAssocID="{3DC2D052-903E-4BE0-957D-166A88BFE7EF}" presName="childText" presStyleLbl="bgAcc1" presStyleIdx="2" presStyleCnt="3" custScaleX="933918" custScaleY="2572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95D2D4-7957-4F5C-A668-56EC5717583B}" srcId="{EF095799-14D2-4DFE-B3A0-0B8F03E343E0}" destId="{3DC2D052-903E-4BE0-957D-166A88BFE7EF}" srcOrd="2" destOrd="0" parTransId="{BA8BF481-E4DE-4D29-9C82-89F9A8769CE1}" sibTransId="{348C547F-B995-446B-816A-8FB62C1A022B}"/>
    <dgm:cxn modelId="{F1ADFF1A-D5B0-4323-8E5D-2B5B918DD168}" type="presOf" srcId="{A495DE7A-2D45-491B-BEFE-F09B7E560416}" destId="{2969BFDC-AA67-404D-9D17-BFAA1EF7D889}" srcOrd="0" destOrd="0" presId="urn:microsoft.com/office/officeart/2005/8/layout/hierarchy3"/>
    <dgm:cxn modelId="{8FF3DEBC-509B-4BFB-87E2-E00D7A5F2FE3}" type="presOf" srcId="{3DC2D052-903E-4BE0-957D-166A88BFE7EF}" destId="{AB869DB0-559A-4FBE-88BD-8F5DC7918916}" srcOrd="0" destOrd="0" presId="urn:microsoft.com/office/officeart/2005/8/layout/hierarchy3"/>
    <dgm:cxn modelId="{C28C0F27-2AB2-491B-8194-21884A02F4D0}" srcId="{EF095799-14D2-4DFE-B3A0-0B8F03E343E0}" destId="{7908B64F-18B1-48E3-A266-37C3C413DE69}" srcOrd="1" destOrd="0" parTransId="{1B42161D-6E82-46A3-BAB0-C303D036C51C}" sibTransId="{3850306E-211C-444E-8068-6CA8FA6BA501}"/>
    <dgm:cxn modelId="{F2C8E866-A981-42C8-98D8-59BFAA847946}" type="presOf" srcId="{353D7B4A-435B-45B7-B070-F108B29BDC40}" destId="{15CCAC0A-A7E6-4981-B458-6518058E5B2A}" srcOrd="0" destOrd="0" presId="urn:microsoft.com/office/officeart/2005/8/layout/hierarchy3"/>
    <dgm:cxn modelId="{4672BBB9-0D3E-4CEF-8FB7-A0A04E92FAC9}" type="presOf" srcId="{1B42161D-6E82-46A3-BAB0-C303D036C51C}" destId="{C9B56D1A-64DB-41A2-A2ED-FA3F0E4F6E2D}" srcOrd="0" destOrd="0" presId="urn:microsoft.com/office/officeart/2005/8/layout/hierarchy3"/>
    <dgm:cxn modelId="{50101A5C-7563-4710-9DFF-59B8D80A9FE6}" type="presOf" srcId="{EF095799-14D2-4DFE-B3A0-0B8F03E343E0}" destId="{3A0CF7B7-1DD5-4005-A65D-AB27A81B14EA}" srcOrd="0" destOrd="0" presId="urn:microsoft.com/office/officeart/2005/8/layout/hierarchy3"/>
    <dgm:cxn modelId="{C4DAB993-B1D8-4B95-B6ED-0A4E0FFB9642}" type="presOf" srcId="{BA8BF481-E4DE-4D29-9C82-89F9A8769CE1}" destId="{AE7D7429-CFDC-4938-AE06-1BEB869E8ECF}" srcOrd="0" destOrd="0" presId="urn:microsoft.com/office/officeart/2005/8/layout/hierarchy3"/>
    <dgm:cxn modelId="{FAE36575-91C5-481D-82F0-9CDF17132DD1}" srcId="{EF095799-14D2-4DFE-B3A0-0B8F03E343E0}" destId="{A495DE7A-2D45-491B-BEFE-F09B7E560416}" srcOrd="0" destOrd="0" parTransId="{8A63CE77-9FA8-411F-8C46-9A80467515C6}" sibTransId="{813411AC-DE72-40C4-93A9-C020D7A74060}"/>
    <dgm:cxn modelId="{C75A8948-B692-481E-9E6F-377CC92150A7}" type="presOf" srcId="{7908B64F-18B1-48E3-A266-37C3C413DE69}" destId="{E6626982-C5A4-4741-B157-3E4D20F0BFCF}" srcOrd="0" destOrd="0" presId="urn:microsoft.com/office/officeart/2005/8/layout/hierarchy3"/>
    <dgm:cxn modelId="{2C1DF0EC-AFB4-4131-97D7-B06D3FD9DCC2}" srcId="{353D7B4A-435B-45B7-B070-F108B29BDC40}" destId="{EF095799-14D2-4DFE-B3A0-0B8F03E343E0}" srcOrd="0" destOrd="0" parTransId="{C2B330A9-E37A-407F-B1D3-9A40486E504B}" sibTransId="{84990D84-5B5B-4ABE-B7ED-335A3F2C9343}"/>
    <dgm:cxn modelId="{8C0FC41C-DB13-48FC-B95D-A6AC1C43BD9A}" type="presOf" srcId="{8A63CE77-9FA8-411F-8C46-9A80467515C6}" destId="{C901C136-5EBE-4434-A5FF-D47D6EA30A37}" srcOrd="0" destOrd="0" presId="urn:microsoft.com/office/officeart/2005/8/layout/hierarchy3"/>
    <dgm:cxn modelId="{496DAF42-0018-49BF-B574-92C56B4886EF}" type="presOf" srcId="{EF095799-14D2-4DFE-B3A0-0B8F03E343E0}" destId="{4CF22F6E-3D67-4685-9C98-ED7D3F16B163}" srcOrd="1" destOrd="0" presId="urn:microsoft.com/office/officeart/2005/8/layout/hierarchy3"/>
    <dgm:cxn modelId="{CD52D204-EE74-4036-B34B-B010C405189B}" type="presParOf" srcId="{15CCAC0A-A7E6-4981-B458-6518058E5B2A}" destId="{6DDBB724-4646-4C39-A4A6-8358D9B57BE4}" srcOrd="0" destOrd="0" presId="urn:microsoft.com/office/officeart/2005/8/layout/hierarchy3"/>
    <dgm:cxn modelId="{F5B879C1-3F4D-45B1-B3A8-374664E463AD}" type="presParOf" srcId="{6DDBB724-4646-4C39-A4A6-8358D9B57BE4}" destId="{4EF7A39B-3CB5-4792-B4FE-6985A3482B8D}" srcOrd="0" destOrd="0" presId="urn:microsoft.com/office/officeart/2005/8/layout/hierarchy3"/>
    <dgm:cxn modelId="{8A795315-87DE-4F2C-896C-1E664D753209}" type="presParOf" srcId="{4EF7A39B-3CB5-4792-B4FE-6985A3482B8D}" destId="{3A0CF7B7-1DD5-4005-A65D-AB27A81B14EA}" srcOrd="0" destOrd="0" presId="urn:microsoft.com/office/officeart/2005/8/layout/hierarchy3"/>
    <dgm:cxn modelId="{F3AB778D-EE5E-4726-B998-38E58B80FCDC}" type="presParOf" srcId="{4EF7A39B-3CB5-4792-B4FE-6985A3482B8D}" destId="{4CF22F6E-3D67-4685-9C98-ED7D3F16B163}" srcOrd="1" destOrd="0" presId="urn:microsoft.com/office/officeart/2005/8/layout/hierarchy3"/>
    <dgm:cxn modelId="{998CF238-9097-4B83-9368-8B63BA5BCCA8}" type="presParOf" srcId="{6DDBB724-4646-4C39-A4A6-8358D9B57BE4}" destId="{BF3BCFAB-EDB2-43B3-AD7B-5E18C81FE7D4}" srcOrd="1" destOrd="0" presId="urn:microsoft.com/office/officeart/2005/8/layout/hierarchy3"/>
    <dgm:cxn modelId="{137809CC-385D-4FA1-8A50-F73DEE13DDF1}" type="presParOf" srcId="{BF3BCFAB-EDB2-43B3-AD7B-5E18C81FE7D4}" destId="{C901C136-5EBE-4434-A5FF-D47D6EA30A37}" srcOrd="0" destOrd="0" presId="urn:microsoft.com/office/officeart/2005/8/layout/hierarchy3"/>
    <dgm:cxn modelId="{239D4F06-6932-4A88-AAED-7AB9859E6FC6}" type="presParOf" srcId="{BF3BCFAB-EDB2-43B3-AD7B-5E18C81FE7D4}" destId="{2969BFDC-AA67-404D-9D17-BFAA1EF7D889}" srcOrd="1" destOrd="0" presId="urn:microsoft.com/office/officeart/2005/8/layout/hierarchy3"/>
    <dgm:cxn modelId="{7B1B6EAB-A222-4928-A0F4-19C9B54E427E}" type="presParOf" srcId="{BF3BCFAB-EDB2-43B3-AD7B-5E18C81FE7D4}" destId="{C9B56D1A-64DB-41A2-A2ED-FA3F0E4F6E2D}" srcOrd="2" destOrd="0" presId="urn:microsoft.com/office/officeart/2005/8/layout/hierarchy3"/>
    <dgm:cxn modelId="{D1760C86-BBE4-448E-8FE9-60A790BD7ED8}" type="presParOf" srcId="{BF3BCFAB-EDB2-43B3-AD7B-5E18C81FE7D4}" destId="{E6626982-C5A4-4741-B157-3E4D20F0BFCF}" srcOrd="3" destOrd="0" presId="urn:microsoft.com/office/officeart/2005/8/layout/hierarchy3"/>
    <dgm:cxn modelId="{D608030E-9FCE-4A94-BA84-1E707C13F165}" type="presParOf" srcId="{BF3BCFAB-EDB2-43B3-AD7B-5E18C81FE7D4}" destId="{AE7D7429-CFDC-4938-AE06-1BEB869E8ECF}" srcOrd="4" destOrd="0" presId="urn:microsoft.com/office/officeart/2005/8/layout/hierarchy3"/>
    <dgm:cxn modelId="{9978E01D-98F6-4140-BBD1-BCD3A7D4B131}" type="presParOf" srcId="{BF3BCFAB-EDB2-43B3-AD7B-5E18C81FE7D4}" destId="{AB869DB0-559A-4FBE-88BD-8F5DC7918916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0CF7B7-1DD5-4005-A65D-AB27A81B14EA}">
      <dsp:nvSpPr>
        <dsp:cNvPr id="0" name=""/>
        <dsp:cNvSpPr/>
      </dsp:nvSpPr>
      <dsp:spPr>
        <a:xfrm>
          <a:off x="36027" y="303671"/>
          <a:ext cx="7716370" cy="895323"/>
        </a:xfrm>
        <a:prstGeom prst="roundRect">
          <a:avLst>
            <a:gd name="adj" fmla="val 10000"/>
          </a:avLst>
        </a:prstGeom>
        <a:noFill/>
        <a:ln w="381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Новое в аттестации/региональный компонент</a:t>
          </a:r>
          <a:endParaRPr lang="ru-RU" sz="2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62250" y="329894"/>
        <a:ext cx="7663924" cy="842877"/>
      </dsp:txXfrm>
    </dsp:sp>
    <dsp:sp modelId="{C901C136-5EBE-4434-A5FF-D47D6EA30A37}">
      <dsp:nvSpPr>
        <dsp:cNvPr id="0" name=""/>
        <dsp:cNvSpPr/>
      </dsp:nvSpPr>
      <dsp:spPr>
        <a:xfrm>
          <a:off x="807664" y="1198995"/>
          <a:ext cx="688825" cy="9028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02891"/>
              </a:lnTo>
              <a:lnTo>
                <a:pt x="688825" y="902891"/>
              </a:lnTo>
            </a:path>
          </a:pathLst>
        </a:custGeom>
        <a:noFill/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69BFDC-AA67-404D-9D17-BFAA1EF7D889}">
      <dsp:nvSpPr>
        <dsp:cNvPr id="0" name=""/>
        <dsp:cNvSpPr/>
      </dsp:nvSpPr>
      <dsp:spPr>
        <a:xfrm>
          <a:off x="1496490" y="1469091"/>
          <a:ext cx="6677797" cy="12655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just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ОБЯЗАТЕЛЬНАЯ  АТТЕСТАЦИЯ </a:t>
          </a:r>
          <a:r>
            <a:rPr lang="ru-RU" sz="2000" b="1" kern="12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rPr>
            <a:t>на соответствие  занимаемой должности, в рамках которой проводится оценка знаний педагогов </a:t>
          </a:r>
          <a:r>
            <a:rPr lang="ru-RU" sz="2000" b="1" i="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(Административный Регламент МО и Н РТ)</a:t>
          </a:r>
          <a:endParaRPr lang="ru-RU" sz="2000" b="1" i="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33558" y="1506159"/>
        <a:ext cx="6603661" cy="1191454"/>
      </dsp:txXfrm>
    </dsp:sp>
    <dsp:sp modelId="{C9B56D1A-64DB-41A2-A2ED-FA3F0E4F6E2D}">
      <dsp:nvSpPr>
        <dsp:cNvPr id="0" name=""/>
        <dsp:cNvSpPr/>
      </dsp:nvSpPr>
      <dsp:spPr>
        <a:xfrm>
          <a:off x="807664" y="1198995"/>
          <a:ext cx="759548" cy="23021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02108"/>
              </a:lnTo>
              <a:lnTo>
                <a:pt x="759548" y="2302108"/>
              </a:lnTo>
            </a:path>
          </a:pathLst>
        </a:custGeom>
        <a:noFill/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6626982-C5A4-4741-B157-3E4D20F0BFCF}">
      <dsp:nvSpPr>
        <dsp:cNvPr id="0" name=""/>
        <dsp:cNvSpPr/>
      </dsp:nvSpPr>
      <dsp:spPr>
        <a:xfrm>
          <a:off x="1567213" y="2954255"/>
          <a:ext cx="6562731" cy="10936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just" defTabSz="889000" rtl="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ОБЯЗАТЕЛЬНАЯ АТТЕСТАЦИЯ </a:t>
          </a:r>
          <a:r>
            <a:rPr lang="ru-RU" sz="2000" b="1" kern="1200" dirty="0" smtClean="0">
              <a:solidFill>
                <a:srgbClr val="000099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 соответствие занимаемой должности осуществляется аттестационной комиссией ОО</a:t>
          </a:r>
          <a:endParaRPr lang="ru-RU" sz="2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99246" y="2986288"/>
        <a:ext cx="6498665" cy="1029631"/>
      </dsp:txXfrm>
    </dsp:sp>
    <dsp:sp modelId="{AE7D7429-CFDC-4938-AE06-1BEB869E8ECF}">
      <dsp:nvSpPr>
        <dsp:cNvPr id="0" name=""/>
        <dsp:cNvSpPr/>
      </dsp:nvSpPr>
      <dsp:spPr>
        <a:xfrm>
          <a:off x="807664" y="1198995"/>
          <a:ext cx="739873" cy="36544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654407"/>
              </a:lnTo>
              <a:lnTo>
                <a:pt x="739873" y="3654407"/>
              </a:lnTo>
            </a:path>
          </a:pathLst>
        </a:custGeom>
        <a:noFill/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869DB0-559A-4FBE-88BD-8F5DC7918916}">
      <dsp:nvSpPr>
        <dsp:cNvPr id="0" name=""/>
        <dsp:cNvSpPr/>
      </dsp:nvSpPr>
      <dsp:spPr>
        <a:xfrm>
          <a:off x="1547538" y="4284760"/>
          <a:ext cx="6604959" cy="11372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00009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just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МЕТОДИКА ОЦЕНКИ КВАЛИФИКАЦИИ ПЕДАГОГИЧЕСКИХ     РАБОТНИКОВ, рекомендованная МО и Н РФ для проведения аттестации в регионах</a:t>
          </a:r>
          <a:endParaRPr lang="ru-RU" sz="200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80848" y="4318070"/>
        <a:ext cx="6538339" cy="10706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27.02.2018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4267200"/>
          </a:xfrm>
        </p:spPr>
        <p:txBody>
          <a:bodyPr>
            <a:normAutofit fontScale="90000"/>
          </a:bodyPr>
          <a:lstStyle/>
          <a:p>
            <a:pPr lvl="0"/>
            <a:r>
              <a:rPr lang="ru-RU" altLang="ru-RU" sz="36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Нормативно-правовое обеспечение аттестации педагогических кадров на подтверждение соответствия занимаемой должности </a:t>
            </a:r>
            <a:br>
              <a:rPr lang="ru-RU" altLang="ru-RU" sz="3600" b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36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altLang="ru-RU" sz="3600" b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sz="2700" i="1" kern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И.А.Николаевская</a:t>
            </a:r>
            <a:r>
              <a:rPr lang="ru-RU" altLang="ru-RU" sz="2700" i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старший методист Информационно-методического отдела Управления образования </a:t>
            </a:r>
            <a:r>
              <a:rPr lang="ru-RU" altLang="ru-RU" sz="2700" i="1" kern="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г.Казани</a:t>
            </a:r>
            <a:r>
              <a:rPr lang="ru-RU" altLang="ru-RU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altLang="ru-RU" i="1" kern="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altLang="ru-RU" i="1" kern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53667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AutoShape 3"/>
          <p:cNvSpPr>
            <a:spLocks noChangeArrowheads="1"/>
          </p:cNvSpPr>
          <p:nvPr/>
        </p:nvSpPr>
        <p:spPr bwMode="auto">
          <a:xfrm>
            <a:off x="207963" y="136525"/>
            <a:ext cx="8785225" cy="60753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Оценка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профессиональных знаний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аттестуемых</a:t>
            </a:r>
          </a:p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педагогов 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8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Проводится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аттестационной </a:t>
            </a: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комиссией ОО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 </a:t>
            </a: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графику согласно приказу 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(единого графика нет)</a:t>
            </a:r>
            <a:endParaRPr lang="ru-RU" alt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eaLnBrk="1" hangingPunct="1"/>
            <a:r>
              <a:rPr lang="ru-RU" altLang="ru-RU" sz="28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Альтернативные </a:t>
            </a:r>
            <a:r>
              <a:rPr lang="ru-RU" altLang="ru-RU" sz="2800" b="1" u="sng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формы:</a:t>
            </a:r>
          </a:p>
          <a:p>
            <a:pPr eaLnBrk="1" hangingPunct="1">
              <a:buFontTx/>
              <a:buChar char="-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решение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педагогических ситуаций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составление </a:t>
            </a:r>
            <a:r>
              <a:rPr lang="ru-RU" altLang="ru-RU" sz="28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конспекта урока (занятия) </a:t>
            </a:r>
            <a:endParaRPr lang="ru-RU" altLang="ru-RU" sz="28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marL="457200" indent="-457200" eaLnBrk="1" hangingPunct="1">
              <a:buFontTx/>
              <a:buChar char="-"/>
            </a:pPr>
            <a:r>
              <a:rPr lang="ru-RU" alt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тестовые задания </a:t>
            </a:r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(разрабатывает и утверждает </a:t>
            </a:r>
          </a:p>
          <a:p>
            <a:pPr eaLnBrk="1" hangingPunct="1"/>
            <a:r>
              <a:rPr lang="ru-RU" altLang="ru-RU" sz="28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сама АК ОО)</a:t>
            </a:r>
            <a:endParaRPr lang="ru-RU" altLang="ru-RU" sz="28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  <a:p>
            <a:pPr eaLnBrk="1" hangingPunct="1"/>
            <a:endParaRPr lang="ru-RU" alt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2797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ПОРЯДОК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ПРОВЕДЕНИЯ АТТЕСТАЦИИ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работодатель издает 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приказ о проведении</a:t>
            </a:r>
            <a:r>
              <a:rPr lang="ru-RU" altLang="ru-RU" sz="24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tx2"/>
                </a:solidFill>
                <a:latin typeface="Times New Roman" pitchFamily="18" charset="0"/>
              </a:rPr>
              <a:t>аттестации и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оценки знаний с уточнением формы;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представление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работодателя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(под роспись за месяц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до заседания АК);  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информация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 сроках и месте проведения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оценки знаний сообщается работнику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за месяц;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работник</a:t>
            </a:r>
            <a:r>
              <a:rPr lang="ru-RU" altLang="ru-RU" sz="2400" b="1" dirty="0" smtClean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информирует</a:t>
            </a:r>
            <a:r>
              <a:rPr lang="ru-RU" altLang="ru-RU" sz="24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аттестационную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комиссию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 форме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предмете, классе, рабочей программе;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в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назначенный день работник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составляет </a:t>
            </a:r>
          </a:p>
          <a:p>
            <a:pPr algn="just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конспект урока (занятия) на бумагоносителе 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присутствии экспертов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ОО и члена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экспертной </a:t>
            </a:r>
            <a:endParaRPr lang="ru-RU" alt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омиссии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тему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урока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предлагает комиссия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из числа 10 тем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по изучению нового материала, указанных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в рабочей программе</a:t>
            </a:r>
          </a:p>
        </p:txBody>
      </p:sp>
    </p:spTree>
    <p:extLst>
      <p:ext uri="{BB962C8B-B14F-4D97-AF65-F5344CB8AC3E}">
        <p14:creationId xmlns:p14="http://schemas.microsoft.com/office/powerpoint/2010/main" val="8735311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ПОРЯДОК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ПРОВЕДЕНИЯ АТТЕСТАЦИИ</a:t>
            </a:r>
          </a:p>
          <a:p>
            <a:pPr algn="just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(тестирование как альтернативная форма)</a:t>
            </a:r>
          </a:p>
          <a:p>
            <a:pPr algn="just" eaLnBrk="1" hangingPunct="1"/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назначенный день работник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проходит тестирование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на бумагоносителе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или компьютерное (но не через личный</a:t>
            </a:r>
          </a:p>
          <a:p>
            <a:pPr algn="just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к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абинет)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присутствии экспертов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ОО и члена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экспертной </a:t>
            </a:r>
            <a:endParaRPr lang="ru-RU" alt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омиссии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аботнику в открытом доступе предлагается для изучения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100 тестовых вопросов; на тестировании ему предлагается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методом случайного выбора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50 вопросов, каждый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правильный ответ оценивается в 2 балла;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проходным на СЗД считается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60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баллов;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ремя тестирования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70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минут.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8051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ПОРЯДОК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ПРОВЕДЕНИЯ АТТЕСТАЦИИ</a:t>
            </a:r>
          </a:p>
          <a:p>
            <a:pPr algn="just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(решение педагогических ситуаций)</a:t>
            </a:r>
          </a:p>
          <a:p>
            <a:pPr algn="just" eaLnBrk="1" hangingPunct="1"/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назначенный день работник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проходит оценку знаний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на бумагоносителе в форме решения </a:t>
            </a:r>
            <a:r>
              <a:rPr lang="ru-RU" altLang="ru-RU" sz="2400" b="1" dirty="0" err="1" smtClean="0">
                <a:solidFill>
                  <a:srgbClr val="FF0000"/>
                </a:solidFill>
                <a:latin typeface="Times New Roman" pitchFamily="18" charset="0"/>
              </a:rPr>
              <a:t>пед.ситуаций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присутствии экспертов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ОО  и члена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экспертной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комиссии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аботнику в открытом доступе предлагается для изучения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е менее 30 </a:t>
            </a:r>
            <a:r>
              <a:rPr lang="ru-RU" alt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пед.ситуаций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 на тестировании ему предлагается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методом случайного выбора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3 ситуации, каждый ответ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оценивается от 0 до 3-х баллов;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проходным на СЗД считается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балла;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ремя </a:t>
            </a:r>
            <a:r>
              <a:rPr lang="ru-RU" altLang="ru-RU" sz="24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тестирования </a:t>
            </a:r>
            <a:r>
              <a:rPr lang="ru-RU" altLang="ru-RU" sz="2400" b="1" smtClean="0">
                <a:solidFill>
                  <a:srgbClr val="FF0000"/>
                </a:solidFill>
                <a:latin typeface="Times New Roman" pitchFamily="18" charset="0"/>
              </a:rPr>
              <a:t>60</a:t>
            </a:r>
            <a:r>
              <a:rPr lang="ru-RU" altLang="ru-RU" sz="2400" b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минут.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939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just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ПОРЯДОК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ПРОВЕДЕНИЯ АТТЕСТАЦИИ</a:t>
            </a:r>
          </a:p>
          <a:p>
            <a:pPr algn="just" eaLnBrk="1" hangingPunct="1"/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протокол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решения АК  ОО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оформляется в день </a:t>
            </a:r>
            <a:endParaRPr lang="ru-RU" alt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проведения заседания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  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выписка из протокола выдается работнику под роспись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(в течение 3-х дней после заседания);</a:t>
            </a: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ыписка из протокола  хранится в личном деле работника.</a:t>
            </a:r>
          </a:p>
          <a:p>
            <a:pPr algn="just" eaLnBrk="1" hangingPunct="1"/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Внимание: 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аттестационные листы  на педагогов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не оформляются, 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запись в Трудовую книжку о подтверждении СЗД  </a:t>
            </a:r>
          </a:p>
          <a:p>
            <a:pPr algn="just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не вносится</a:t>
            </a:r>
          </a:p>
          <a:p>
            <a:pPr algn="just" eaLnBrk="1" hangingPunct="1"/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8162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188913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ЛОКАЛЬНЫЕ АКТЫ, ПРИКАЗЫ</a:t>
            </a:r>
          </a:p>
          <a:p>
            <a:pPr algn="ctr" eaLnBrk="1" hangingPunct="1"/>
            <a:r>
              <a:rPr lang="ru-RU" altLang="ru-RU" sz="2000" b="1" i="1" dirty="0" smtClean="0">
                <a:solidFill>
                  <a:srgbClr val="FF0000"/>
                </a:solidFill>
                <a:latin typeface="Times New Roman" pitchFamily="18" charset="0"/>
              </a:rPr>
              <a:t>(оформление документов)</a:t>
            </a:r>
          </a:p>
          <a:p>
            <a:pPr algn="ctr" eaLnBrk="1" hangingPunct="1"/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утверждении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Положения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аттестационной</a:t>
            </a:r>
          </a:p>
          <a:p>
            <a:pPr algn="just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комиссии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ОО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(издается на несколько лет - до внесения</a:t>
            </a:r>
          </a:p>
          <a:p>
            <a:pPr algn="just"/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 изменений в порядок аттестации);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утверждении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Регламента проведения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оценки профессиональной деятельности (в </a:t>
            </a:r>
            <a:r>
              <a:rPr lang="ru-RU" altLang="ru-RU" sz="24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т.ч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 оценки</a:t>
            </a:r>
          </a:p>
          <a:p>
            <a:pPr algn="just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знаний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) 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(издается на несколько лет- до внесения</a:t>
            </a:r>
          </a:p>
          <a:p>
            <a:pPr algn="just"/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 изменений в порядок аттестации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)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;</a:t>
            </a:r>
          </a:p>
          <a:p>
            <a:pPr marL="342900" indent="-342900" algn="just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о создании АК ОО , в которую входит </a:t>
            </a:r>
            <a:endParaRPr lang="ru-RU" alt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председатель профкома </a:t>
            </a:r>
            <a:r>
              <a:rPr lang="ru-RU" alt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(на год);</a:t>
            </a:r>
          </a:p>
          <a:p>
            <a:pPr marL="342900" indent="-342900" algn="just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аттестации педагогических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работников </a:t>
            </a:r>
          </a:p>
          <a:p>
            <a:pPr algn="just"/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</a:t>
            </a:r>
            <a:r>
              <a:rPr lang="ru-RU" altLang="ru-RU" sz="2400" b="1" dirty="0" smtClean="0">
                <a:solidFill>
                  <a:schemeClr val="accent5"/>
                </a:solidFill>
                <a:latin typeface="Times New Roman" pitchFamily="18" charset="0"/>
              </a:rPr>
              <a:t>определенного графика  нет, издается по необходимости)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/>
            <a:endParaRPr lang="ru-RU" altLang="ru-RU" sz="2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5256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23528" y="692696"/>
            <a:ext cx="8713787" cy="6165304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ПРИКАЗ об утверждении ПОЛОЖЕНИЯ об АК ОО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	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соответствии с частью 2 статьи 49 Федерального  закона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 29 декабря 2012 г. №273-ФЗ «Об образовании в Российской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Федерации», пунктом 5 Порядка проведения аттестации педагогических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работников организаций, осуществляющих образовательную деятель-</a:t>
            </a:r>
          </a:p>
          <a:p>
            <a:pPr algn="just" eaLnBrk="1" hangingPunct="1"/>
            <a:r>
              <a:rPr lang="ru-RU" alt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ость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утвержденного приказом 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МОиН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РФ от 7 апреля 2014 года №276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(зарегистрированного Минюстом России 23 мая 2014г.,регистрационный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№ 32408),</a:t>
            </a: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               приказываю:</a:t>
            </a:r>
          </a:p>
          <a:p>
            <a:pPr marL="457200" indent="-457200" algn="just" eaLnBrk="1" hangingPunct="1">
              <a:buAutoNum type="arabicPeriod"/>
            </a:pP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Утвердить прилагаемое Положение об аттестационной комиссии </a:t>
            </a:r>
            <a:endParaRPr lang="ru-RU" altLang="ru-RU" sz="2000" b="1" dirty="0" smtClean="0">
              <a:solidFill>
                <a:schemeClr val="accent5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</a:t>
            </a:r>
            <a:r>
              <a:rPr lang="ru-RU" altLang="ru-RU" sz="2000" b="1" i="1" dirty="0" smtClean="0">
                <a:solidFill>
                  <a:schemeClr val="accent5"/>
                </a:solidFill>
                <a:latin typeface="Times New Roman" pitchFamily="18" charset="0"/>
              </a:rPr>
              <a:t>наименование ОО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)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.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2. Контроль за исполнением настоящего приказа оставляю за собой.</a:t>
            </a:r>
          </a:p>
          <a:p>
            <a:pPr algn="just" eaLnBrk="1" hangingPunct="1"/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dirty="0" smtClean="0">
                <a:solidFill>
                  <a:schemeClr val="accent5"/>
                </a:solidFill>
                <a:latin typeface="Times New Roman" pitchFamily="18" charset="0"/>
              </a:rPr>
              <a:t>Руководитель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(подпись)</a:t>
            </a:r>
          </a:p>
          <a:p>
            <a:pPr algn="r" eaLnBrk="1" hangingPunct="1"/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«Согласовано»                                                                        «Утверждаю»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Председатель профкома 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(ФИО)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                            Руководитель ОО 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(ФИО)</a:t>
            </a:r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dirty="0" smtClean="0">
                <a:solidFill>
                  <a:schemeClr val="tx2"/>
                </a:solidFill>
                <a:latin typeface="Times New Roman" pitchFamily="18" charset="0"/>
              </a:rPr>
              <a:t>Протокол № ___от___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                                               </a:t>
            </a:r>
            <a:r>
              <a:rPr lang="ru-RU" altLang="ru-RU" sz="2000" dirty="0" smtClean="0">
                <a:solidFill>
                  <a:schemeClr val="tx2"/>
                </a:solidFill>
                <a:latin typeface="Times New Roman" pitchFamily="18" charset="0"/>
              </a:rPr>
              <a:t>Приказ №____ от______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Положение об аттестационной комиссии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20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6193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23528" y="692696"/>
            <a:ext cx="8713787" cy="6165304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ПРИКАЗ об утверждении Регламента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	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соответствии с частью 2 статьи 49 Федерального  закона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 29 декабря 2012 г. №273-ФЗ «Об образовании в Российской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Федерации», пунктом 5 Порядка проведения аттестации педагогических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работников организаций, осуществляющих образовательную деятель-</a:t>
            </a:r>
          </a:p>
          <a:p>
            <a:pPr algn="just" eaLnBrk="1" hangingPunct="1"/>
            <a:r>
              <a:rPr lang="ru-RU" alt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ость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утвержденного приказом 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МОиН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РФ от 7 апреля 2014 года №276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(зарегистрированного Минюстом России 23 мая 2014г.,регистрационный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№ 32408),приказом </a:t>
            </a:r>
            <a:r>
              <a:rPr lang="ru-RU" altLang="ru-RU" sz="2000" b="1" i="1" dirty="0" smtClean="0">
                <a:solidFill>
                  <a:schemeClr val="accent5"/>
                </a:solidFill>
                <a:latin typeface="Times New Roman" pitchFamily="18" charset="0"/>
              </a:rPr>
              <a:t>(ОО)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«Об утверждении Положения об АК»</a:t>
            </a:r>
            <a:endParaRPr lang="ru-RU" altLang="ru-RU" sz="2000" b="1" i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               приказываю:</a:t>
            </a:r>
          </a:p>
          <a:p>
            <a:pPr marL="457200" indent="-457200" algn="just" eaLnBrk="1" hangingPunct="1">
              <a:buAutoNum type="arabicPeriod"/>
            </a:pP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Утвердить прилагаемый Регламент проведения оценки 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профессио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</a:t>
            </a:r>
          </a:p>
          <a:p>
            <a:pPr algn="just" eaLnBrk="1" hangingPunct="1"/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нальной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деятельности (в том числе оценки знаний) для педагогических</a:t>
            </a: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аботников, аттестуемых с целью подтверждения соответствия</a:t>
            </a: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з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анимаемой должности. </a:t>
            </a:r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2. Председателю АК обеспечить соблюдение Регламента …  .</a:t>
            </a:r>
          </a:p>
          <a:p>
            <a:pPr algn="just" eaLnBrk="1" hangingPunct="1"/>
            <a:r>
              <a:rPr lang="ru-RU" altLang="ru-RU" sz="2000" dirty="0" smtClean="0">
                <a:solidFill>
                  <a:schemeClr val="accent5"/>
                </a:solidFill>
                <a:latin typeface="Times New Roman" pitchFamily="18" charset="0"/>
              </a:rPr>
              <a:t>Руководитель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(подпись)</a:t>
            </a:r>
          </a:p>
          <a:p>
            <a:pPr algn="r" eaLnBrk="1" hangingPunct="1"/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«Согласовано»                                                                        «Утверждаю»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Председатель профкома 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(ФИО)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                            Руководитель ОО 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(ФИО)</a:t>
            </a:r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dirty="0" smtClean="0">
                <a:solidFill>
                  <a:schemeClr val="tx2"/>
                </a:solidFill>
                <a:latin typeface="Times New Roman" pitchFamily="18" charset="0"/>
              </a:rPr>
              <a:t>Протокол № ___от___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                                               </a:t>
            </a:r>
            <a:r>
              <a:rPr lang="ru-RU" altLang="ru-RU" sz="2000" dirty="0" smtClean="0">
                <a:solidFill>
                  <a:schemeClr val="tx2"/>
                </a:solidFill>
                <a:latin typeface="Times New Roman" pitchFamily="18" charset="0"/>
              </a:rPr>
              <a:t>Приказ №____ от______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Регламент проведения оценки …</a:t>
            </a:r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20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7853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23528" y="692696"/>
            <a:ext cx="8713787" cy="6165304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ПРИКАЗ об утверждении состава АК </a:t>
            </a:r>
          </a:p>
          <a:p>
            <a:pPr algn="ctr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	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соответствии с частью 2 статьи 49 Федерального  закона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 29 декабря 2012 г. №273-ФЗ «Об образовании в Российской 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Федерации», пунктом 5 Порядка проведения аттестации педагогических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работников организаций, осуществляющих образовательную деятель-</a:t>
            </a:r>
          </a:p>
          <a:p>
            <a:pPr algn="just" eaLnBrk="1" hangingPunct="1"/>
            <a:r>
              <a:rPr lang="ru-RU" altLang="ru-RU" sz="2000" b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н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ость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утвержденного приказом </a:t>
            </a:r>
            <a:r>
              <a:rPr lang="ru-RU" alt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МОиН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РФ от 7 апреля 2014 года №276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(зарегистрированного Минюстом России 23 мая 2014г.,регистрационный </a:t>
            </a:r>
          </a:p>
          <a:p>
            <a:pPr algn="just"/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№ 32408), приказом </a:t>
            </a:r>
            <a:r>
              <a:rPr lang="ru-RU" altLang="ru-RU" sz="2000" b="1" dirty="0">
                <a:solidFill>
                  <a:schemeClr val="accent5"/>
                </a:solidFill>
                <a:latin typeface="Times New Roman" pitchFamily="18" charset="0"/>
              </a:rPr>
              <a:t>(</a:t>
            </a:r>
            <a:r>
              <a:rPr lang="ru-RU" altLang="ru-RU" sz="2000" b="1" i="1" dirty="0">
                <a:solidFill>
                  <a:schemeClr val="accent5"/>
                </a:solidFill>
                <a:latin typeface="Times New Roman" pitchFamily="18" charset="0"/>
              </a:rPr>
              <a:t>наименование </a:t>
            </a:r>
            <a:r>
              <a:rPr lang="ru-RU" altLang="ru-RU" sz="2000" b="1" i="1" dirty="0" smtClean="0">
                <a:solidFill>
                  <a:schemeClr val="accent5"/>
                </a:solidFill>
                <a:latin typeface="Times New Roman" pitchFamily="18" charset="0"/>
              </a:rPr>
              <a:t>ОО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 от ____ №___)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«Об утверждении</a:t>
            </a:r>
          </a:p>
          <a:p>
            <a:pPr algn="just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 Положения об аттестационной комиссии»</a:t>
            </a:r>
            <a:endParaRPr lang="ru-RU" altLang="ru-RU" sz="20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               приказываю:</a:t>
            </a:r>
          </a:p>
          <a:p>
            <a:pPr marL="457200" indent="-457200" algn="just" eaLnBrk="1" hangingPunct="1">
              <a:buAutoNum type="arabicPeriod"/>
            </a:pP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Утвердить списочный состав аттестационной комиссии </a:t>
            </a:r>
            <a:endParaRPr lang="ru-RU" altLang="ru-RU" sz="2000" b="1" dirty="0" smtClean="0">
              <a:solidFill>
                <a:schemeClr val="accent5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(</a:t>
            </a:r>
            <a:r>
              <a:rPr lang="ru-RU" altLang="ru-RU" sz="2000" b="1" i="1" dirty="0" smtClean="0">
                <a:solidFill>
                  <a:schemeClr val="accent5"/>
                </a:solidFill>
                <a:latin typeface="Times New Roman" pitchFamily="18" charset="0"/>
              </a:rPr>
              <a:t>наименование ОО</a:t>
            </a:r>
            <a:r>
              <a:rPr lang="ru-RU" altLang="ru-RU" sz="2000" b="1" dirty="0" smtClean="0">
                <a:solidFill>
                  <a:schemeClr val="accent5"/>
                </a:solidFill>
                <a:latin typeface="Times New Roman" pitchFamily="18" charset="0"/>
              </a:rPr>
              <a:t>)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: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Председатель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(заместитель рук-ля)</a:t>
            </a:r>
            <a:r>
              <a:rPr lang="ru-RU" altLang="ru-RU" sz="2000" i="1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–</a:t>
            </a: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Секретарь – </a:t>
            </a:r>
          </a:p>
          <a:p>
            <a:pPr algn="just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Члены комиссии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(включая руководителя и председателя профкома)</a:t>
            </a:r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</a:rPr>
              <a:t> –</a:t>
            </a:r>
            <a:endParaRPr lang="ru-RU" altLang="ru-RU" sz="2000" i="1" dirty="0" smtClean="0">
              <a:solidFill>
                <a:schemeClr val="accent5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2. Контроль за исполнением настоящего приказа оставляю за собой.</a:t>
            </a:r>
          </a:p>
          <a:p>
            <a:pPr algn="just" eaLnBrk="1" hangingPunct="1"/>
            <a:endParaRPr lang="ru-RU" altLang="ru-RU" sz="2000" b="1" dirty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dirty="0" smtClean="0">
                <a:solidFill>
                  <a:schemeClr val="accent5"/>
                </a:solidFill>
                <a:latin typeface="Times New Roman" pitchFamily="18" charset="0"/>
              </a:rPr>
              <a:t>Руководитель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(подпись)</a:t>
            </a:r>
          </a:p>
          <a:p>
            <a:pPr algn="r" eaLnBrk="1" hangingPunct="1"/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0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880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323528" y="692696"/>
            <a:ext cx="8713787" cy="6165304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ПРИКАЗ о проведении аттестации </a:t>
            </a:r>
            <a:r>
              <a:rPr lang="ru-RU" altLang="ru-RU" sz="2400" b="1" dirty="0" err="1" smtClean="0">
                <a:solidFill>
                  <a:srgbClr val="FF0000"/>
                </a:solidFill>
                <a:latin typeface="Times New Roman" pitchFamily="18" charset="0"/>
              </a:rPr>
              <a:t>пед.работников</a:t>
            </a:r>
            <a:endParaRPr lang="ru-RU" alt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с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 целью  подтверждения СЗД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	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В соответствии с частью 2 статьи 49 Федерального  закона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 29 декабря 2012 г. №273-ФЗ «Об образовании в Российской Федерации»,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пунктом 5 Порядка проведения аттестации педагогических  работников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организаций, осуществляющих образовательную деятельность, утвержденного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приказом </a:t>
            </a:r>
            <a:r>
              <a:rPr lang="ru-RU" alt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МОиН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РФ от 7 апреля 2014 года №276 (зарегистрированного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Минюстом России 23 мая 2014г.,регистрационный № 32408), приказом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5"/>
                </a:solidFill>
                <a:latin typeface="Times New Roman" pitchFamily="18" charset="0"/>
              </a:rPr>
              <a:t>(</a:t>
            </a:r>
            <a:r>
              <a:rPr lang="ru-RU" altLang="ru-RU" b="1" i="1" dirty="0">
                <a:solidFill>
                  <a:schemeClr val="accent5"/>
                </a:solidFill>
                <a:latin typeface="Times New Roman" pitchFamily="18" charset="0"/>
              </a:rPr>
              <a:t>наименование </a:t>
            </a:r>
            <a:r>
              <a:rPr lang="ru-RU" altLang="ru-RU" b="1" i="1" dirty="0" smtClean="0">
                <a:solidFill>
                  <a:schemeClr val="accent5"/>
                </a:solidFill>
                <a:latin typeface="Times New Roman" pitchFamily="18" charset="0"/>
              </a:rPr>
              <a:t>ОО</a:t>
            </a:r>
            <a:r>
              <a:rPr lang="ru-RU" altLang="ru-RU" b="1" dirty="0" smtClean="0">
                <a:solidFill>
                  <a:schemeClr val="accent5"/>
                </a:solidFill>
                <a:latin typeface="Times New Roman" pitchFamily="18" charset="0"/>
              </a:rPr>
              <a:t> от ____ №___) 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«Об утверждении  Положения об АК»</a:t>
            </a:r>
            <a:endParaRPr lang="ru-RU" alt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0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                 приказываю:</a:t>
            </a:r>
          </a:p>
          <a:p>
            <a:pPr marL="457200" indent="-457200" algn="just" eaLnBrk="1" hangingPunct="1">
              <a:buAutoNum type="arabicPeriod"/>
            </a:pP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Провести аттестацию </a:t>
            </a:r>
            <a:r>
              <a:rPr lang="ru-RU" alt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пед.раб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-ков, подлежащих обязательной аттестации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 целью подтверждения СЗД в связи с отсутствием </a:t>
            </a:r>
            <a:r>
              <a:rPr lang="ru-RU" alt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кв.категории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и оснований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для освобождения от аттестации согласно п.22 Порядка аттестации: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b="1" dirty="0" smtClean="0">
                <a:solidFill>
                  <a:schemeClr val="accent5"/>
                </a:solidFill>
                <a:latin typeface="Times New Roman" pitchFamily="18" charset="0"/>
              </a:rPr>
              <a:t>(</a:t>
            </a:r>
            <a:r>
              <a:rPr lang="ru-RU" altLang="ru-RU" i="1" dirty="0" smtClean="0">
                <a:solidFill>
                  <a:schemeClr val="accent5"/>
                </a:solidFill>
                <a:latin typeface="Times New Roman" pitchFamily="18" charset="0"/>
              </a:rPr>
              <a:t>ФИО, должность работников)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2. Заместителю директора (ФИО)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2.1 подготовить представление на аттестуемых работников, ознакомить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с содержанием представления под роспись  в срок до ______;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2.2 составить график проведения оценки знаний </a:t>
            </a:r>
            <a:r>
              <a:rPr lang="ru-RU" altLang="ru-RU" b="1" dirty="0" err="1" smtClean="0">
                <a:solidFill>
                  <a:schemeClr val="tx2"/>
                </a:solidFill>
                <a:latin typeface="Times New Roman" pitchFamily="18" charset="0"/>
              </a:rPr>
              <a:t>атт</a:t>
            </a:r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-х работников, ознакомить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 их с датой и формой проведения под роспись не позднее, чем за месяц </a:t>
            </a:r>
          </a:p>
          <a:p>
            <a:pPr algn="just" eaLnBrk="1" hangingPunct="1"/>
            <a:r>
              <a:rPr lang="ru-RU" altLang="ru-RU" b="1" dirty="0" smtClean="0">
                <a:solidFill>
                  <a:schemeClr val="tx2"/>
                </a:solidFill>
                <a:latin typeface="Times New Roman" pitchFamily="18" charset="0"/>
              </a:rPr>
              <a:t>до проведения оценки знаний.</a:t>
            </a:r>
          </a:p>
          <a:p>
            <a:pPr algn="just" eaLnBrk="1" hangingPunct="1"/>
            <a:r>
              <a:rPr lang="ru-RU" altLang="ru-RU" sz="2000" b="1" dirty="0">
                <a:solidFill>
                  <a:schemeClr val="tx2"/>
                </a:solidFill>
                <a:latin typeface="Times New Roman" pitchFamily="18" charset="0"/>
              </a:rPr>
              <a:t>3</a:t>
            </a:r>
            <a:r>
              <a:rPr lang="ru-RU" altLang="ru-RU" sz="2000" b="1" dirty="0" smtClean="0">
                <a:solidFill>
                  <a:schemeClr val="tx2"/>
                </a:solidFill>
                <a:latin typeface="Times New Roman" pitchFamily="18" charset="0"/>
              </a:rPr>
              <a:t>. Контроль за исполнением настоящего приказа оставляю за собой.</a:t>
            </a:r>
          </a:p>
          <a:p>
            <a:pPr algn="just" eaLnBrk="1" hangingPunct="1"/>
            <a:r>
              <a:rPr lang="ru-RU" altLang="ru-RU" sz="2000" dirty="0" smtClean="0">
                <a:solidFill>
                  <a:schemeClr val="accent5"/>
                </a:solidFill>
                <a:latin typeface="Times New Roman" pitchFamily="18" charset="0"/>
              </a:rPr>
              <a:t>Руководитель </a:t>
            </a:r>
            <a:r>
              <a:rPr lang="ru-RU" altLang="ru-RU" sz="2000" i="1" dirty="0" smtClean="0">
                <a:solidFill>
                  <a:schemeClr val="accent5"/>
                </a:solidFill>
                <a:latin typeface="Times New Roman" pitchFamily="18" charset="0"/>
              </a:rPr>
              <a:t>(подпись)</a:t>
            </a:r>
          </a:p>
          <a:p>
            <a:pPr algn="r" eaLnBrk="1" hangingPunct="1"/>
            <a:endParaRPr lang="ru-RU" altLang="ru-RU" sz="2000" b="1" dirty="0" smtClean="0">
              <a:solidFill>
                <a:schemeClr val="tx2"/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000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9750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 fontScale="25000" lnSpcReduction="20000"/>
          </a:bodyPr>
          <a:lstStyle/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Times New Roman" pitchFamily="18" charset="0"/>
              </a:rPr>
              <a:t>ОСНОВОПОЛАГАЮЩИЕ ДОКУМЕНТЫ 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  <a:defRPr/>
            </a:pPr>
            <a:endParaRPr lang="ru-RU" sz="5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Times New Roman" pitchFamily="18" charset="0"/>
            </a:endParaRP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Федеральный закон от 29.12.2012 № 273 «Об образовании в Российской Федерации»</a:t>
            </a:r>
          </a:p>
          <a:p>
            <a:pPr lvl="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sz="72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    статья </a:t>
            </a:r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49 п.2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buNone/>
              <a:defRPr/>
            </a:pPr>
            <a:endParaRPr lang="ru-RU" sz="7200" dirty="0">
              <a:solidFill>
                <a:srgbClr val="FF000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Постановление Правительства России  от 08.08.2013 № 678 «Об утверждении номенклатуры должностей педагогических работников, должностей руководящих работников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 algn="just">
              <a:lnSpc>
                <a:spcPct val="115000"/>
              </a:lnSpc>
              <a:buNone/>
            </a:pPr>
            <a:endParaRPr lang="ru-RU" sz="7200" dirty="0" smtClean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Единый квалификационный 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справочник (ЕКС), утвержденный приказом </a:t>
            </a:r>
            <a:r>
              <a:rPr lang="ru-RU" sz="7200" dirty="0" err="1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МЗиСР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РФ от 26.08.2010 №761 н</a:t>
            </a:r>
            <a:endParaRPr lang="ru-RU" sz="7200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endParaRPr lang="ru-RU" sz="7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ea typeface="Times New Roman"/>
              <a:cs typeface="Arial" panose="020B0604020202020204" pitchFamily="34" charset="0"/>
            </a:endParaRPr>
          </a:p>
          <a:p>
            <a:pPr algn="just">
              <a:lnSpc>
                <a:spcPct val="115000"/>
              </a:lnSpc>
              <a:buFont typeface="Wingdings" pitchFamily="2" charset="2"/>
              <a:buChar char="Ø"/>
            </a:pP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Приказ </a:t>
            </a:r>
            <a:r>
              <a:rPr lang="ru-RU" sz="7200" dirty="0" err="1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МОиН</a:t>
            </a: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 РФ от 07 апреля 2014 г. </a:t>
            </a:r>
            <a:r>
              <a:rPr lang="ru-RU" sz="7200" dirty="0">
                <a:solidFill>
                  <a:srgbClr val="FF000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№ 276 </a:t>
            </a:r>
            <a:r>
              <a:rPr lang="ru-RU" sz="7200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«О порядке проведения аттестации педагогических работников образовательных организаций, осуществляющих образовательную деятельность</a:t>
            </a:r>
            <a:r>
              <a:rPr lang="ru-RU" sz="720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»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None/>
            </a:pPr>
            <a:endParaRPr lang="ru-RU" sz="72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170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79388" y="-531440"/>
            <a:ext cx="8713787" cy="633571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8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Казанский образовательный портал</a:t>
            </a:r>
            <a:endParaRPr lang="en-US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endParaRPr lang="en-US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en-US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kazanobr.ru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/Аттестация</a:t>
            </a:r>
          </a:p>
          <a:p>
            <a:pPr algn="ctr" eaLnBrk="1" hangingPunct="1"/>
            <a:endParaRPr lang="ru-RU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Форум/Блоги</a:t>
            </a:r>
          </a:p>
          <a:p>
            <a:pPr algn="just" eaLnBrk="1" hangingPunct="1"/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388744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5832648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5000"/>
              </a:lnSpc>
              <a:spcBef>
                <a:spcPts val="0"/>
              </a:spcBef>
              <a:buNone/>
              <a:defRPr/>
            </a:pP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  <a:cs typeface="Times New Roman" pitchFamily="18" charset="0"/>
              </a:rPr>
              <a:t>региональная нормативная база: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Административный регламент МО и Н РТ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по проведению аттестации педагогических работников (приказ от 25.07.2014 г. № 4231/14). Зарегистрирован в Министерстве юстиции РТ от 31.10.2014 №2464.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</a:endParaRP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Регламент 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проведения оценки знаний в письменной форме 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для педагогических работников образовательных организаций Республики Татарстан (Проект направлен письмом </a:t>
            </a:r>
            <a:r>
              <a:rPr lang="ru-RU" b="1" dirty="0" err="1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МОиН</a:t>
            </a:r>
            <a:r>
              <a:rPr lang="ru-RU" b="1" dirty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РТ. Утверждён локальными актами образовательных организаций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.)</a:t>
            </a:r>
          </a:p>
          <a:p>
            <a:pPr marL="285750" indent="-285750" algn="just">
              <a:lnSpc>
                <a:spcPct val="115000"/>
              </a:lnSpc>
              <a:spcBef>
                <a:spcPts val="0"/>
              </a:spcBef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FF0000"/>
                </a:solidFill>
                <a:latin typeface="Arial Black" panose="020B0A04020102020204" pitchFamily="34" charset="0"/>
                <a:cs typeface="Times New Roman" pitchFamily="18" charset="0"/>
              </a:rPr>
              <a:t>Отраслевое соглашение 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между </a:t>
            </a: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МОиН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РТ и </a:t>
            </a:r>
            <a:r>
              <a:rPr lang="ru-RU" b="1" dirty="0" err="1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рескомом</a:t>
            </a:r>
            <a:r>
              <a:rPr lang="ru-RU" b="1" dirty="0" smtClean="0">
                <a:solidFill>
                  <a:srgbClr val="002060"/>
                </a:solidFill>
                <a:latin typeface="Arial Black" panose="020B0A04020102020204" pitchFamily="34" charset="0"/>
                <a:cs typeface="Times New Roman" pitchFamily="18" charset="0"/>
              </a:rPr>
              <a:t> профсоюза… на 2017-2019 гг.</a:t>
            </a:r>
            <a:endParaRPr lang="ru-RU" b="1" dirty="0">
              <a:solidFill>
                <a:srgbClr val="002060"/>
              </a:solidFill>
              <a:latin typeface="Arial Black" panose="020B0A04020102020204" pitchFamily="34" charset="0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Font typeface="Wingdings" pitchFamily="2" charset="2"/>
              <a:buNone/>
            </a:pP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42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2905000"/>
              </p:ext>
            </p:extLst>
          </p:nvPr>
        </p:nvGraphicFramePr>
        <p:xfrm>
          <a:off x="457200" y="404664"/>
          <a:ext cx="8229600" cy="61206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08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r" eaLnBrk="1" hangingPunct="1"/>
            <a:endParaRPr lang="ru-RU" altLang="ru-RU" sz="12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179388" y="407987"/>
            <a:ext cx="8137525" cy="6075363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400" b="1" u="sng" dirty="0" smtClean="0">
                <a:solidFill>
                  <a:srgbClr val="FF0000"/>
                </a:solidFill>
                <a:latin typeface="Times New Roman" pitchFamily="18" charset="0"/>
              </a:rPr>
              <a:t>ОБЯЗАТЕЛЬНАЯ  </a:t>
            </a:r>
            <a:r>
              <a:rPr lang="ru-RU" altLang="ru-RU" sz="2400" b="1" u="sng" dirty="0">
                <a:solidFill>
                  <a:srgbClr val="FF0000"/>
                </a:solidFill>
                <a:latin typeface="Times New Roman" pitchFamily="18" charset="0"/>
              </a:rPr>
              <a:t>АТТЕСТАЦИЯ</a:t>
            </a:r>
          </a:p>
          <a:p>
            <a:pPr algn="ctr" eaLnBrk="1" hangingPunct="1"/>
            <a:endParaRPr lang="ru-RU" altLang="ru-RU" sz="32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Аттестация с целью подтверждения</a:t>
            </a:r>
          </a:p>
          <a:p>
            <a:pPr algn="ctr" eaLnBrk="1" hangingPunct="1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соответствия  занимаемой должности </a:t>
            </a:r>
          </a:p>
          <a:p>
            <a:pPr algn="ctr" eaLnBrk="1" hangingPunct="1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проводится по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представлению </a:t>
            </a: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работодателя</a:t>
            </a:r>
          </a:p>
          <a:p>
            <a:pPr algn="ctr" eaLnBrk="1" hangingPunct="1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один раз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в 5 лет </a:t>
            </a: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 отношении тех, </a:t>
            </a:r>
          </a:p>
          <a:p>
            <a:pPr algn="ctr" eaLnBrk="1" hangingPunct="1"/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у кого нет квалификационных категорий</a:t>
            </a:r>
          </a:p>
          <a:p>
            <a:pPr algn="ctr" eaLnBrk="1" hangingPunct="1"/>
            <a:r>
              <a:rPr lang="ru-RU" altLang="ru-RU" sz="3200" b="1" i="1" dirty="0" smtClean="0">
                <a:solidFill>
                  <a:srgbClr val="0033CC"/>
                </a:solidFill>
                <a:latin typeface="Times New Roman" pitchFamily="18" charset="0"/>
              </a:rPr>
              <a:t>    </a:t>
            </a:r>
          </a:p>
          <a:p>
            <a:pPr algn="ctr" eaLnBrk="1" hangingPunct="1"/>
            <a:r>
              <a:rPr lang="ru-RU" altLang="ru-RU" sz="32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Процедура </a:t>
            </a:r>
            <a:r>
              <a:rPr lang="ru-RU" altLang="ru-RU" sz="32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аттестации: </a:t>
            </a:r>
          </a:p>
          <a:p>
            <a:pPr algn="ctr" eaLnBrk="1" hangingPunct="1"/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Оценка профессиональной деятельности </a:t>
            </a:r>
          </a:p>
          <a:p>
            <a:pPr algn="ctr" eaLnBrk="1" hangingPunct="1"/>
            <a:r>
              <a:rPr lang="ru-RU" altLang="ru-RU" sz="3200" b="1" i="1" dirty="0">
                <a:solidFill>
                  <a:srgbClr val="FF0000"/>
                </a:solidFill>
                <a:latin typeface="Times New Roman" pitchFamily="18" charset="0"/>
              </a:rPr>
              <a:t>(оценка знаний в письменной </a:t>
            </a:r>
            <a:r>
              <a:rPr lang="ru-RU" altLang="ru-RU" sz="3200" b="1" i="1" dirty="0" smtClean="0">
                <a:solidFill>
                  <a:srgbClr val="FF0000"/>
                </a:solidFill>
                <a:latin typeface="Times New Roman" pitchFamily="18" charset="0"/>
              </a:rPr>
              <a:t>форме)</a:t>
            </a:r>
          </a:p>
          <a:p>
            <a:pPr algn="ctr" eaLnBrk="1" hangingPunct="1"/>
            <a:r>
              <a:rPr lang="ru-RU" alt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(Не в ИС «Аттестация»!)</a:t>
            </a:r>
            <a:endParaRPr lang="ru-RU" altLang="ru-RU" sz="32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</p:txBody>
      </p:sp>
      <p:sp>
        <p:nvSpPr>
          <p:cNvPr id="32772" name="Заголовок 2"/>
          <p:cNvSpPr>
            <a:spLocks/>
          </p:cNvSpPr>
          <p:nvPr/>
        </p:nvSpPr>
        <p:spPr bwMode="auto">
          <a:xfrm>
            <a:off x="395288" y="476250"/>
            <a:ext cx="8516937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740735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r" eaLnBrk="1" hangingPunct="1"/>
            <a:endParaRPr lang="ru-RU" altLang="ru-RU" sz="12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107950" y="169863"/>
            <a:ext cx="8785225" cy="60753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>
              <a:spcBef>
                <a:spcPct val="20000"/>
              </a:spcBef>
            </a:pPr>
            <a:endParaRPr lang="ru-RU" alt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ru-RU" altLang="ru-RU" sz="28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endParaRPr lang="ru-RU" alt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Отказ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работника от прохождения аттестации с целью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подтверждения  соответствия занимаемой  должности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является  нарушением трудовой дисциплины, влекущее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за собой дисциплинарные взыскания в соответствии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со  статьей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192 ТК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РФ</a:t>
            </a:r>
          </a:p>
          <a:p>
            <a:pPr algn="just">
              <a:spcBef>
                <a:spcPct val="20000"/>
              </a:spcBef>
            </a:pPr>
            <a:endParaRPr lang="ru-RU" altLang="ru-RU" sz="24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ОТВЕТСТВЕННОСТЬ РАБОТОДАТЕЛЯ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just">
              <a:spcBef>
                <a:spcPct val="20000"/>
              </a:spcBef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за своевременное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проведение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аттестации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целью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alt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подтверждения </a:t>
            </a: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соответствия  занимаемой  должности </a:t>
            </a:r>
          </a:p>
          <a:p>
            <a:pPr algn="just">
              <a:spcBef>
                <a:spcPct val="20000"/>
              </a:spcBef>
            </a:pPr>
            <a:r>
              <a:rPr lang="ru-RU" alt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работником</a:t>
            </a:r>
            <a:endParaRPr lang="ru-RU" altLang="ru-RU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  <p:sp>
        <p:nvSpPr>
          <p:cNvPr id="33796" name="Заголовок 2"/>
          <p:cNvSpPr>
            <a:spLocks/>
          </p:cNvSpPr>
          <p:nvPr/>
        </p:nvSpPr>
        <p:spPr bwMode="auto">
          <a:xfrm>
            <a:off x="401300" y="-387424"/>
            <a:ext cx="8516937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ОТВЕТСТВЕННОСТЬ РАБОТНИКА</a:t>
            </a:r>
          </a:p>
        </p:txBody>
      </p:sp>
    </p:spTree>
    <p:extLst>
      <p:ext uri="{BB962C8B-B14F-4D97-AF65-F5344CB8AC3E}">
        <p14:creationId xmlns:p14="http://schemas.microsoft.com/office/powerpoint/2010/main" val="2419727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r" eaLnBrk="1" hangingPunct="1"/>
            <a:fld id="{8000578B-D81B-4F3B-B235-2C48BD6EF4A4}" type="slidenum">
              <a:rPr lang="ru-RU" altLang="ru-RU" sz="1200">
                <a:solidFill>
                  <a:schemeClr val="tx1"/>
                </a:solidFill>
                <a:latin typeface="Verdana" pitchFamily="34" charset="0"/>
              </a:rPr>
              <a:pPr algn="r" eaLnBrk="1" hangingPunct="1"/>
              <a:t>7</a:t>
            </a:fld>
            <a:endParaRPr lang="ru-RU" altLang="ru-RU" sz="120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5843" name="AutoShape 3"/>
          <p:cNvSpPr>
            <a:spLocks noChangeArrowheads="1"/>
          </p:cNvSpPr>
          <p:nvPr/>
        </p:nvSpPr>
        <p:spPr bwMode="auto">
          <a:xfrm>
            <a:off x="107950" y="169863"/>
            <a:ext cx="8785225" cy="60753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endParaRPr lang="ru-RU" altLang="ru-RU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2800" b="1" dirty="0">
              <a:solidFill>
                <a:srgbClr val="0033CC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32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Не подлежат аттестации работники: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имеющие квалификационные категории,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проработавшие в должности менее 2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лет в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организации;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ru-RU" alt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u-RU" alt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беременные </a:t>
            </a: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женщины, либо находящиеся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в отпуске по беременности  и родам или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 уходу за ребенком до 3-х лет;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rgbClr val="FF0000"/>
                </a:solidFill>
                <a:latin typeface="Times New Roman" pitchFamily="18" charset="0"/>
              </a:rPr>
              <a:t>2.</a:t>
            </a:r>
            <a:r>
              <a:rPr lang="ru-RU" altLang="ru-RU" sz="3200" b="1" dirty="0">
                <a:solidFill>
                  <a:srgbClr val="0000FF"/>
                </a:solidFill>
                <a:latin typeface="Times New Roman" pitchFamily="18" charset="0"/>
              </a:rPr>
              <a:t> </a:t>
            </a: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отсутствовавшие на рабочем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месте более 4-х месяцев .</a:t>
            </a: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990000"/>
                </a:solidFill>
                <a:latin typeface="Times New Roman" pitchFamily="18" charset="0"/>
              </a:rPr>
              <a:t>- </a:t>
            </a:r>
          </a:p>
        </p:txBody>
      </p:sp>
      <p:sp>
        <p:nvSpPr>
          <p:cNvPr id="35844" name="Заголовок 2"/>
          <p:cNvSpPr>
            <a:spLocks/>
          </p:cNvSpPr>
          <p:nvPr/>
        </p:nvSpPr>
        <p:spPr bwMode="auto">
          <a:xfrm>
            <a:off x="366713" y="120650"/>
            <a:ext cx="7877175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ОБЯЗАТЕЛЬНАЯ  АТТЕСТАЦИЯ</a:t>
            </a:r>
          </a:p>
        </p:txBody>
      </p:sp>
    </p:spTree>
    <p:extLst>
      <p:ext uri="{BB962C8B-B14F-4D97-AF65-F5344CB8AC3E}">
        <p14:creationId xmlns:p14="http://schemas.microsoft.com/office/powerpoint/2010/main" val="10706024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3"/>
          <p:cNvSpPr txBox="1">
            <a:spLocks noGrp="1"/>
          </p:cNvSpPr>
          <p:nvPr/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rgbClr val="404040"/>
                </a:solidFill>
                <a:latin typeface="Trebuchet MS" pitchFamily="34" charset="0"/>
              </a:defRPr>
            </a:lvl1pPr>
            <a:lvl2pPr>
              <a:defRPr sz="1600">
                <a:solidFill>
                  <a:srgbClr val="404040"/>
                </a:solidFill>
                <a:latin typeface="Trebuchet MS" pitchFamily="34" charset="0"/>
              </a:defRPr>
            </a:lvl2pPr>
            <a:lvl3pPr>
              <a:defRPr sz="1400">
                <a:solidFill>
                  <a:srgbClr val="404040"/>
                </a:solidFill>
                <a:latin typeface="Trebuchet MS" pitchFamily="34" charset="0"/>
              </a:defRPr>
            </a:lvl3pPr>
            <a:lvl4pPr>
              <a:defRPr sz="1200">
                <a:solidFill>
                  <a:srgbClr val="404040"/>
                </a:solidFill>
                <a:latin typeface="Trebuchet MS" pitchFamily="34" charset="0"/>
              </a:defRPr>
            </a:lvl4pPr>
            <a:lvl5pPr>
              <a:defRPr sz="1200">
                <a:solidFill>
                  <a:srgbClr val="404040"/>
                </a:solidFill>
                <a:latin typeface="Trebuchet MS" pitchFamily="34" charset="0"/>
              </a:defRPr>
            </a:lvl5pPr>
            <a:lvl6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6pPr>
            <a:lvl7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7pPr>
            <a:lvl8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8pPr>
            <a:lvl9pPr eaLnBrk="0" fontAlgn="base" hangingPunct="0">
              <a:spcAft>
                <a:spcPct val="0"/>
              </a:spcAft>
              <a:buFont typeface="Wingdings 3" pitchFamily="18" charset="2"/>
              <a:defRPr sz="1200">
                <a:solidFill>
                  <a:srgbClr val="404040"/>
                </a:solidFill>
                <a:latin typeface="Trebuchet MS" pitchFamily="34" charset="0"/>
              </a:defRPr>
            </a:lvl9pPr>
          </a:lstStyle>
          <a:p>
            <a:pPr algn="r" eaLnBrk="1" hangingPunct="1"/>
            <a:endParaRPr lang="ru-RU" altLang="ru-RU" sz="1200" dirty="0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36867" name="AutoShape 3"/>
          <p:cNvSpPr>
            <a:spLocks noChangeArrowheads="1"/>
          </p:cNvSpPr>
          <p:nvPr/>
        </p:nvSpPr>
        <p:spPr bwMode="auto">
          <a:xfrm>
            <a:off x="107950" y="169863"/>
            <a:ext cx="8785225" cy="6075362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rgbClr val="FF0000"/>
                </a:solidFill>
                <a:latin typeface="Times New Roman" pitchFamily="18" charset="0"/>
              </a:rPr>
              <a:t>Их аттестация возможна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 п. 1. не ранее,  чем через 2 года после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их выхода с отпуска</a:t>
            </a:r>
          </a:p>
          <a:p>
            <a:pPr algn="ctr" eaLnBrk="1" hangingPunct="1">
              <a:spcBef>
                <a:spcPct val="20000"/>
              </a:spcBef>
            </a:pPr>
            <a:endParaRPr lang="ru-RU" altLang="ru-RU" sz="2800" b="1" dirty="0">
              <a:solidFill>
                <a:srgbClr val="990000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По п.2. не ранее, </a:t>
            </a:r>
          </a:p>
          <a:p>
            <a:pPr algn="ctr" eaLnBrk="1" hangingPunct="1">
              <a:spcBef>
                <a:spcPct val="20000"/>
              </a:spcBef>
            </a:pPr>
            <a:r>
              <a:rPr lang="ru-RU" alt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чем через год после выхода их на работу </a:t>
            </a:r>
          </a:p>
        </p:txBody>
      </p:sp>
      <p:sp>
        <p:nvSpPr>
          <p:cNvPr id="36868" name="Заголовок 2"/>
          <p:cNvSpPr>
            <a:spLocks/>
          </p:cNvSpPr>
          <p:nvPr/>
        </p:nvSpPr>
        <p:spPr bwMode="auto">
          <a:xfrm>
            <a:off x="366713" y="120650"/>
            <a:ext cx="8516937" cy="122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ctr" eaLnBrk="1" hangingPunct="1"/>
            <a:r>
              <a:rPr lang="ru-RU" altLang="ru-RU" sz="4000" b="1">
                <a:solidFill>
                  <a:srgbClr val="FF0000"/>
                </a:solidFill>
                <a:latin typeface="Times New Roman" pitchFamily="18" charset="0"/>
              </a:rPr>
              <a:t>СРОК ИХ АТТЕСТАЦИИ</a:t>
            </a:r>
          </a:p>
        </p:txBody>
      </p:sp>
    </p:spTree>
    <p:extLst>
      <p:ext uri="{BB962C8B-B14F-4D97-AF65-F5344CB8AC3E}">
        <p14:creationId xmlns:p14="http://schemas.microsoft.com/office/powerpoint/2010/main" val="20534144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AutoShape 3"/>
          <p:cNvSpPr>
            <a:spLocks noChangeArrowheads="1"/>
          </p:cNvSpPr>
          <p:nvPr/>
        </p:nvSpPr>
        <p:spPr bwMode="auto">
          <a:xfrm>
            <a:off x="179388" y="764704"/>
            <a:ext cx="8713787" cy="6191696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</a:rPr>
              <a:t>ОРГАНИЗАЦИЯ ОБЯЗАТЕЛЬНОЙ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АТТЕСТАЦИИ </a:t>
            </a:r>
          </a:p>
          <a:p>
            <a:pPr algn="ctr" eaLnBrk="1" hangingPunct="1"/>
            <a:endParaRPr lang="ru-RU" altLang="ru-RU" sz="24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ЛОКАЛЬНЫЕ АКТЫ</a:t>
            </a:r>
          </a:p>
          <a:p>
            <a:pPr marL="342900" indent="-342900" algn="just" eaLnBrk="1" hangingPunct="1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отдельный приказ об утверждении Положения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аттестационной комиссии ОО, согласованного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с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профкомом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(последний пункт: условия и сроки хранения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документов по аттестации);</a:t>
            </a:r>
          </a:p>
          <a:p>
            <a:pPr marL="342900" indent="-342900" algn="just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отдельный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об утверждении Регламента проведения</a:t>
            </a:r>
          </a:p>
          <a:p>
            <a:pPr algn="just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оценки профессиональной деятельности (в </a:t>
            </a:r>
            <a:r>
              <a:rPr lang="ru-RU" alt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т.ч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. 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ценки</a:t>
            </a:r>
          </a:p>
          <a:p>
            <a:pPr algn="just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знаний), согласованного с профкомом;</a:t>
            </a:r>
            <a:endParaRPr lang="ru-RU" altLang="ru-RU" sz="2400" b="1" dirty="0" smtClean="0">
              <a:solidFill>
                <a:schemeClr val="accent5">
                  <a:lumMod val="75000"/>
                </a:schemeClr>
              </a:solidFill>
              <a:latin typeface="Times New Roman" pitchFamily="18" charset="0"/>
            </a:endParaRPr>
          </a:p>
          <a:p>
            <a:pPr marL="342900" indent="-342900" algn="just">
              <a:buFontTx/>
              <a:buChar char="-"/>
            </a:pP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приказ о создании АК</a:t>
            </a:r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ОО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, в которую входит председатель 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рофкома;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- приказ об аттестации педагогических работников.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Внимание: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во всех локальных актах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</a:rPr>
              <a:t>с 2014 года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исключить</a:t>
            </a:r>
          </a:p>
          <a:p>
            <a:pPr algn="just" eaLnBrk="1" hangingPunct="1"/>
            <a:r>
              <a:rPr lang="ru-RU" alt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п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онятие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«форма квалификационных испытаний», </a:t>
            </a:r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заменив</a:t>
            </a:r>
          </a:p>
          <a:p>
            <a:pPr algn="just" eaLnBrk="1" hangingPunct="1"/>
            <a:r>
              <a:rPr lang="ru-RU" alt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его на </a:t>
            </a: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</a:rPr>
              <a:t>«оценку профессиональных знаний».</a:t>
            </a:r>
          </a:p>
          <a:p>
            <a:pPr algn="just" eaLnBrk="1" hangingPunct="1"/>
            <a:endParaRPr lang="ru-RU" alt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/>
            <a:endParaRPr lang="ru-RU" altLang="ru-RU" sz="26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</a:endParaRPr>
          </a:p>
          <a:p>
            <a:pPr algn="ctr" eaLnBrk="1" hangingPunct="1"/>
            <a:endParaRPr lang="ru-RU" altLang="ru-RU" sz="2600" b="1" dirty="0">
              <a:solidFill>
                <a:srgbClr val="0000FF"/>
              </a:solidFill>
              <a:latin typeface="Times New Roman" pitchFamily="18" charset="0"/>
            </a:endParaRPr>
          </a:p>
          <a:p>
            <a:pPr algn="ctr" eaLnBrk="1" hangingPunct="1">
              <a:spcBef>
                <a:spcPts val="600"/>
              </a:spcBef>
            </a:pPr>
            <a:endParaRPr lang="ru-RU" altLang="ru-RU" sz="2800" b="1" dirty="0">
              <a:solidFill>
                <a:srgbClr val="0000FF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98165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1466</TotalTime>
  <Words>993</Words>
  <Application>Microsoft Office PowerPoint</Application>
  <PresentationFormat>Экран (4:3)</PresentationFormat>
  <Paragraphs>261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Нормативно-правовое обеспечение аттестации педагогических кадров на подтверждение соответствия занимаемой должности   И.А.Николаевская, старший методист Информационно-методического отдела Управления образования г.Казани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Приоритетное направление кадровой политики в системе образования  </dc:title>
  <cp:lastModifiedBy>User</cp:lastModifiedBy>
  <cp:revision>62</cp:revision>
  <dcterms:modified xsi:type="dcterms:W3CDTF">2018-02-27T13:50:02Z</dcterms:modified>
</cp:coreProperties>
</file>