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63" r:id="rId4"/>
    <p:sldId id="265" r:id="rId5"/>
    <p:sldId id="264" r:id="rId6"/>
    <p:sldId id="266" r:id="rId7"/>
    <p:sldId id="267" r:id="rId8"/>
    <p:sldId id="268" r:id="rId9"/>
    <p:sldId id="270" r:id="rId10"/>
    <p:sldId id="269" r:id="rId11"/>
    <p:sldId id="271" r:id="rId12"/>
    <p:sldId id="272" r:id="rId13"/>
    <p:sldId id="258" r:id="rId14"/>
    <p:sldId id="259" r:id="rId15"/>
    <p:sldId id="260" r:id="rId16"/>
    <p:sldId id="261" r:id="rId17"/>
    <p:sldId id="26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828800"/>
          </a:xfrm>
        </p:spPr>
        <p:txBody>
          <a:bodyPr>
            <a:normAutofit/>
          </a:bodyPr>
          <a:lstStyle/>
          <a:p>
            <a:r>
              <a:rPr lang="ru-RU" sz="2700" b="1" dirty="0" smtClean="0"/>
              <a:t>Проектирование, проведение, анализ и самоанализ  результативности урока в условиях реализации требований </a:t>
            </a:r>
            <a:r>
              <a:rPr lang="ru-RU" sz="2700" b="0" dirty="0" smtClean="0"/>
              <a:t>ФГОС</a:t>
            </a:r>
            <a:endParaRPr lang="ru-RU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3929066"/>
            <a:ext cx="4057656" cy="254319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Подготовила:  </a:t>
            </a:r>
            <a:r>
              <a:rPr lang="ru-RU" dirty="0" err="1" smtClean="0">
                <a:solidFill>
                  <a:schemeClr val="tx1"/>
                </a:solidFill>
              </a:rPr>
              <a:t>Фатхеева</a:t>
            </a:r>
            <a:r>
              <a:rPr lang="ru-RU" dirty="0" smtClean="0">
                <a:solidFill>
                  <a:schemeClr val="tx1"/>
                </a:solidFill>
              </a:rPr>
              <a:t> Ф.М.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Методист УМС  ИМО по Советскому району г Казани.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Руководитель: Попова А.А., старший методист отдела развития методической работы ГАОУ  ППО  ИРО РТ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 а д а н и е  </a:t>
            </a:r>
            <a:r>
              <a:rPr lang="en-US" b="1" dirty="0"/>
              <a:t>II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Составьте  </a:t>
            </a:r>
            <a:r>
              <a:rPr lang="ru-RU" dirty="0"/>
              <a:t>развернутый план, опросник или текстовой анализ урока </a:t>
            </a:r>
          </a:p>
          <a:p>
            <a:r>
              <a:rPr lang="ru-RU" dirty="0"/>
              <a:t>( как бы Вы провели беседу с учителем, который дал открытый урок ?).</a:t>
            </a:r>
          </a:p>
          <a:p>
            <a:r>
              <a:rPr lang="ru-RU" dirty="0"/>
              <a:t>Цель : совершенствование словарного запаса, формирование умения акцентировать внимание  на главном (существенном), ясно излагать свою позицию.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717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616624"/>
          </a:xfrm>
        </p:spPr>
        <p:txBody>
          <a:bodyPr>
            <a:normAutofit fontScale="40000" lnSpcReduction="20000"/>
          </a:bodyPr>
          <a:lstStyle/>
          <a:p>
            <a:r>
              <a:rPr lang="ru-RU" dirty="0"/>
              <a:t>Приложение II</a:t>
            </a:r>
          </a:p>
          <a:p>
            <a:r>
              <a:rPr lang="ru-RU" dirty="0"/>
              <a:t>Форма анализа урока</a:t>
            </a:r>
          </a:p>
          <a:p>
            <a:r>
              <a:rPr lang="ru-RU" dirty="0"/>
              <a:t>Учитель </a:t>
            </a:r>
          </a:p>
          <a:p>
            <a:r>
              <a:rPr lang="ru-RU" dirty="0"/>
              <a:t>Класс   </a:t>
            </a:r>
          </a:p>
          <a:p>
            <a:r>
              <a:rPr lang="ru-RU" dirty="0"/>
              <a:t>Предмет </a:t>
            </a:r>
          </a:p>
          <a:p>
            <a:r>
              <a:rPr lang="ru-RU" dirty="0"/>
              <a:t>Тема урока</a:t>
            </a:r>
          </a:p>
          <a:p>
            <a:r>
              <a:rPr lang="ru-RU" dirty="0"/>
              <a:t>Цель и задачи урока</a:t>
            </a:r>
          </a:p>
          <a:p>
            <a:r>
              <a:rPr lang="ru-RU" dirty="0"/>
              <a:t> Дата посещения  </a:t>
            </a:r>
          </a:p>
          <a:p>
            <a:r>
              <a:rPr lang="ru-RU" dirty="0"/>
              <a:t>Цель посещения</a:t>
            </a:r>
          </a:p>
          <a:p>
            <a:r>
              <a:rPr lang="ru-RU" dirty="0"/>
              <a:t> </a:t>
            </a:r>
            <a:r>
              <a:rPr lang="ru-RU" dirty="0" smtClean="0"/>
              <a:t>1.Исчерпанность </a:t>
            </a:r>
            <a:r>
              <a:rPr lang="ru-RU" dirty="0"/>
              <a:t>темы</a:t>
            </a:r>
          </a:p>
          <a:p>
            <a:r>
              <a:rPr lang="ru-RU" dirty="0"/>
              <a:t>•	исчерпана полностью; </a:t>
            </a:r>
          </a:p>
          <a:p>
            <a:r>
              <a:rPr lang="ru-RU" dirty="0"/>
              <a:t>•	исчерпана не полностью; </a:t>
            </a:r>
          </a:p>
          <a:p>
            <a:r>
              <a:rPr lang="ru-RU" dirty="0"/>
              <a:t>•	не исчерпана.</a:t>
            </a:r>
          </a:p>
          <a:p>
            <a:r>
              <a:rPr lang="ru-RU" dirty="0"/>
              <a:t>Замечания, рекомендации___________________________________________</a:t>
            </a:r>
          </a:p>
          <a:p>
            <a:r>
              <a:rPr lang="ru-RU" dirty="0"/>
              <a:t>________________________________________________________________________________</a:t>
            </a:r>
          </a:p>
          <a:p>
            <a:r>
              <a:rPr lang="ru-RU" dirty="0"/>
              <a:t>2. Реализация  цели урока</a:t>
            </a:r>
          </a:p>
          <a:p>
            <a:r>
              <a:rPr lang="ru-RU" dirty="0"/>
              <a:t>•	цель реализована</a:t>
            </a:r>
          </a:p>
          <a:p>
            <a:r>
              <a:rPr lang="ru-RU" dirty="0"/>
              <a:t>•	цель реализована не полностью</a:t>
            </a:r>
          </a:p>
          <a:p>
            <a:r>
              <a:rPr lang="ru-RU" dirty="0"/>
              <a:t>•	цель не реализована</a:t>
            </a:r>
          </a:p>
          <a:p>
            <a:r>
              <a:rPr lang="ru-RU" dirty="0"/>
              <a:t>Замечания, рекомендации___________________________________________</a:t>
            </a:r>
          </a:p>
          <a:p>
            <a:r>
              <a:rPr lang="ru-RU" dirty="0" smtClean="0"/>
              <a:t>_____________________________________________________________________________________________________________</a:t>
            </a:r>
            <a:endParaRPr lang="ru-RU" dirty="0"/>
          </a:p>
          <a:p>
            <a:r>
              <a:rPr lang="ru-RU" dirty="0"/>
              <a:t>3. Степень выполнения задач</a:t>
            </a:r>
          </a:p>
          <a:p>
            <a:r>
              <a:rPr lang="ru-RU" dirty="0"/>
              <a:t>•	задачи выполнены полностью; </a:t>
            </a:r>
          </a:p>
          <a:p>
            <a:r>
              <a:rPr lang="ru-RU" dirty="0"/>
              <a:t>•	выполнены не все задачи;</a:t>
            </a:r>
          </a:p>
          <a:p>
            <a:r>
              <a:rPr lang="ru-RU" dirty="0"/>
              <a:t>•	все задачи выполнены частично; </a:t>
            </a:r>
          </a:p>
          <a:p>
            <a:r>
              <a:rPr lang="ru-RU" dirty="0"/>
              <a:t>•	задачи не выполнены. </a:t>
            </a:r>
          </a:p>
          <a:p>
            <a:r>
              <a:rPr lang="ru-RU" dirty="0"/>
              <a:t>Замечания, рекомендации____________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7695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4. Характер отбора содержания материала урока</a:t>
            </a:r>
          </a:p>
          <a:p>
            <a:r>
              <a:rPr lang="ru-RU" dirty="0"/>
              <a:t>•	научность, значимость теоретическая; </a:t>
            </a:r>
          </a:p>
          <a:p>
            <a:r>
              <a:rPr lang="ru-RU" dirty="0"/>
              <a:t>•	доступность;</a:t>
            </a:r>
          </a:p>
          <a:p>
            <a:r>
              <a:rPr lang="ru-RU" dirty="0"/>
              <a:t>•	практическая значимость; </a:t>
            </a:r>
          </a:p>
          <a:p>
            <a:r>
              <a:rPr lang="ru-RU" dirty="0"/>
              <a:t>•	наглядность;</a:t>
            </a:r>
          </a:p>
          <a:p>
            <a:r>
              <a:rPr lang="ru-RU" dirty="0"/>
              <a:t>•	логичность; </a:t>
            </a:r>
          </a:p>
          <a:p>
            <a:r>
              <a:rPr lang="ru-RU" dirty="0"/>
              <a:t>•	</a:t>
            </a:r>
            <a:r>
              <a:rPr lang="ru-RU" dirty="0" err="1"/>
              <a:t>дифференцированность</a:t>
            </a:r>
            <a:r>
              <a:rPr lang="ru-RU" dirty="0"/>
              <a:t>;</a:t>
            </a:r>
          </a:p>
          <a:p>
            <a:r>
              <a:rPr lang="ru-RU" dirty="0"/>
              <a:t>•	соответствие возрастным и интеллектуальным возможностям учащихся.</a:t>
            </a:r>
          </a:p>
          <a:p>
            <a:r>
              <a:rPr lang="ru-RU" dirty="0"/>
              <a:t>Замечания, рекомендации </a:t>
            </a:r>
            <a:r>
              <a:rPr lang="ru-RU" dirty="0" smtClean="0"/>
              <a:t>__________________________________________________________________________________</a:t>
            </a:r>
          </a:p>
          <a:p>
            <a:r>
              <a:rPr lang="ru-RU" dirty="0" smtClean="0"/>
              <a:t>5.Характеристика </a:t>
            </a:r>
            <a:r>
              <a:rPr lang="ru-RU" dirty="0"/>
              <a:t>форм работы</a:t>
            </a:r>
          </a:p>
          <a:p>
            <a:r>
              <a:rPr lang="ru-RU" dirty="0"/>
              <a:t>•	соответствие цели, задачам и содержанию; </a:t>
            </a:r>
          </a:p>
          <a:p>
            <a:r>
              <a:rPr lang="ru-RU" dirty="0"/>
              <a:t>•	сменяемость- </a:t>
            </a:r>
            <a:r>
              <a:rPr lang="ru-RU" dirty="0" err="1"/>
              <a:t>чередуемость</a:t>
            </a:r>
            <a:r>
              <a:rPr lang="ru-RU" dirty="0"/>
              <a:t>.</a:t>
            </a:r>
          </a:p>
          <a:p>
            <a:r>
              <a:rPr lang="ru-RU" dirty="0"/>
              <a:t>•	разнообразие; </a:t>
            </a:r>
          </a:p>
          <a:p>
            <a:r>
              <a:rPr lang="ru-RU" dirty="0"/>
              <a:t>Замечания, </a:t>
            </a:r>
            <a:r>
              <a:rPr lang="ru-RU"/>
              <a:t>рекомендации </a:t>
            </a:r>
            <a:r>
              <a:rPr lang="ru-RU" smtClean="0"/>
              <a:t>____________________________________________________________________________</a:t>
            </a:r>
            <a:endParaRPr lang="ru-RU" dirty="0"/>
          </a:p>
          <a:p>
            <a:r>
              <a:rPr lang="ru-RU" dirty="0"/>
              <a:t>6.  Психологический анализ урока ( психологический климат)</a:t>
            </a:r>
          </a:p>
          <a:p>
            <a:r>
              <a:rPr lang="ru-RU" dirty="0" smtClean="0"/>
              <a:t>7</a:t>
            </a:r>
            <a:r>
              <a:rPr lang="ru-RU" dirty="0"/>
              <a:t>. Анализ домашнего задания: __________________________________________________________________</a:t>
            </a:r>
          </a:p>
          <a:p>
            <a:r>
              <a:rPr lang="ru-RU" dirty="0"/>
              <a:t>__________________________________________________________________</a:t>
            </a:r>
          </a:p>
          <a:p>
            <a:r>
              <a:rPr lang="ru-RU" dirty="0"/>
              <a:t>8. Выводы  по уроку</a:t>
            </a:r>
          </a:p>
          <a:p>
            <a:r>
              <a:rPr lang="ru-RU" dirty="0"/>
              <a:t> ________________________________________________________________</a:t>
            </a:r>
          </a:p>
          <a:p>
            <a:endParaRPr lang="ru-RU" dirty="0"/>
          </a:p>
          <a:p>
            <a:r>
              <a:rPr lang="ru-RU" dirty="0"/>
              <a:t>9  Рекомендации по  совершенствованию  урока</a:t>
            </a:r>
          </a:p>
          <a:p>
            <a:r>
              <a:rPr lang="ru-RU" dirty="0"/>
              <a:t> ___________________________________________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1663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Описание проблемы</a:t>
            </a:r>
            <a:endParaRPr lang="ru-RU" sz="19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800" dirty="0" smtClean="0"/>
              <a:t>Классификация  кейсов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357430"/>
          <a:ext cx="8501124" cy="3286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5281"/>
                <a:gridCol w="2125281"/>
                <a:gridCol w="2125281"/>
                <a:gridCol w="2125281"/>
              </a:tblGrid>
              <a:tr h="10953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кейсов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Содержание кейса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Цель создания кейса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Основная обучающая, образовательная задача кейса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02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Практический кейс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Жизненные ситуации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Познания, понимание жизни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Тренинг поведения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02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Обучающий кейс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Учебные (условные) ситуации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Понимание типичных характеристик ситуаций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Анализ, осмысливание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02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Научно-исследовательский кейс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Исследовательские ситуации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Создание моделей ситуаций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Исследование, проектирование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700" b="1" dirty="0" smtClean="0"/>
              <a:t>Хороший кейс должен удовлетворять следующим требованиям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2000" dirty="0" smtClean="0"/>
              <a:t>Соответствовать четко поставленной цели создания;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/>
              <a:t>Иметь уровень трудности в соответствии с возможностями обучающихся;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/>
              <a:t>Быть актуальным на сегодняшний день;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/>
              <a:t>Быть ориентированным на коллективную выработку решений;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/>
              <a:t>Иметь несколько решений, </a:t>
            </a:r>
            <a:r>
              <a:rPr lang="ru-RU" sz="2000" dirty="0" err="1" smtClean="0"/>
              <a:t>многоальтернативность</a:t>
            </a:r>
            <a:r>
              <a:rPr lang="ru-RU" sz="2000" dirty="0" smtClean="0"/>
              <a:t> решений (принципиальное отсутствие единственного решения) ,чем провоцировать дискуссию.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технологические особенности кейс-метода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686700" cy="5402406"/>
          </a:xfrm>
        </p:spPr>
        <p:txBody>
          <a:bodyPr>
            <a:normAutofit fontScale="85000" lnSpcReduction="20000"/>
          </a:bodyPr>
          <a:lstStyle/>
          <a:p>
            <a:pPr lvl="0" algn="just">
              <a:lnSpc>
                <a:spcPct val="120000"/>
              </a:lnSpc>
            </a:pPr>
            <a:r>
              <a:rPr lang="ru-RU" dirty="0" smtClean="0"/>
              <a:t>Метод представляет собой разновидность исследовательской аналитической технологии. т.е. включает в себя операции исследовательского процесса, аналитические процедуры.</a:t>
            </a:r>
          </a:p>
          <a:p>
            <a:pPr lvl="0" algn="just">
              <a:lnSpc>
                <a:spcPct val="120000"/>
              </a:lnSpc>
            </a:pPr>
            <a:r>
              <a:rPr lang="ru-RU" dirty="0" smtClean="0"/>
              <a:t>Метод вступает как технология коллективного обучения, важнейшими составляющими  которой выступает работа в группах и взаимный обмен информацией, включая процедуры индивидуального, группового и коллективного развития, формирования многообразных личностных качеств обучаемых.</a:t>
            </a:r>
          </a:p>
          <a:p>
            <a:pPr lvl="0" algn="just">
              <a:lnSpc>
                <a:spcPct val="120000"/>
              </a:lnSpc>
            </a:pPr>
            <a:r>
              <a:rPr lang="ru-RU" dirty="0" smtClean="0"/>
              <a:t>Метод выступает как специфическая разновидность проектной технологии. В рамках кейс-метода идет формирование проблемы и путей ее решения на основании «кейса», который выступает одновременно в виде технического задания и источника информации для осознания вариантов эффективных действий.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631844"/>
          </a:xfrm>
        </p:spPr>
        <p:txBody>
          <a:bodyPr>
            <a:normAutofit/>
          </a:bodyPr>
          <a:lstStyle/>
          <a:p>
            <a:r>
              <a:rPr lang="ru-RU" sz="2700" b="1" dirty="0" smtClean="0"/>
              <a:t>Практически значимые вопросы: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just"/>
            <a:r>
              <a:rPr lang="ru-RU" sz="2000" dirty="0" smtClean="0"/>
              <a:t>Как подготовить «кейс», и какие материалы могут служить источниками «кейсов»?</a:t>
            </a:r>
          </a:p>
          <a:p>
            <a:pPr lvl="0" algn="just"/>
            <a:endParaRPr lang="ru-RU" sz="2000" dirty="0" smtClean="0"/>
          </a:p>
          <a:p>
            <a:pPr lvl="0" algn="just"/>
            <a:r>
              <a:rPr lang="ru-RU" sz="2000" dirty="0" smtClean="0"/>
              <a:t>Как организовать деятельность обучающихся в режиме кейс-метода? Что необходимо учесть?</a:t>
            </a:r>
          </a:p>
          <a:p>
            <a:pPr lvl="0" algn="just"/>
            <a:endParaRPr lang="ru-RU" sz="2000" dirty="0" smtClean="0"/>
          </a:p>
          <a:p>
            <a:pPr lvl="0" algn="just"/>
            <a:r>
              <a:rPr lang="ru-RU" sz="2000" dirty="0" smtClean="0"/>
              <a:t>Как должен выстраивать свою профессиональную деятельность преподавателя, практикующий кейс-метод?  Какие плюсы и минусы необходимо учитывать?</a:t>
            </a:r>
          </a:p>
          <a:p>
            <a:pPr lvl="0" algn="just"/>
            <a:endParaRPr lang="ru-RU" sz="2000" dirty="0" smtClean="0"/>
          </a:p>
          <a:p>
            <a:pPr lvl="0" algn="just"/>
            <a:r>
              <a:rPr lang="ru-RU" sz="2000" dirty="0" smtClean="0"/>
              <a:t>Какие преимущества для обучающихся может получить преподаватель практикующий кейс-метод.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496"/>
            <a:ext cx="7467600" cy="714372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388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Цели и задачи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000108"/>
            <a:ext cx="8183880" cy="557216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900" b="1" dirty="0" smtClean="0"/>
              <a:t>Цель: </a:t>
            </a:r>
            <a:r>
              <a:rPr lang="ru-RU" sz="1900" dirty="0" smtClean="0"/>
              <a:t>создание кейса: подготовить пакет материалов (кейс) и на основе организовать деятельность педагогов на семинаре-практикуме по теме: «Проектирование, проведение, анализ и самоанализ результативности урока в условиях реализации требований ФГОС».</a:t>
            </a:r>
          </a:p>
          <a:p>
            <a:pPr>
              <a:buNone/>
            </a:pPr>
            <a:r>
              <a:rPr lang="ru-RU" sz="1900" b="1" dirty="0" smtClean="0"/>
              <a:t> </a:t>
            </a:r>
          </a:p>
          <a:p>
            <a:pPr>
              <a:buNone/>
            </a:pPr>
            <a:r>
              <a:rPr lang="ru-RU" sz="1900" b="1" dirty="0" smtClean="0"/>
              <a:t>Задачи</a:t>
            </a:r>
          </a:p>
          <a:p>
            <a:pPr>
              <a:buNone/>
            </a:pPr>
            <a:r>
              <a:rPr lang="ru-RU" sz="1900" dirty="0" smtClean="0"/>
              <a:t>1. Изучить материалы по проблеме современного урока</a:t>
            </a:r>
          </a:p>
          <a:p>
            <a:pPr>
              <a:buNone/>
            </a:pPr>
            <a:r>
              <a:rPr lang="ru-RU" sz="1900" dirty="0" smtClean="0"/>
              <a:t>2. Продумать и описать структуру кейса.</a:t>
            </a:r>
          </a:p>
          <a:p>
            <a:pPr>
              <a:buNone/>
            </a:pPr>
            <a:r>
              <a:rPr lang="ru-RU" sz="1900" dirty="0" smtClean="0"/>
              <a:t>3. Составить программную карту кейса.</a:t>
            </a:r>
          </a:p>
          <a:p>
            <a:pPr>
              <a:buNone/>
            </a:pPr>
            <a:r>
              <a:rPr lang="ru-RU" sz="1900" dirty="0" smtClean="0"/>
              <a:t>4. Подготовить вводные части к кейсу.</a:t>
            </a:r>
          </a:p>
          <a:p>
            <a:pPr>
              <a:buNone/>
            </a:pPr>
            <a:r>
              <a:rPr lang="ru-RU" sz="1900" dirty="0" smtClean="0"/>
              <a:t>5. Подготовить тексты вступительного и заключительного слова</a:t>
            </a:r>
          </a:p>
          <a:p>
            <a:pPr>
              <a:buNone/>
            </a:pPr>
            <a:r>
              <a:rPr lang="ru-RU" sz="1900" dirty="0" smtClean="0"/>
              <a:t>6. Продумать и представить вопросы для обсуждения в рефлексивном круге.</a:t>
            </a:r>
          </a:p>
          <a:p>
            <a:pPr>
              <a:buNone/>
            </a:pPr>
            <a:r>
              <a:rPr lang="ru-RU" sz="1900" dirty="0" smtClean="0"/>
              <a:t>7. Подготовить задания для учителей и разработать инструкцию по их выполнению.</a:t>
            </a:r>
            <a:endParaRPr lang="ru-RU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467600" cy="4229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Описание проблемы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340768"/>
            <a:ext cx="7467600" cy="4873752"/>
          </a:xfrm>
        </p:spPr>
        <p:txBody>
          <a:bodyPr>
            <a:noAutofit/>
          </a:bodyPr>
          <a:lstStyle/>
          <a:p>
            <a:r>
              <a:rPr lang="ru-RU" sz="1800" dirty="0" smtClean="0"/>
              <a:t>Федеральные государственные нормативные документы в области образования указывают на то, что принципиальным отличием современного подхода к проведению урока является ориентация результатов освоения основных образовательных программ на ФГОС. Под результатами в новых образовательных стандартах понимаются не только предметные знания, но и умения применять эти знания в практической деятельности, позволяющие им успешно </a:t>
            </a:r>
            <a:r>
              <a:rPr lang="ru-RU" sz="1800" dirty="0" err="1" smtClean="0"/>
              <a:t>адаптировася</a:t>
            </a:r>
            <a:r>
              <a:rPr lang="ru-RU" sz="1800" dirty="0" smtClean="0"/>
              <a:t> к динамично меняющемуся миру.</a:t>
            </a:r>
          </a:p>
        </p:txBody>
      </p:sp>
    </p:spTree>
    <p:extLst>
      <p:ext uri="{BB962C8B-B14F-4D97-AF65-F5344CB8AC3E}">
        <p14:creationId xmlns:p14="http://schemas.microsoft.com/office/powerpoint/2010/main" val="287803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260648"/>
            <a:ext cx="7467600" cy="6120680"/>
          </a:xfrm>
        </p:spPr>
        <p:txBody>
          <a:bodyPr>
            <a:normAutofit fontScale="70000" lnSpcReduction="20000"/>
          </a:bodyPr>
          <a:lstStyle/>
          <a:p>
            <a:r>
              <a:rPr lang="ru-RU" sz="2600" dirty="0"/>
              <a:t> Педагог выступает не только в роли учителя, но и в роли:</a:t>
            </a:r>
          </a:p>
          <a:p>
            <a:pPr marL="0" indent="0">
              <a:buNone/>
            </a:pPr>
            <a:r>
              <a:rPr lang="ru-RU" sz="2600" dirty="0"/>
              <a:t> -инструктора</a:t>
            </a:r>
          </a:p>
          <a:p>
            <a:pPr marL="0" indent="0">
              <a:buNone/>
            </a:pPr>
            <a:r>
              <a:rPr lang="ru-RU" sz="2600" dirty="0"/>
              <a:t> -наставника</a:t>
            </a:r>
          </a:p>
          <a:p>
            <a:pPr marL="0" indent="0">
              <a:buNone/>
            </a:pPr>
            <a:r>
              <a:rPr lang="ru-RU" sz="2600" dirty="0"/>
              <a:t>-консультанта</a:t>
            </a:r>
          </a:p>
          <a:p>
            <a:pPr marL="0" indent="0">
              <a:buNone/>
            </a:pPr>
            <a:r>
              <a:rPr lang="ru-RU" sz="2600" dirty="0"/>
              <a:t>-занимает позицию куратора</a:t>
            </a:r>
          </a:p>
          <a:p>
            <a:pPr marL="0" indent="0">
              <a:buNone/>
            </a:pPr>
            <a:r>
              <a:rPr lang="ru-RU" sz="2600" dirty="0"/>
              <a:t>-управленца</a:t>
            </a:r>
          </a:p>
          <a:p>
            <a:pPr marL="0" indent="0">
              <a:buNone/>
            </a:pPr>
            <a:r>
              <a:rPr lang="ru-RU" sz="2600" dirty="0"/>
              <a:t>-помощника.</a:t>
            </a:r>
          </a:p>
          <a:p>
            <a:pPr marL="0" indent="0">
              <a:buNone/>
            </a:pPr>
            <a:r>
              <a:rPr lang="ru-RU" sz="2600" dirty="0"/>
              <a:t>  В Федеральных государственных стандартах общего образования сформулированы требования к современному учителю</a:t>
            </a:r>
            <a:r>
              <a:rPr lang="ru-RU" sz="2600" dirty="0" smtClean="0"/>
              <a:t>.</a:t>
            </a:r>
          </a:p>
          <a:p>
            <a:pPr marL="0" indent="0">
              <a:buNone/>
            </a:pPr>
            <a:r>
              <a:rPr lang="ru-RU" sz="2600" dirty="0" smtClean="0"/>
              <a:t>Во-первых, это профессионал, который:</a:t>
            </a:r>
            <a:endParaRPr lang="ru-RU" sz="2600" dirty="0"/>
          </a:p>
          <a:p>
            <a:pPr marL="0" indent="0">
              <a:buNone/>
            </a:pPr>
            <a:r>
              <a:rPr lang="ru-RU" sz="2600" dirty="0"/>
              <a:t>  -так </a:t>
            </a:r>
            <a:r>
              <a:rPr lang="ru-RU" sz="2600" dirty="0" smtClean="0"/>
              <a:t>проектирует </a:t>
            </a:r>
            <a:r>
              <a:rPr lang="ru-RU" sz="2600" dirty="0"/>
              <a:t>урок, чтобы включить в работу каждого ученика;</a:t>
            </a:r>
          </a:p>
          <a:p>
            <a:pPr marL="0" indent="0">
              <a:buNone/>
            </a:pPr>
            <a:r>
              <a:rPr lang="ru-RU" sz="2600" dirty="0"/>
              <a:t>  -демонстрирует универсальные и предметные способы действий;</a:t>
            </a:r>
          </a:p>
          <a:p>
            <a:pPr marL="0" indent="0">
              <a:buNone/>
            </a:pPr>
            <a:r>
              <a:rPr lang="ru-RU" sz="2600" dirty="0"/>
              <a:t>  </a:t>
            </a:r>
            <a:r>
              <a:rPr lang="ru-RU" sz="2600" dirty="0" smtClean="0"/>
              <a:t>-инициирует </a:t>
            </a:r>
            <a:r>
              <a:rPr lang="ru-RU" sz="2600" dirty="0"/>
              <a:t>действия учащихся;</a:t>
            </a:r>
          </a:p>
          <a:p>
            <a:pPr marL="0" indent="0">
              <a:buNone/>
            </a:pPr>
            <a:r>
              <a:rPr lang="ru-RU" sz="2600" dirty="0"/>
              <a:t>  -консультирует и корректирует их действия;</a:t>
            </a:r>
          </a:p>
          <a:p>
            <a:pPr marL="0" indent="0">
              <a:buNone/>
            </a:pPr>
            <a:r>
              <a:rPr lang="ru-RU" sz="2600" dirty="0"/>
              <a:t>  -</a:t>
            </a:r>
            <a:r>
              <a:rPr lang="ru-RU" sz="2600" dirty="0" err="1"/>
              <a:t>сосдает</a:t>
            </a:r>
            <a:r>
              <a:rPr lang="ru-RU" sz="2600" dirty="0"/>
              <a:t> условия для приобретения детьми жизненного опыта.</a:t>
            </a:r>
          </a:p>
          <a:p>
            <a:pPr marL="0" indent="0">
              <a:buNone/>
            </a:pPr>
            <a:r>
              <a:rPr lang="ru-RU" sz="2600" dirty="0"/>
              <a:t>Во –вторых, это педагог, применяющий развивающие технологии.</a:t>
            </a:r>
          </a:p>
          <a:p>
            <a:pPr marL="0" indent="0">
              <a:buNone/>
            </a:pPr>
            <a:r>
              <a:rPr lang="ru-RU" sz="2600" dirty="0"/>
              <a:t>В-третьих, современный учитель обладает </a:t>
            </a:r>
            <a:r>
              <a:rPr lang="ru-RU" sz="2600" dirty="0" err="1"/>
              <a:t>ниформационной</a:t>
            </a:r>
            <a:r>
              <a:rPr lang="ru-RU" sz="2600" dirty="0"/>
              <a:t> компетентностью.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05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 Урок является главной формой организации учебного процесса. На уроке, как в фокусе, концен­трируется вся деятельность педагога, его научная подготовка, педагогические навыки, методические умения, способность организовать самостоятельную работу всех школьников.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3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88640"/>
            <a:ext cx="7467600" cy="727280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Любой творчески работающий педагог понимает, что не­возможно подготовить хороший урок без его анализа. Анализ и самооценка урока есть необходимый элемент пе­дагогического творчества. В ходе самоанализа учитель полу­чает возможность взглянуть на свой урок как бы со стороны, осознать его как явление в целом, осмыслить совокупность собственных теоретических знаний, способов, приемов работы в их практическом преломлении во взаимодействии с классом и конкретными учениками. Это рефлексия, позволяющая оце­нить свои сильные и слабые стороны, определить нереализуе­мые резервы, уточнить отдельные моменты индивидуального стиля деятельности. Оценка профессионального мастерства самим учителем позволяет ему постоянно выявлять свои про­фессиональные затруднения, своевременно находить решение.</a:t>
            </a:r>
          </a:p>
          <a:p>
            <a:r>
              <a:rPr lang="ru-RU" dirty="0"/>
              <a:t>Анализ и самоанализ урока должны быть направлены на сопоставление выдвинутых общеобразовательных, воспи­тательных и развивающих целей с достигнутыми результатами. Цель анализа заключается в выявлении методов и приемов ор­ганизации деятельности учителя и учащихся на уроке, которые приводят или не приводят к позитивным результатам. Основ­ной же задачей при этом является поиск резервов повышения эффективности работы учителя и учащихся.</a:t>
            </a:r>
          </a:p>
          <a:p>
            <a:r>
              <a:rPr lang="ru-RU" dirty="0"/>
              <a:t>Все вышеизложенное позволяет  отметить исключительную важность проблемы проектирования, организации и анализа урока с учетом требований ФГОС ОО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246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 anchor="t"/>
          <a:lstStyle/>
          <a:p>
            <a:r>
              <a:rPr lang="ru-RU" b="1" dirty="0"/>
              <a:t>Вводная часть для учителей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493224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/>
              <a:t>*Актуальность проблемы, вынесенной на обсуждение </a:t>
            </a:r>
            <a:r>
              <a:rPr lang="ru-RU" dirty="0"/>
              <a:t>( приложение </a:t>
            </a:r>
            <a:r>
              <a:rPr lang="en-US" dirty="0"/>
              <a:t>I</a:t>
            </a:r>
            <a:r>
              <a:rPr lang="ru-RU" dirty="0"/>
              <a:t>)</a:t>
            </a:r>
            <a:r>
              <a:rPr lang="ru-RU" i="1" dirty="0"/>
              <a:t> </a:t>
            </a:r>
            <a:endParaRPr lang="ru-RU" dirty="0"/>
          </a:p>
          <a:p>
            <a:r>
              <a:rPr lang="ru-RU" i="1" dirty="0"/>
              <a:t>*Цель  семинара-практикума: </a:t>
            </a:r>
            <a:r>
              <a:rPr lang="ru-RU" dirty="0"/>
              <a:t>совершенствование профессиональных компетенций учителей	-предметников в области проектирования, организации и анализа урока.</a:t>
            </a:r>
          </a:p>
          <a:p>
            <a:r>
              <a:rPr lang="ru-RU" i="1" dirty="0"/>
              <a:t>* Задачи :</a:t>
            </a:r>
            <a:endParaRPr lang="ru-RU" dirty="0"/>
          </a:p>
          <a:p>
            <a:r>
              <a:rPr lang="ru-RU" dirty="0"/>
              <a:t>1.Изученть документы кейса.</a:t>
            </a:r>
          </a:p>
          <a:p>
            <a:r>
              <a:rPr lang="ru-RU" dirty="0"/>
              <a:t>2. Заполнить форму по анализу урока.</a:t>
            </a:r>
          </a:p>
          <a:p>
            <a:r>
              <a:rPr lang="ru-RU" dirty="0"/>
              <a:t>3. Составить  вопросы или текстовой анализ урока для беседы  с учителем, который давал открытый урок.</a:t>
            </a:r>
          </a:p>
          <a:p>
            <a:r>
              <a:rPr lang="ru-RU" dirty="0"/>
              <a:t>4. Подготовить суждение о целесообразности и эффективности данного семинара-практикума</a:t>
            </a:r>
          </a:p>
          <a:p>
            <a:r>
              <a:rPr lang="ru-RU" i="1" dirty="0"/>
              <a:t>* Формы работы учителей- </a:t>
            </a:r>
            <a:r>
              <a:rPr lang="ru-RU" dirty="0"/>
              <a:t>групповая, индивидуальная</a:t>
            </a:r>
          </a:p>
          <a:p>
            <a:r>
              <a:rPr lang="ru-RU" i="1" dirty="0"/>
              <a:t>* Планируемые результаты:</a:t>
            </a:r>
            <a:endParaRPr lang="ru-RU" dirty="0"/>
          </a:p>
          <a:p>
            <a:pPr lvl="0"/>
            <a:r>
              <a:rPr lang="ru-RU" dirty="0"/>
              <a:t>заполненные формы по анализу урока ( приложение </a:t>
            </a:r>
            <a:r>
              <a:rPr lang="en-US" dirty="0"/>
              <a:t>II</a:t>
            </a:r>
            <a:r>
              <a:rPr lang="ru-RU" dirty="0"/>
              <a:t>) ;</a:t>
            </a:r>
          </a:p>
          <a:p>
            <a:pPr lvl="0"/>
            <a:r>
              <a:rPr lang="ru-RU" dirty="0"/>
              <a:t>текстовой анализ урока;</a:t>
            </a:r>
          </a:p>
          <a:p>
            <a:pPr lvl="0"/>
            <a:r>
              <a:rPr lang="ru-RU" dirty="0"/>
              <a:t>обоснование внесенных корректив и дополнений в форму  анализа  </a:t>
            </a:r>
          </a:p>
          <a:p>
            <a:r>
              <a:rPr lang="ru-RU" dirty="0"/>
              <a:t>урока в соответствии с требованиями ФГОС ОО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09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Основная часть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7467600" cy="5709248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/>
              <a:t>*Задания для работы</a:t>
            </a:r>
            <a:r>
              <a:rPr lang="ru-RU" dirty="0"/>
              <a:t> ( приложение </a:t>
            </a:r>
            <a:r>
              <a:rPr lang="en-US" dirty="0"/>
              <a:t>II</a:t>
            </a:r>
            <a:r>
              <a:rPr lang="ru-RU" dirty="0"/>
              <a:t>).</a:t>
            </a:r>
          </a:p>
          <a:p>
            <a:r>
              <a:rPr lang="ru-RU" dirty="0"/>
              <a:t>* </a:t>
            </a:r>
            <a:r>
              <a:rPr lang="ru-RU" i="1" dirty="0"/>
              <a:t>Инструкции к заданиям ( </a:t>
            </a:r>
            <a:r>
              <a:rPr lang="ru-RU" dirty="0"/>
              <a:t>работа осуществляется ручками разного цвета – синим –заполняем предложенные формы, красным – дополнения изменения):</a:t>
            </a:r>
          </a:p>
          <a:p>
            <a:r>
              <a:rPr lang="ru-RU" dirty="0"/>
              <a:t> заполните форму анализа урока;</a:t>
            </a:r>
          </a:p>
          <a:p>
            <a:pPr lvl="0"/>
            <a:r>
              <a:rPr lang="ru-RU" dirty="0"/>
              <a:t>насколько полно  ( на Ваш взгляд) эта форма дает представление о </a:t>
            </a:r>
          </a:p>
          <a:p>
            <a:r>
              <a:rPr lang="ru-RU" dirty="0"/>
              <a:t>результативности урока;</a:t>
            </a:r>
          </a:p>
          <a:p>
            <a:pPr lvl="0"/>
            <a:r>
              <a:rPr lang="ru-RU" dirty="0"/>
              <a:t>дайте предложения по дополнению пунктов данной  формы, </a:t>
            </a:r>
          </a:p>
          <a:p>
            <a:r>
              <a:rPr lang="ru-RU" dirty="0"/>
              <a:t>изменению формулировок  пунктов и др. ( если это необходимо);</a:t>
            </a:r>
          </a:p>
          <a:p>
            <a:pPr lvl="0"/>
            <a:r>
              <a:rPr lang="ru-RU" dirty="0"/>
              <a:t>обоснуйте недостаточность охвата вопросов по анализу урока в </a:t>
            </a:r>
          </a:p>
          <a:p>
            <a:r>
              <a:rPr lang="ru-RU" dirty="0"/>
              <a:t>представленной форме ( если это наблюдается);</a:t>
            </a:r>
          </a:p>
          <a:p>
            <a:pPr lvl="0"/>
            <a:r>
              <a:rPr lang="ru-RU" dirty="0"/>
              <a:t> заполните  предложенные Вами пункты;</a:t>
            </a:r>
          </a:p>
          <a:p>
            <a:pPr lvl="0"/>
            <a:r>
              <a:rPr lang="ru-RU" dirty="0"/>
              <a:t>сделайте выводы о результативности урока, учитывая содержание </a:t>
            </a:r>
          </a:p>
          <a:p>
            <a:r>
              <a:rPr lang="ru-RU" dirty="0"/>
              <a:t>дополненных пунктов.</a:t>
            </a:r>
          </a:p>
          <a:p>
            <a:pPr lvl="0"/>
            <a:r>
              <a:rPr lang="ru-RU" dirty="0"/>
              <a:t>составьте  развернутый план, опросник или текстовой анализ урока </a:t>
            </a:r>
          </a:p>
          <a:p>
            <a:r>
              <a:rPr lang="ru-RU" dirty="0"/>
              <a:t>( как бы Вы провели беседу с учителем, который дал открытый урок ?).</a:t>
            </a:r>
          </a:p>
          <a:p>
            <a:r>
              <a:rPr lang="ru-RU" i="1" dirty="0"/>
              <a:t>*Основные направления деятельности учителей по совершенствованию представленной формы для анализа:</a:t>
            </a:r>
            <a:endParaRPr lang="ru-RU" dirty="0"/>
          </a:p>
          <a:p>
            <a:r>
              <a:rPr lang="ru-RU" dirty="0"/>
              <a:t>1.  Изменение формулировок пунктов.</a:t>
            </a:r>
          </a:p>
          <a:p>
            <a:r>
              <a:rPr lang="ru-RU" dirty="0"/>
              <a:t>2.  Внесение дополнительных пунктов. </a:t>
            </a:r>
          </a:p>
          <a:p>
            <a:r>
              <a:rPr lang="ru-RU" dirty="0"/>
              <a:t>3. Обоснование  внесенных корректив ( недостаточная полнота охвата всех вопросов проблемы).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72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З а д а н и е  </a:t>
            </a:r>
            <a:r>
              <a:rPr lang="en-US" b="1" dirty="0"/>
              <a:t>I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 smtClean="0"/>
              <a:t>Цель</a:t>
            </a:r>
            <a:r>
              <a:rPr lang="ru-RU" i="1" dirty="0"/>
              <a:t>:</a:t>
            </a:r>
            <a:r>
              <a:rPr lang="ru-RU" dirty="0"/>
              <a:t> совершенствование аналитической составляющей профессиональной компетенции учителя.</a:t>
            </a:r>
          </a:p>
          <a:p>
            <a:r>
              <a:rPr lang="ru-RU" i="1" dirty="0"/>
              <a:t>Порядок работы:</a:t>
            </a:r>
            <a:endParaRPr lang="ru-RU" dirty="0"/>
          </a:p>
          <a:p>
            <a:pPr lvl="0"/>
            <a:r>
              <a:rPr lang="ru-RU" dirty="0"/>
              <a:t>заполните форму анализа урока;</a:t>
            </a:r>
          </a:p>
          <a:p>
            <a:pPr lvl="0"/>
            <a:r>
              <a:rPr lang="ru-RU" dirty="0"/>
              <a:t>насколько полно  ( на Ваш взгляд) эта форма дает представление о </a:t>
            </a:r>
          </a:p>
          <a:p>
            <a:r>
              <a:rPr lang="ru-RU" dirty="0"/>
              <a:t>результативности урока;</a:t>
            </a:r>
          </a:p>
          <a:p>
            <a:pPr lvl="0"/>
            <a:r>
              <a:rPr lang="ru-RU" dirty="0"/>
              <a:t>дайте предложения по дополнению пунктов данной  формы, </a:t>
            </a:r>
          </a:p>
          <a:p>
            <a:r>
              <a:rPr lang="ru-RU" dirty="0"/>
              <a:t>изменению формулировок  пунктов и др. ( если это необходимо);</a:t>
            </a:r>
          </a:p>
          <a:p>
            <a:pPr lvl="0"/>
            <a:r>
              <a:rPr lang="ru-RU" dirty="0"/>
              <a:t>обоснуйте недостаточность охвата вопросов по анализу урока в </a:t>
            </a:r>
          </a:p>
          <a:p>
            <a:r>
              <a:rPr lang="ru-RU" dirty="0"/>
              <a:t>представленной форме ( если это наблюдается);</a:t>
            </a:r>
          </a:p>
          <a:p>
            <a:pPr lvl="0"/>
            <a:r>
              <a:rPr lang="ru-RU" dirty="0"/>
              <a:t> заполните  предложенные Вами пункты;</a:t>
            </a:r>
          </a:p>
          <a:p>
            <a:pPr lvl="0"/>
            <a:r>
              <a:rPr lang="ru-RU" dirty="0"/>
              <a:t>сделайте выводы о результативности урока, учитывая содержание </a:t>
            </a:r>
          </a:p>
          <a:p>
            <a:r>
              <a:rPr lang="ru-RU" dirty="0"/>
              <a:t>дополненных пунктов.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625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120</TotalTime>
  <Words>1147</Words>
  <Application>Microsoft Office PowerPoint</Application>
  <PresentationFormat>Экран (4:3)</PresentationFormat>
  <Paragraphs>175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Century Schoolbook</vt:lpstr>
      <vt:lpstr>Times New Roman</vt:lpstr>
      <vt:lpstr>Wingdings</vt:lpstr>
      <vt:lpstr>Wingdings 2</vt:lpstr>
      <vt:lpstr>Эркер</vt:lpstr>
      <vt:lpstr>Проектирование, проведение, анализ и самоанализ  результативности урока в условиях реализации требований ФГОС</vt:lpstr>
      <vt:lpstr>Цели и задачи</vt:lpstr>
      <vt:lpstr>Описание проблемы</vt:lpstr>
      <vt:lpstr>Презентация PowerPoint</vt:lpstr>
      <vt:lpstr>Презентация PowerPoint</vt:lpstr>
      <vt:lpstr>Презентация PowerPoint</vt:lpstr>
      <vt:lpstr>Вводная часть для учителей</vt:lpstr>
      <vt:lpstr>Основная часть </vt:lpstr>
      <vt:lpstr>З а д а н и е  I </vt:lpstr>
      <vt:lpstr>З а д а н и е  II </vt:lpstr>
      <vt:lpstr>Презентация PowerPoint</vt:lpstr>
      <vt:lpstr>Презентация PowerPoint</vt:lpstr>
      <vt:lpstr>Описание проблемы</vt:lpstr>
      <vt:lpstr>Хороший кейс должен удовлетворять следующим требованиям </vt:lpstr>
      <vt:lpstr>технологические особенности кейс-метода</vt:lpstr>
      <vt:lpstr>Практически значимые вопросы: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Проектирование, проведение, анализ и самоанализ  результативности урока в условиях реализации требований ФГОС</dc:title>
  <dc:creator>private</dc:creator>
  <cp:lastModifiedBy>User-IRO</cp:lastModifiedBy>
  <cp:revision>17</cp:revision>
  <dcterms:created xsi:type="dcterms:W3CDTF">2017-04-15T15:50:07Z</dcterms:created>
  <dcterms:modified xsi:type="dcterms:W3CDTF">2017-04-17T12:37:19Z</dcterms:modified>
</cp:coreProperties>
</file>