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42"/>
  </p:notesMasterIdLst>
  <p:sldIdLst>
    <p:sldId id="282" r:id="rId2"/>
    <p:sldId id="283" r:id="rId3"/>
    <p:sldId id="259" r:id="rId4"/>
    <p:sldId id="261" r:id="rId5"/>
    <p:sldId id="262" r:id="rId6"/>
    <p:sldId id="263" r:id="rId7"/>
    <p:sldId id="284" r:id="rId8"/>
    <p:sldId id="280" r:id="rId9"/>
    <p:sldId id="278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65" r:id="rId21"/>
    <p:sldId id="276" r:id="rId22"/>
    <p:sldId id="285" r:id="rId23"/>
    <p:sldId id="275" r:id="rId24"/>
    <p:sldId id="286" r:id="rId25"/>
    <p:sldId id="288" r:id="rId26"/>
    <p:sldId id="289" r:id="rId27"/>
    <p:sldId id="290" r:id="rId28"/>
    <p:sldId id="293" r:id="rId29"/>
    <p:sldId id="291" r:id="rId30"/>
    <p:sldId id="287" r:id="rId31"/>
    <p:sldId id="277" r:id="rId32"/>
    <p:sldId id="292" r:id="rId33"/>
    <p:sldId id="294" r:id="rId34"/>
    <p:sldId id="295" r:id="rId35"/>
    <p:sldId id="296" r:id="rId36"/>
    <p:sldId id="298" r:id="rId37"/>
    <p:sldId id="279" r:id="rId38"/>
    <p:sldId id="301" r:id="rId39"/>
    <p:sldId id="281" r:id="rId40"/>
    <p:sldId id="302" r:id="rId4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4B58F-E85D-4099-8407-09C561C6BB9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3C86C-3487-4023-8CFD-2873737D1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6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3C86C-3487-4023-8CFD-2873737D10C0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95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9CA88-85CF-4452-973E-2790F26463ED}" type="datetime1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vospitatelivsexgorodov.3bb.ru/click.php?http://uploads.ru/3pBSl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14414" y="1857364"/>
            <a:ext cx="76438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Организация и содержание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психолого-педагогической работы в ДОО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38" y="4819346"/>
            <a:ext cx="707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i="1" cap="all" dirty="0" smtClean="0"/>
              <a:t>Подготовили:</a:t>
            </a:r>
          </a:p>
          <a:p>
            <a:pPr>
              <a:defRPr/>
            </a:pPr>
            <a:r>
              <a:rPr lang="ru-RU" b="1" i="1" cap="all" dirty="0" smtClean="0"/>
              <a:t> </a:t>
            </a:r>
            <a:r>
              <a:rPr lang="ru-RU" dirty="0" smtClean="0"/>
              <a:t>Щербакова Ж.А., старший воспитатель  МБДОУ «Детский  сад № 3», </a:t>
            </a:r>
          </a:p>
          <a:p>
            <a:pPr>
              <a:defRPr/>
            </a:pPr>
            <a:r>
              <a:rPr lang="ru-RU" dirty="0" smtClean="0"/>
              <a:t> </a:t>
            </a:r>
            <a:r>
              <a:rPr lang="ru-RU" dirty="0" err="1" smtClean="0"/>
              <a:t>Паткина</a:t>
            </a:r>
            <a:r>
              <a:rPr lang="ru-RU" dirty="0" smtClean="0"/>
              <a:t> Н.В., старший воспитатель  МАДОУ «Детский  сад № 316»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Агафонова Е.В., старший воспитатель МБДОУ «детский сад № 76»</a:t>
            </a:r>
          </a:p>
          <a:p>
            <a:pPr>
              <a:defRPr/>
            </a:pPr>
            <a:r>
              <a:rPr lang="ru-RU" dirty="0" smtClean="0"/>
              <a:t>Егорычева Н.В., старший воспитатель МАДОУ </a:t>
            </a:r>
            <a:r>
              <a:rPr lang="ru-RU" smtClean="0"/>
              <a:t>«Детский сад № 65»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85728"/>
            <a:ext cx="8215338" cy="121444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indent="228600" algn="ctr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Примерные </a:t>
            </a: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виды детской деятельности в соответствии с возрастом детей: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1538" y="1643050"/>
            <a:ext cx="7858180" cy="4286256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</a:rPr>
              <a:t> в </a:t>
            </a:r>
            <a:r>
              <a:rPr lang="ru-RU" sz="2000" b="1" dirty="0">
                <a:solidFill>
                  <a:srgbClr val="002060"/>
                </a:solidFill>
              </a:rPr>
              <a:t>младенческом возрасте </a:t>
            </a:r>
            <a:r>
              <a:rPr lang="ru-RU" sz="2000" b="1" dirty="0" smtClean="0">
                <a:solidFill>
                  <a:srgbClr val="002060"/>
                </a:solidFill>
              </a:rPr>
              <a:t> (</a:t>
            </a:r>
            <a:r>
              <a:rPr lang="ru-RU" sz="2000" b="1" dirty="0">
                <a:solidFill>
                  <a:srgbClr val="002060"/>
                </a:solidFill>
              </a:rPr>
              <a:t>2 месяца – 1 год)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– </a:t>
            </a:r>
            <a:r>
              <a:rPr lang="ru-RU" sz="2000" dirty="0"/>
              <a:t>непосредственное эмоциональное общение </a:t>
            </a:r>
            <a:r>
              <a:rPr lang="ru-RU" sz="2000" dirty="0" smtClean="0"/>
              <a:t>со </a:t>
            </a:r>
            <a:r>
              <a:rPr lang="ru-RU" sz="2000" dirty="0"/>
              <a:t>взрослым</a:t>
            </a:r>
            <a:r>
              <a:rPr lang="ru-RU" sz="2000" dirty="0" smtClean="0"/>
              <a:t>,</a:t>
            </a:r>
          </a:p>
          <a:p>
            <a:pPr marL="0" indent="0">
              <a:buFontTx/>
              <a:buChar char="-"/>
            </a:pPr>
            <a:r>
              <a:rPr lang="ru-RU" sz="2000" dirty="0" smtClean="0"/>
              <a:t>манипулирование </a:t>
            </a:r>
            <a:r>
              <a:rPr lang="ru-RU" sz="2000" dirty="0"/>
              <a:t>с </a:t>
            </a:r>
            <a:r>
              <a:rPr lang="ru-RU" sz="2000" dirty="0" smtClean="0"/>
              <a:t>предметами,                            </a:t>
            </a:r>
          </a:p>
          <a:p>
            <a:pPr marL="0" indent="0">
              <a:buNone/>
            </a:pPr>
            <a:r>
              <a:rPr lang="ru-RU" sz="2000" dirty="0" smtClean="0"/>
              <a:t> -познавательно-исследовательские </a:t>
            </a:r>
            <a:r>
              <a:rPr lang="ru-RU" sz="2000" dirty="0"/>
              <a:t>действия, </a:t>
            </a:r>
            <a:r>
              <a:rPr lang="ru-RU" sz="2000" dirty="0" smtClean="0"/>
              <a:t>         </a:t>
            </a:r>
          </a:p>
          <a:p>
            <a:pPr marL="0" indent="0">
              <a:buNone/>
            </a:pPr>
            <a:r>
              <a:rPr lang="ru-RU" sz="2000" dirty="0" smtClean="0"/>
              <a:t>-восприятие </a:t>
            </a:r>
            <a:r>
              <a:rPr lang="ru-RU" sz="2000" dirty="0"/>
              <a:t>музыки, </a:t>
            </a:r>
            <a:r>
              <a:rPr lang="ru-RU" sz="2000" dirty="0" smtClean="0"/>
              <a:t>детских песен и стихов, </a:t>
            </a:r>
          </a:p>
          <a:p>
            <a:pPr marL="0" indent="0">
              <a:buFontTx/>
              <a:buChar char="-"/>
            </a:pPr>
            <a:r>
              <a:rPr lang="ru-RU" sz="2000" dirty="0" smtClean="0"/>
              <a:t>двигательная активность,                                          </a:t>
            </a:r>
          </a:p>
          <a:p>
            <a:pPr marL="0" indent="0">
              <a:buFontTx/>
              <a:buChar char="-"/>
            </a:pPr>
            <a:r>
              <a:rPr lang="ru-RU" sz="2000" dirty="0" smtClean="0"/>
              <a:t> тактильно-двигательные игры</a:t>
            </a: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 descr="C:\Users\Андрей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429132"/>
            <a:ext cx="3285376" cy="21450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C:\Users\Андрей\Desktop\1230129501_img_1142_resize_1426706757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429132"/>
            <a:ext cx="3143272" cy="20861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0530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42852"/>
            <a:ext cx="6429420" cy="157163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indent="228600" algn="ctr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Примерные </a:t>
            </a: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виды детской деятельности в соответствии с возрастом детей: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42976" y="2000240"/>
            <a:ext cx="7658096" cy="4214841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в </a:t>
            </a:r>
            <a:r>
              <a:rPr lang="ru-RU" sz="3600" b="1" dirty="0">
                <a:solidFill>
                  <a:srgbClr val="002060"/>
                </a:solidFill>
              </a:rPr>
              <a:t>раннем возрасте (1 год – 3 года)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0" indent="0">
              <a:buFontTx/>
              <a:buChar char="-"/>
            </a:pPr>
            <a:r>
              <a:rPr lang="ru-RU" dirty="0" smtClean="0"/>
              <a:t>предметная </a:t>
            </a:r>
            <a:r>
              <a:rPr lang="ru-RU" dirty="0"/>
              <a:t>деятельность и игры с составными и динамическими игрушками</a:t>
            </a:r>
            <a:r>
              <a:rPr lang="ru-RU" dirty="0" smtClean="0"/>
              <a:t>;</a:t>
            </a:r>
          </a:p>
          <a:p>
            <a:pPr marL="0" indent="0"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экспериментирование с </a:t>
            </a:r>
            <a:r>
              <a:rPr lang="ru-RU" dirty="0" smtClean="0"/>
              <a:t>материалами и </a:t>
            </a:r>
            <a:r>
              <a:rPr lang="ru-RU" dirty="0"/>
              <a:t>веществами (песок, вода, тесто и пр.), </a:t>
            </a:r>
            <a:endParaRPr lang="ru-RU" dirty="0" smtClean="0"/>
          </a:p>
          <a:p>
            <a:pPr marL="0" indent="0">
              <a:buFontTx/>
              <a:buChar char="-"/>
            </a:pPr>
            <a:r>
              <a:rPr lang="ru-RU" dirty="0" smtClean="0"/>
              <a:t>общение </a:t>
            </a:r>
            <a:r>
              <a:rPr lang="ru-RU" dirty="0"/>
              <a:t>с взрослым и совместные </a:t>
            </a:r>
            <a:r>
              <a:rPr lang="ru-RU" dirty="0" smtClean="0"/>
              <a:t>игры со </a:t>
            </a:r>
            <a:r>
              <a:rPr lang="ru-RU" dirty="0"/>
              <a:t>сверстниками под руководством взрослого, </a:t>
            </a:r>
            <a:r>
              <a:rPr lang="ru-RU" dirty="0" smtClean="0"/>
              <a:t>                       </a:t>
            </a:r>
          </a:p>
          <a:p>
            <a:pPr marL="0" indent="0">
              <a:buFontTx/>
              <a:buChar char="-"/>
            </a:pPr>
            <a:r>
              <a:rPr lang="ru-RU" dirty="0" smtClean="0"/>
              <a:t>самообслуживание </a:t>
            </a:r>
            <a:r>
              <a:rPr lang="ru-RU" dirty="0"/>
              <a:t>и действия с бытовыми предметами-орудиями (ложка, савок, лопатка и пр.), </a:t>
            </a:r>
            <a:endParaRPr lang="ru-RU" dirty="0" smtClean="0"/>
          </a:p>
          <a:p>
            <a:pPr marL="0" indent="0">
              <a:buFontTx/>
              <a:buChar char="-"/>
            </a:pPr>
            <a:r>
              <a:rPr lang="ru-RU" dirty="0" smtClean="0"/>
              <a:t>восприятие </a:t>
            </a:r>
            <a:r>
              <a:rPr lang="ru-RU" dirty="0"/>
              <a:t>смысла музыки, сказок, стихов, </a:t>
            </a:r>
            <a:r>
              <a:rPr lang="ru-RU" dirty="0" smtClean="0"/>
              <a:t>                      -рассматривание </a:t>
            </a:r>
            <a:r>
              <a:rPr lang="ru-RU" dirty="0"/>
              <a:t>картинок</a:t>
            </a:r>
            <a:r>
              <a:rPr lang="ru-RU" dirty="0" smtClean="0"/>
              <a:t>,</a:t>
            </a:r>
          </a:p>
          <a:p>
            <a:pPr marL="0" indent="0"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двигательная активность;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 descr="C:\Users\Андрей\Desktop\huge_fec52b79-4faf-4103-b7c5-a10beb28f5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85728"/>
            <a:ext cx="1939326" cy="12436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52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indent="228600" algn="ctr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Примерные </a:t>
            </a: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виды детской деятельности в соответствии с возрастом детей:</a:t>
            </a:r>
            <a:r>
              <a:rPr lang="ru-RU" sz="2800" b="1" dirty="0">
                <a:ea typeface="Times New Roman"/>
                <a:cs typeface="Times New Roman"/>
              </a:rPr>
              <a:t/>
            </a:r>
            <a:br>
              <a:rPr lang="ru-RU" sz="2800" b="1" dirty="0">
                <a:ea typeface="Times New Roman"/>
                <a:cs typeface="Times New Roman"/>
              </a:rPr>
            </a:b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00100" y="1643050"/>
            <a:ext cx="8001056" cy="437474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9600" b="1" dirty="0" smtClean="0">
                <a:solidFill>
                  <a:srgbClr val="002060"/>
                </a:solidFill>
              </a:rPr>
              <a:t>для </a:t>
            </a:r>
            <a:r>
              <a:rPr lang="ru-RU" sz="9600" b="1" dirty="0">
                <a:solidFill>
                  <a:srgbClr val="002060"/>
                </a:solidFill>
              </a:rPr>
              <a:t>детей дошкольного возраста (3 года – 8 лет</a:t>
            </a:r>
            <a:r>
              <a:rPr lang="ru-RU" sz="9600" b="1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8000" b="1" dirty="0" smtClean="0">
                <a:solidFill>
                  <a:srgbClr val="002060"/>
                </a:solidFill>
              </a:rPr>
              <a:t> </a:t>
            </a:r>
            <a:r>
              <a:rPr lang="ru-RU" sz="7200" b="1" dirty="0" smtClean="0">
                <a:solidFill>
                  <a:srgbClr val="002060"/>
                </a:solidFill>
              </a:rPr>
              <a:t>ряд </a:t>
            </a:r>
            <a:r>
              <a:rPr lang="ru-RU" sz="7200" b="1" dirty="0">
                <a:solidFill>
                  <a:srgbClr val="002060"/>
                </a:solidFill>
              </a:rPr>
              <a:t>ведущих видов </a:t>
            </a:r>
            <a:r>
              <a:rPr lang="ru-RU" sz="7200" b="1" dirty="0" smtClean="0">
                <a:solidFill>
                  <a:srgbClr val="002060"/>
                </a:solidFill>
              </a:rPr>
              <a:t>деятельности: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 smtClean="0"/>
              <a:t>- игровая</a:t>
            </a:r>
            <a:r>
              <a:rPr lang="ru-RU" sz="7200" dirty="0"/>
              <a:t>, включая сюжетно-ролевую игру, игру с правилами и другие виды игры, </a:t>
            </a:r>
            <a:endParaRPr lang="ru-RU" sz="7200" dirty="0" smtClean="0"/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sz="7200" dirty="0" smtClean="0"/>
              <a:t>коммуникативная </a:t>
            </a:r>
            <a:r>
              <a:rPr lang="ru-RU" sz="7200" dirty="0"/>
              <a:t>(общение и взаимодействие со взрослыми и сверстниками), </a:t>
            </a:r>
            <a:endParaRPr lang="ru-RU" sz="7200" dirty="0" smtClean="0"/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sz="7200" dirty="0" smtClean="0"/>
              <a:t> познавательно-исследовательская, </a:t>
            </a:r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sz="7200" dirty="0" smtClean="0"/>
              <a:t> </a:t>
            </a:r>
            <a:r>
              <a:rPr lang="ru-RU" sz="7200" dirty="0"/>
              <a:t>восприятие художественной литературы и фольклора, </a:t>
            </a:r>
            <a:r>
              <a:rPr lang="ru-RU" sz="7200" dirty="0" smtClean="0"/>
              <a:t>                       </a:t>
            </a:r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sz="7200" dirty="0" smtClean="0"/>
              <a:t>  самообслуживание </a:t>
            </a:r>
            <a:r>
              <a:rPr lang="ru-RU" sz="7200" dirty="0"/>
              <a:t>и элементарный бытовой труд (в помещении и на улице</a:t>
            </a:r>
            <a:r>
              <a:rPr lang="ru-RU" sz="7200" dirty="0" smtClean="0"/>
              <a:t>),</a:t>
            </a:r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sz="7200" dirty="0" smtClean="0"/>
              <a:t> </a:t>
            </a:r>
            <a:r>
              <a:rPr lang="ru-RU" sz="7200" dirty="0"/>
              <a:t>конструирование из разного материала, включая конструкторы, модули, бумагу, природный и </a:t>
            </a:r>
            <a:r>
              <a:rPr lang="ru-RU" sz="7200" dirty="0" smtClean="0"/>
              <a:t>иной материал</a:t>
            </a:r>
            <a:r>
              <a:rPr lang="ru-RU" sz="7200" dirty="0"/>
              <a:t>, изобразительная (рисования, лепка, аппликация</a:t>
            </a:r>
            <a:r>
              <a:rPr lang="ru-RU" sz="7200" dirty="0" smtClean="0"/>
              <a:t>),</a:t>
            </a:r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sz="7200" dirty="0" smtClean="0"/>
              <a:t> </a:t>
            </a:r>
            <a:r>
              <a:rPr lang="ru-RU" sz="7200" dirty="0"/>
              <a:t>музыкальная (восприятие  и  понимание  смысла  музыкальных  произведений,  пение, музыкально-ритмические  движения,  игры  на  детских  музыкальных инструментах) </a:t>
            </a:r>
            <a:endParaRPr lang="ru-RU" sz="7200" dirty="0" smtClean="0"/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sz="7200" dirty="0" smtClean="0"/>
              <a:t> </a:t>
            </a:r>
            <a:r>
              <a:rPr lang="ru-RU" sz="7200" dirty="0"/>
              <a:t>двигательная (овладение основными движениями) формы активности </a:t>
            </a:r>
            <a:r>
              <a:rPr lang="ru-RU" sz="7200" dirty="0" smtClean="0"/>
              <a:t>ребенка</a:t>
            </a:r>
            <a:endParaRPr lang="ru-RU" sz="7200" dirty="0"/>
          </a:p>
          <a:p>
            <a:pPr marL="0" indent="0">
              <a:buNone/>
            </a:pPr>
            <a:endParaRPr lang="ru-RU" sz="72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3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6215106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Современные </a:t>
            </a: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формы работы с детьми дошкольного возраста</a:t>
            </a:r>
            <a:r>
              <a:rPr lang="ru-RU" sz="2800" dirty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sz="2800" dirty="0">
                <a:solidFill>
                  <a:srgbClr val="002060"/>
                </a:solidFill>
                <a:ea typeface="Times New Roman"/>
                <a:cs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3691271"/>
              </p:ext>
            </p:extLst>
          </p:nvPr>
        </p:nvGraphicFramePr>
        <p:xfrm>
          <a:off x="928662" y="2071678"/>
          <a:ext cx="7872410" cy="4031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949"/>
                <a:gridCol w="5535461"/>
              </a:tblGrid>
              <a:tr h="350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 детской деятельности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 форм работы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18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игры, игры-состязания, подвижные игры, сюжетно-ролевые  игры,  имитационные  игры,  коммуникативные  игры, театрализованные игры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9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Двигательная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Игровые упражнения и игровые проблемные ситуации с включением разных форм двигательной активности;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Развивающая игра с включением разных форм двигательной активности;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Игры и игровые ситуации с включением разных форм двигательной активности;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Физкультурно-музыкальный досуг;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Физкультурный праздник;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Игры-соревнования;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Подвижные игры с правилами;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Подвижные дидактические игры;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Фестиваль подвижных игр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Рисунок 21" descr="http://s9.uploads.ru/t/3pBSl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500042"/>
            <a:ext cx="2097082" cy="1129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029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Современные </a:t>
            </a:r>
            <a:r>
              <a:rPr lang="ru-RU" b="1" dirty="0">
                <a:solidFill>
                  <a:srgbClr val="C00000"/>
                </a:solidFill>
                <a:ea typeface="Times New Roman"/>
                <a:cs typeface="Times New Roman"/>
              </a:rPr>
              <a:t>формы работы с детьми дошкольного возраста</a:t>
            </a:r>
            <a:r>
              <a:rPr lang="ru-RU" dirty="0">
                <a:solidFill>
                  <a:srgbClr val="C00000"/>
                </a:solidFill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C00000"/>
                </a:solidFill>
                <a:ea typeface="Times New Roman"/>
                <a:cs typeface="Times New Roman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6162560"/>
              </p:ext>
            </p:extLst>
          </p:nvPr>
        </p:nvGraphicFramePr>
        <p:xfrm>
          <a:off x="1142976" y="1643050"/>
          <a:ext cx="7358114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278"/>
                <a:gridCol w="5173836"/>
              </a:tblGrid>
              <a:tr h="471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 детской деятельности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 форм работы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3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Трудовая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Мастерская добрых дел (подклейка книг, ремонт игрушек и др.);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Чтение художественной литературы, связанной с тематикой трудовой и профессиональной деятельности;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Викторины;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Целевые прогулки;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Мастер-классы (шеф-повар готовит тесто для пирогов и др.);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Создание альбомов о профессиях;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Проекты (выпуск газеты, съемка видеофильма о профессиях сотрудников детского сада, на тему «Нефть и нефтепродукты» и др.)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Экскурсия (на почту и др.);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Целевые прогулки;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 («Что нужно для работы», «Найди лишний предмет и др.);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Сюжетно-ролевые игры, в которых дети отражают полученные знания и представления;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Наблюдения за трудом взрослых (повара и др.);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Встречи с людьми разных профессий;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2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Современные </a:t>
            </a:r>
            <a:r>
              <a:rPr lang="ru-RU" b="1" dirty="0">
                <a:solidFill>
                  <a:srgbClr val="C00000"/>
                </a:solidFill>
                <a:ea typeface="Times New Roman"/>
                <a:cs typeface="Times New Roman"/>
              </a:rPr>
              <a:t>формы работы с детьми дошкольного возраста</a:t>
            </a:r>
            <a:r>
              <a:rPr lang="ru-RU" sz="2800" dirty="0">
                <a:solidFill>
                  <a:srgbClr val="C00000"/>
                </a:solidFill>
                <a:ea typeface="Times New Roman"/>
                <a:cs typeface="Times New Roman"/>
              </a:rPr>
              <a:t/>
            </a:r>
            <a:br>
              <a:rPr lang="ru-RU" sz="2800" dirty="0">
                <a:solidFill>
                  <a:srgbClr val="C00000"/>
                </a:solidFill>
                <a:ea typeface="Times New Roman"/>
                <a:cs typeface="Times New Roman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807193"/>
              </p:ext>
            </p:extLst>
          </p:nvPr>
        </p:nvGraphicFramePr>
        <p:xfrm>
          <a:off x="1142976" y="1785926"/>
          <a:ext cx="7543824" cy="4661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07"/>
                <a:gridCol w="5304417"/>
              </a:tblGrid>
              <a:tr h="3376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 детской деятельности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 форм работы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14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Познавательно-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исследовательская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Наблюдение;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Экскурсия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Решение проблемной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ситуации;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Опыты;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Коллекционирование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Экспериментирование («Какого цвета снег?» и др.);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Конференции;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Моделирование;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Реализация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проекта;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 (сюжетная, с правилами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Диспуты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(с участием родителей);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Познавательно-интеллектуальный досуг;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 в исследовательской лаборатории;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Беседа;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Ситуативный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разговор;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Речевая ситуация;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 обучающая ситуация: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ситуации-иллюстрации;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ситуации-упражнения;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ситуации-проблемы;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ситуации-оценки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Составление и отгадывание загадок;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Игры (сюжетные, с правилами);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Диалог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Современные </a:t>
            </a:r>
            <a:r>
              <a:rPr lang="ru-RU" b="1" dirty="0">
                <a:solidFill>
                  <a:srgbClr val="C00000"/>
                </a:solidFill>
                <a:ea typeface="Times New Roman"/>
                <a:cs typeface="Times New Roman"/>
              </a:rPr>
              <a:t>формы работы с детьми дошкольного возраста</a:t>
            </a: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9358615"/>
              </p:ext>
            </p:extLst>
          </p:nvPr>
        </p:nvGraphicFramePr>
        <p:xfrm>
          <a:off x="1142976" y="1693441"/>
          <a:ext cx="7215238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1864"/>
                <a:gridCol w="5073374"/>
              </a:tblGrid>
              <a:tr h="4735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 детской деятельности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 форм работы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11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Коммуникативная 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Беседа;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Ситуативный разговор;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Речевая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ситуация;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 обучающая ситуация: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ситуации-иллюстрации;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ситуации-упражнения;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ситуации-проблемы;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ситуации-оценки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Составление и отгадывание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загадок;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Игры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(сюжетные, с правилами);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Диалог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11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Чтение  (восприятие)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художественной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литературы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Чтение и обсуждение: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произведений художественной литературы;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Просмотр и обсуждение: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мультфильмов  и  видеофильмов  по  художественным произведениям; телепередач;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книг и иллюстрированных энциклопедий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Разучивание стихотворений;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Творческий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вечер;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Литературная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гостиная;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Инсценировка и драматизация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сказок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;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Игра-викторина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3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6893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Современные </a:t>
            </a:r>
            <a:r>
              <a:rPr lang="ru-RU" b="1" dirty="0">
                <a:solidFill>
                  <a:srgbClr val="C00000"/>
                </a:solidFill>
                <a:ea typeface="Times New Roman"/>
                <a:cs typeface="Times New Roman"/>
              </a:rPr>
              <a:t>формы работы с детьми дошкольного возраста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929766"/>
              </p:ext>
            </p:extLst>
          </p:nvPr>
        </p:nvGraphicFramePr>
        <p:xfrm>
          <a:off x="1142976" y="1513309"/>
          <a:ext cx="7429552" cy="51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046"/>
                <a:gridCol w="5775506"/>
              </a:tblGrid>
              <a:tr h="464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 детской деятельности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 форм работы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34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Продуктивная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Мастерская  по  изготовлению  продуктов  детского  творчества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Восприятие произведений изобразительного искусства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(украшение предметов для личного пользования и др.);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Игра-эксперимент;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Художественный проект;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Опыты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красками;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98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 ситуация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Художественно-дидактическая игра;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Оформление выставок: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 народных мастеров;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произведений декоративно-прикладного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искусства;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книг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иллюстрациями;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репродукций  произведений  живописи, 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скульптуры,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архитектуры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выставок детского творчества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Развлечение;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Игра-викторина;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Конкурс;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Игра-путешествие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Чтение книг из серии «Встреча с картиной»;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Рассматривание и обсуждение: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иллюстраций;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народных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игрушек;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произведений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искусства;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слайдов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картин художников;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Экскурсия в «зал искусств» на выставку репродукций картин, малых скульптурных форм, изделий декоративно-прикладного искусства;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Просмотр видеофильмов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1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37434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Современные </a:t>
            </a:r>
            <a:r>
              <a:rPr lang="ru-RU" b="1" dirty="0">
                <a:solidFill>
                  <a:srgbClr val="C00000"/>
                </a:solidFill>
                <a:ea typeface="Times New Roman"/>
                <a:cs typeface="Times New Roman"/>
              </a:rPr>
              <a:t>формы работы с детьми дошкольного возраста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5982960"/>
              </p:ext>
            </p:extLst>
          </p:nvPr>
        </p:nvGraphicFramePr>
        <p:xfrm>
          <a:off x="1142976" y="2143116"/>
          <a:ext cx="7429552" cy="3929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047"/>
                <a:gridCol w="5775505"/>
              </a:tblGrid>
              <a:tr h="4911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 детской деятельности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 форм работы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79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Музыкально-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художественная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Музыкальная игра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Музыкальная игра-драматизация;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Театрализованная игра;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Разыгрывание сценок из жизни кукольных персонажей;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Досуг;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 ситуация;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Театральная постановка;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Концерт;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Игровые упражнения;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Музыкально-двигательные этюды;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Праздничный утренник-игра;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Развлечение;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Музыкальная гостиная;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Слушание музыки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071546"/>
            <a:ext cx="7772400" cy="342902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dirty="0">
                <a:solidFill>
                  <a:srgbClr val="002060"/>
                </a:solidFill>
                <a:latin typeface="+mn-lt"/>
                <a:ea typeface="Times New Roman"/>
              </a:rPr>
              <a:t>Непосредственно образовательная деятельность (НОД</a:t>
            </a:r>
            <a:r>
              <a:rPr lang="ru-RU" sz="1800" dirty="0" smtClean="0">
                <a:solidFill>
                  <a:srgbClr val="002060"/>
                </a:solidFill>
                <a:latin typeface="+mn-lt"/>
                <a:ea typeface="Times New Roman"/>
              </a:rPr>
              <a:t>)                                     </a:t>
            </a:r>
            <a:r>
              <a:rPr lang="ru-RU" sz="1800" dirty="0">
                <a:latin typeface="+mn-lt"/>
                <a:ea typeface="Times New Roman"/>
              </a:rPr>
              <a:t>реализуется через организацию различных видов детской деятельности и их интеграцию с использованием  разнообразных  форм,  выбор  которых  осуществляется педагогами самостоятельно в зависимости </a:t>
            </a: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>- от </a:t>
            </a:r>
            <a:r>
              <a:rPr lang="ru-RU" sz="1800" dirty="0">
                <a:latin typeface="+mn-lt"/>
                <a:ea typeface="Times New Roman"/>
              </a:rPr>
              <a:t>контингента детей, </a:t>
            </a: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>- уровня </a:t>
            </a:r>
            <a:r>
              <a:rPr lang="ru-RU" sz="1800" dirty="0">
                <a:latin typeface="+mn-lt"/>
                <a:ea typeface="Times New Roman"/>
              </a:rPr>
              <a:t>освоения общеобразовательной программы дошкольного образования </a:t>
            </a: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>- решения </a:t>
            </a:r>
            <a:r>
              <a:rPr lang="ru-RU" sz="1800" dirty="0">
                <a:latin typeface="+mn-lt"/>
                <a:ea typeface="Times New Roman"/>
              </a:rPr>
              <a:t>конкретных образовательных задач</a:t>
            </a:r>
            <a:endParaRPr lang="ru-RU" sz="18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26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2976" y="2143116"/>
            <a:ext cx="75724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Формы, виды и направления образовательной деятельности в ДОО.</a:t>
            </a:r>
          </a:p>
          <a:p>
            <a:r>
              <a:rPr lang="ru-RU" sz="2800" dirty="0" smtClean="0"/>
              <a:t>2. Режим реализации образовательных задач в процессе детской деятельности.</a:t>
            </a:r>
          </a:p>
          <a:p>
            <a:r>
              <a:rPr lang="ru-RU" sz="2800" dirty="0" smtClean="0"/>
              <a:t>3.  Содержание  психолого-педагогической  работы  по  реализации образовательных задач в ДОО.</a:t>
            </a:r>
          </a:p>
          <a:p>
            <a:r>
              <a:rPr lang="ru-RU" sz="2800" dirty="0" smtClean="0"/>
              <a:t>4. Основные принципы и направления деятельности современного педагога ДОО.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928670"/>
            <a:ext cx="16065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ПЛАН: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Самостоятельная деятельность детей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42910" y="1857364"/>
            <a:ext cx="8229600" cy="4525963"/>
          </a:xfrm>
        </p:spPr>
        <p:txBody>
          <a:bodyPr>
            <a:normAutofit fontScale="925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ea typeface="Times New Roman"/>
                <a:cs typeface="Times New Roman"/>
              </a:rPr>
              <a:t>Самостоятельная  деятельность  детей  –  это  свободная  деятельность воспитанников в условиях созданной педагогами предметно-развивающей образовательной среды, обеспечивающая выбор каждым ребенком деятельности по интересам и позволяющая ему взаимодействовать со сверстниками или действовать </a:t>
            </a:r>
            <a:r>
              <a:rPr lang="ru-RU" dirty="0" smtClean="0">
                <a:ea typeface="Times New Roman"/>
                <a:cs typeface="Times New Roman"/>
              </a:rPr>
              <a:t>индивидуально</a:t>
            </a:r>
            <a:endParaRPr lang="ru-RU" sz="20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8229600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a typeface="Times New Roman"/>
                <a:cs typeface="Times New Roman"/>
              </a:rPr>
              <a:t/>
            </a:r>
            <a:br>
              <a:rPr lang="ru-RU" b="1" dirty="0" smtClean="0"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Режим </a:t>
            </a:r>
            <a:r>
              <a:rPr lang="ru-RU" sz="4000" b="1" dirty="0">
                <a:solidFill>
                  <a:srgbClr val="C00000"/>
                </a:solidFill>
                <a:ea typeface="Times New Roman"/>
                <a:cs typeface="Times New Roman"/>
              </a:rPr>
              <a:t>реализации образовательных задач в процессе </a:t>
            </a: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детской</a:t>
            </a:r>
            <a:r>
              <a:rPr lang="ru-RU" sz="4000" dirty="0" smtClean="0">
                <a:solidFill>
                  <a:srgbClr val="C00000"/>
                </a:solidFill>
                <a:ea typeface="Times New Roman"/>
                <a:cs typeface="Times New Roman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деятельности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193" name="Picture 1" descr="C:\Users\Андрей\Desktop\43e0c1589e7a188cae1d5ffd70ab6d6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071678"/>
            <a:ext cx="4214842" cy="4158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32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1564243"/>
            <a:ext cx="771530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действующих  санитарно-эпидемиологических  правил  и  нормативов(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едерального государственного образовательного стандарта дошкольного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типа и вида учреждения, реализующего основную образовательную программу дошкольного образования, наличия приоритетных направлений образовательной 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рекомендаций  примерной  основной  образовательной  программы дошкольного образования;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специфики условий (климатических, демографических, национально-культурных и др.) осуществления образовательного процесса.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85728"/>
            <a:ext cx="7929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Общий объем образовательной нагрузки определяется дошкольным образовательным учреждением самостоятельно с учетом: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37434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C00000"/>
                </a:solidFill>
                <a:ea typeface="Times New Roman"/>
              </a:rPr>
              <a:t>При планировании и составлении режима и расписания образовательной деятельности необходимо учитывать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000240"/>
            <a:ext cx="8229600" cy="391880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общий объем непосредственно образовательной деятельности в неделю;</a:t>
            </a:r>
          </a:p>
          <a:p>
            <a:pPr lvl="0"/>
            <a:r>
              <a:rPr lang="ru-RU" dirty="0"/>
              <a:t>продолжительность  периодов  непрерывной  непосредственно образовательной деятельности; </a:t>
            </a:r>
            <a:endParaRPr lang="ru-RU" dirty="0" smtClean="0"/>
          </a:p>
          <a:p>
            <a:pPr lvl="0"/>
            <a:r>
              <a:rPr lang="ru-RU" dirty="0" smtClean="0"/>
              <a:t>распределение </a:t>
            </a:r>
            <a:r>
              <a:rPr lang="ru-RU" dirty="0"/>
              <a:t>периодов непрерывной непосредственно образовательной деятельности в течение дня (в первую и во вторую половину);</a:t>
            </a:r>
          </a:p>
          <a:p>
            <a:pPr lvl="0"/>
            <a:r>
              <a:rPr lang="ru-RU" dirty="0"/>
              <a:t>перерывы  между  периодами  непрерывной  непосредственно образовательной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9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71538" y="928670"/>
            <a:ext cx="750099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«Режим дня»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 одним</a:t>
            </a:r>
            <a:r>
              <a:rPr kumimoji="0" lang="ru-RU" b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главных документом, в котором отражается многообразие форм взаимодействия  взрослых  с  детьми  и  самостоятельная  деятельность воспитанников.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Андрей\Desktop\1327178582524690039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286124"/>
            <a:ext cx="4171948" cy="2999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A703"/>
              </a:clrFrom>
              <a:clrTo>
                <a:srgbClr val="EFA70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71538" y="2214554"/>
            <a:ext cx="7358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Главный принцип построения правильного  режима  -  его  соответствие  возрастным  психофизическим особенностям ребенка. </a:t>
            </a:r>
            <a:endParaRPr lang="ru-RU" sz="3600" dirty="0"/>
          </a:p>
        </p:txBody>
      </p:sp>
      <p:pic>
        <p:nvPicPr>
          <p:cNvPr id="1025" name="Picture 1" descr="C:\Users\Андрей\Desktop\1020019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l="2550" t="70225" r="3377" b="2406"/>
          <a:stretch>
            <a:fillRect/>
          </a:stretch>
        </p:blipFill>
        <p:spPr bwMode="auto">
          <a:xfrm>
            <a:off x="1428728" y="500042"/>
            <a:ext cx="671517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000068" y="2071678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определенная продолжительность непосредственно-образовательной деятельности, труда и рациональное сочетание их с отдыхом;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регулярное питание;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полноценный сон;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достаточное пребывание детей на воздухе.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42852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«Режим дня»- это </a:t>
            </a:r>
            <a:r>
              <a:rPr lang="ru-RU" sz="3200" b="1" dirty="0" smtClean="0">
                <a:solidFill>
                  <a:srgbClr val="C00000"/>
                </a:solidFill>
              </a:rPr>
              <a:t> целесообразное чередование различных видов деятельности и отдыха: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071538" y="1857364"/>
            <a:ext cx="778671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дисциплинирует детей,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улучшает аппетит, сон,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повышает работоспособность,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способствует их нормальному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психофизическому развитию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укреплению здоровья.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928670"/>
            <a:ext cx="79624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Значение  режима дня для детей: </a:t>
            </a:r>
          </a:p>
        </p:txBody>
      </p:sp>
      <p:pic>
        <p:nvPicPr>
          <p:cNvPr id="44034" name="Picture 2" descr="C:\Users\Андрей\Desktop\Rezhim-dnya-rebenka-do-god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000240"/>
            <a:ext cx="3000396" cy="3980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1142984"/>
          <a:ext cx="7572428" cy="4673983"/>
        </p:xfrm>
        <a:graphic>
          <a:graphicData uri="http://schemas.openxmlformats.org/drawingml/2006/table">
            <a:tbl>
              <a:tblPr/>
              <a:tblGrid>
                <a:gridCol w="5214974"/>
                <a:gridCol w="2357454"/>
              </a:tblGrid>
              <a:tr h="1789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Виды деятельности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Время проведения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2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Утренний приём. Свободная деятельность детей. Утренняя гимнастика.                                                                                                      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07:00 – 08:20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завтраку,   завтрак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08:20 -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08:50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Свободная деятельность детей по интересам                         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08.50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- 09:15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Непосредственно образовательная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деятельность, с перерывом на отдых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09:15 – 09:40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09:50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10:10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прогулке, прогулка, возвращение с прогулки 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10:10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12:35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обеду, обед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12:35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13:00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ко сну, дневной сон      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13:00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15:00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Постепенный подъем, воздушные, водные процедуры, подготовка к полднику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15:00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15:20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Полдник                           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15:20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15:35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Нерегламентированные виды образователь-ной деятельности в групповых и индивидуальных формах работы.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15:35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16:00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Непосредственно образовательная деятельность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16:00 – 16:25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прогулке, прогулка, возвращение с прогулки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16:25 – 18:10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ужину, ужин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18:10 – 18:35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17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Свободная деятельность детей.                                                                                        Уход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18:35 – 19:00</a:t>
                      </a:r>
                    </a:p>
                  </a:txBody>
                  <a:tcPr marL="57509" marR="57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857356" y="357166"/>
            <a:ext cx="6000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Примерный режим дня в дошкольном учреждении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детей 5-6 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5811560"/>
            <a:ext cx="764386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u="sng" dirty="0" smtClean="0"/>
              <a:t>Примечания: </a:t>
            </a:r>
            <a:endParaRPr lang="ru-RU" sz="1200" dirty="0" smtClean="0"/>
          </a:p>
          <a:p>
            <a:r>
              <a:rPr lang="ru-RU" sz="1200" b="1" dirty="0" smtClean="0"/>
              <a:t> Режим дня составлен для  12-часового пребывания детей в группах ДОУ. Допускается внесение изменений с учётом специфики деятельности конкретного ДОУ (наличие бассейна, замена ужина «уплотнённым» полдником, особенности климата, длительности светлого времени суток и т.д.)</a:t>
            </a:r>
          </a:p>
          <a:p>
            <a:pPr algn="just">
              <a:spcAft>
                <a:spcPts val="0"/>
              </a:spcAft>
              <a:tabLst>
                <a:tab pos="1543050" algn="l"/>
              </a:tabLst>
            </a:pPr>
            <a:endParaRPr lang="ru-RU" sz="14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 descr="C:\Users\Андрей\Desktop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714488"/>
            <a:ext cx="7695376" cy="4612371"/>
          </a:xfrm>
          <a:prstGeom prst="rect">
            <a:avLst/>
          </a:prstGeom>
          <a:noFill/>
        </p:spPr>
      </p:pic>
      <p:pic>
        <p:nvPicPr>
          <p:cNvPr id="6" name="Picture 2" descr="C:\Users\Андрей\Desktop\i (1).jpg"/>
          <p:cNvPicPr>
            <a:picLocks noChangeAspect="1" noChangeArrowheads="1"/>
          </p:cNvPicPr>
          <p:nvPr/>
        </p:nvPicPr>
        <p:blipFill>
          <a:blip r:embed="rId4"/>
          <a:srcRect l="34224" t="26123" r="49066" b="30509"/>
          <a:stretch>
            <a:fillRect/>
          </a:stretch>
        </p:blipFill>
        <p:spPr bwMode="auto">
          <a:xfrm>
            <a:off x="3643306" y="2928934"/>
            <a:ext cx="128588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4414" y="2000240"/>
            <a:ext cx="7168900" cy="4123035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проведение </a:t>
            </a:r>
            <a:r>
              <a:rPr lang="ru-RU" b="1" i="1" dirty="0">
                <a:solidFill>
                  <a:srgbClr val="0070C0"/>
                </a:solidFill>
              </a:rPr>
              <a:t>занятий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/>
              <a:t>(в соответствии с расписанием, на которых решались образовательные задачи, сформулированные в комплексных программах по разделам - методикам);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решение </a:t>
            </a:r>
            <a:r>
              <a:rPr lang="ru-RU" b="1" i="1" dirty="0">
                <a:solidFill>
                  <a:srgbClr val="0070C0"/>
                </a:solidFill>
              </a:rPr>
              <a:t>образовательных задач и формирование у детей навыков и умений в ходе режимных моментов</a:t>
            </a:r>
            <a:r>
              <a:rPr lang="ru-RU" b="1" i="1" dirty="0"/>
              <a:t> </a:t>
            </a:r>
            <a:r>
              <a:rPr lang="ru-RU" dirty="0"/>
              <a:t>в рамках совместной деятельности взрослого и детей (утренний прием, прогулка, подготовка ко сну, питание и др.);</a:t>
            </a:r>
          </a:p>
          <a:p>
            <a:r>
              <a:rPr lang="ru-RU" dirty="0" smtClean="0"/>
              <a:t>закрепление </a:t>
            </a:r>
            <a:r>
              <a:rPr lang="ru-RU" dirty="0"/>
              <a:t>полученных детьми знаний и умений</a:t>
            </a:r>
            <a:r>
              <a:rPr lang="ru-RU" b="1" i="1" dirty="0"/>
              <a:t> </a:t>
            </a:r>
            <a:r>
              <a:rPr lang="ru-RU" b="1" i="1" dirty="0">
                <a:solidFill>
                  <a:srgbClr val="0070C0"/>
                </a:solidFill>
              </a:rPr>
              <a:t>в индивидуальной работе и самостоятельной деятельности.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14290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Формы, виды и направления образовательной деятельности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 ДОО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1857364"/>
            <a:ext cx="692945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режимах должно найти отражение "проживание" детьми разнообразных тем в разных видах детской деятельности, поэтому режимов должно быть много на разные случаи: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тёплый период,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холодный период,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период плохой погоды,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 период карантина,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928670"/>
            <a:ext cx="40266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Гибкий режим </a:t>
            </a:r>
          </a:p>
        </p:txBody>
      </p:sp>
      <p:pic>
        <p:nvPicPr>
          <p:cNvPr id="2050" name="Picture 2" descr="C:\Users\Андрей\Desktop\12745_bcb45cfa7ddd65cceb10a969398de16c.jpg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643314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714356"/>
            <a:ext cx="8229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Оптимальный режим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1857365"/>
            <a:ext cx="7543824" cy="4357718"/>
          </a:xfrm>
        </p:spPr>
        <p:txBody>
          <a:bodyPr>
            <a:normAutofit fontScale="55000" lnSpcReduction="20000"/>
          </a:bodyPr>
          <a:lstStyle/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понедельник  и  пятница  не  должны  быть  физически  и интеллектуально  загружены;  необходимо  обеспечить  ребенку  «легкое» вхождение в рабочую неделю и состояние удовлетворенности от пребывания в детском саду в конце недели;</a:t>
            </a:r>
            <a:endParaRPr lang="ru-RU" sz="20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каждый день должен отличаться от предыдущего по характеру игровой и образовательной деятельностей, по месту и форме и организации;</a:t>
            </a:r>
            <a:endParaRPr lang="ru-RU" sz="20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должно быть предусмотрено время для индивидуальных контактов каждого педагога с детьми на основе неформального общения;</a:t>
            </a:r>
            <a:endParaRPr lang="ru-RU" sz="20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учитывается время для совместных игр взрослых с детьми, причем инициатива должна принадлежать воспитанникам, а педагогам следует ее всячески поощрять;</a:t>
            </a:r>
            <a:endParaRPr lang="ru-RU" sz="20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должно  быть  предусмотрено  время  для  профилактических мероприятий, релаксационных, музыкальных пауз и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психотренингов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1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71538" y="1571612"/>
            <a:ext cx="735811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Огромное значение имеют условия проведения и содержание каждого из режимных процессов, при планировании которых необходимо руководствоваться действующими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2.4.1.3049-13 «Санитарно-эпидемиологические требования к устройству, содержанию и организации режима работы в дошкольных организациях».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500034" y="5286388"/>
            <a:ext cx="850437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составлении режима непосредственно образовательной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соблюдать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11.10, 11.11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CaнПиН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2.4.1.3049-13: «Продолжительность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непрерывной  непосредственно  образовательной  деятельности  детей»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«Максимально допустимый объем недельной образовательной нагрузки».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571612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cs typeface="Times New Roman" pitchFamily="18" charset="0"/>
              </a:rPr>
              <a:t>Максимальная продолжительность непрерывного бодрствования детей</a:t>
            </a:r>
          </a:p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3 - 7 лет </a:t>
            </a:r>
            <a:r>
              <a:rPr lang="ru-RU" dirty="0" smtClean="0">
                <a:cs typeface="Times New Roman" pitchFamily="18" charset="0"/>
              </a:rPr>
              <a:t>составляет 5,5-6 часов;</a:t>
            </a:r>
          </a:p>
          <a:p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до 3 лет </a:t>
            </a:r>
            <a:r>
              <a:rPr lang="ru-RU" dirty="0" smtClean="0">
                <a:cs typeface="Times New Roman" pitchFamily="18" charset="0"/>
              </a:rPr>
              <a:t>- в соответствии с медицинскими рекомендациями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04664"/>
            <a:ext cx="65008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Calibri" pitchFamily="34" charset="0"/>
                <a:cs typeface="Calibri" pitchFamily="34" charset="0"/>
              </a:rPr>
              <a:t>Режим дня</a:t>
            </a:r>
          </a:p>
          <a:p>
            <a:pPr algn="ctr"/>
            <a:r>
              <a:rPr lang="ru-RU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должен соответствовать возрастным особенностям детей и способствовать их гармоничному развитию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571744"/>
            <a:ext cx="7858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 </a:t>
            </a:r>
            <a:r>
              <a:rPr lang="ru-RU" dirty="0" smtClean="0">
                <a:cs typeface="Times New Roman" pitchFamily="18" charset="0"/>
              </a:rPr>
              <a:t>Рекомендуемая продолжительность ежедневных прогулок составляет </a:t>
            </a:r>
          </a:p>
          <a:p>
            <a:r>
              <a:rPr lang="ru-RU" dirty="0" smtClean="0">
                <a:cs typeface="Times New Roman" pitchFamily="18" charset="0"/>
              </a:rPr>
              <a:t>3-4 часа. 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286124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Организуется прием пищи с интервалом 3-4 часа. 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717032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cs typeface="Times New Roman" pitchFamily="18" charset="0"/>
              </a:rPr>
              <a:t>Общая продолжительность суточного сна для детей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дошкольного возраста</a:t>
            </a:r>
            <a:r>
              <a:rPr lang="ru-RU" dirty="0" smtClean="0">
                <a:cs typeface="Times New Roman" pitchFamily="18" charset="0"/>
              </a:rPr>
              <a:t>  составляет 12 - 12,5 часа, из которых 2 - 2,5 часа отводится на дневной сон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4653136"/>
            <a:ext cx="8001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Для детей от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1,5 до 3 лет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дневной сон организуют однократно продолжительностью не менее 3 часов.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5373216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На самостоятельную деятельность детей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3-7 лет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(игры, подготовка к образовательной деятельности, личная гигиена) в режиме дня должно отводиться не менее 3-4 часов.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2000240"/>
            <a:ext cx="720934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Рекомендуется использовать формы двигательной деятельности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утреннюю гимнастика,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-физкультурные занятия  в помещении и на воздухе 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-физкультурные минутки,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подвижные игры,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спортивные упражнения,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ритмическая гимнастика,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-занятия на тренажерах 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плавание,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 другие.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85728"/>
            <a:ext cx="737746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Двигательная составляющая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режима дня</a:t>
            </a:r>
            <a:endParaRPr lang="ru-RU" sz="4400" dirty="0"/>
          </a:p>
        </p:txBody>
      </p:sp>
      <p:pic>
        <p:nvPicPr>
          <p:cNvPr id="3074" name="Picture 2" descr="C:\Users\Андрей\Desktop\10-1-638.jpg"/>
          <p:cNvPicPr>
            <a:picLocks noChangeAspect="1" noChangeArrowheads="1"/>
          </p:cNvPicPr>
          <p:nvPr/>
        </p:nvPicPr>
        <p:blipFill>
          <a:blip r:embed="rId3"/>
          <a:srcRect l="18260" t="23382" r="15909" b="13987"/>
          <a:stretch>
            <a:fillRect/>
          </a:stretch>
        </p:blipFill>
        <p:spPr bwMode="auto">
          <a:xfrm>
            <a:off x="4857752" y="3643314"/>
            <a:ext cx="400052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000100" y="1785926"/>
            <a:ext cx="778674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ходу всех режимных моментов (кроме времени, отведенного на сон) должны решаться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разных образовательных областей: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составлении режима учитываются возраст детей и их индивидуальные психические особенности.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оциальный заказ родителей, программа, по которой работает ДОО, а также приоритетные направления развития воспитанников.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Режим должен строиться на основе традиций, сложившихся в данной возрастной группе (например, "Минутка тишины", "Утро радостных встреч" и др.) и с учетом времени года.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Несмотря на то, что режим должен быть гибким, неизменным должно оставаться время,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тведенное на прогулку, прием пищи и сон.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день необходимо  предусматривать  время  для  чтения  художественной литературы.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42852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Образовательный процесс в дошкольном учреждении ведется непрерывно, в течение всего дня, а не только в периоды непосредственно образовательной деятельности. 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571480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Содержание психолого-педагогической работы </a:t>
            </a: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по реализации</a:t>
            </a:r>
            <a:r>
              <a:rPr lang="ru-RU" sz="2800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образовательных задач в ДОО</a:t>
            </a:r>
            <a:endParaRPr lang="ru-RU" sz="2800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54274" name="Picture 2" descr="C:\Users\Андрей\Desktop\5504459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857364"/>
            <a:ext cx="457203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83246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ea typeface="Times New Roman"/>
                <a:cs typeface="Times New Roman"/>
              </a:rPr>
              <a:t/>
            </a:r>
            <a:br>
              <a:rPr lang="ru-RU" b="1" dirty="0" smtClean="0"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Основные </a:t>
            </a: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принципы и направления деятельности современного педагога</a:t>
            </a:r>
            <a:r>
              <a:rPr lang="ru-RU" sz="3600" dirty="0">
                <a:solidFill>
                  <a:srgbClr val="C00000"/>
                </a:solidFill>
                <a:ea typeface="Times New Roman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дошкольной образовательной организации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200024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ea typeface="Times New Roman"/>
              </a:rPr>
              <a:t>    Происходит </a:t>
            </a:r>
            <a:r>
              <a:rPr lang="ru-RU" dirty="0">
                <a:ea typeface="Times New Roman"/>
              </a:rPr>
              <a:t>переосмысление роли педагога, который становится в большей степени </a:t>
            </a:r>
            <a:r>
              <a:rPr lang="ru-RU" dirty="0">
                <a:solidFill>
                  <a:srgbClr val="002060"/>
                </a:solidFill>
                <a:ea typeface="Times New Roman"/>
              </a:rPr>
              <a:t>«координатором» </a:t>
            </a:r>
            <a:r>
              <a:rPr lang="ru-RU" dirty="0">
                <a:ea typeface="Times New Roman"/>
              </a:rPr>
              <a:t>или </a:t>
            </a:r>
            <a:r>
              <a:rPr lang="ru-RU" dirty="0">
                <a:solidFill>
                  <a:srgbClr val="002060"/>
                </a:solidFill>
                <a:ea typeface="Times New Roman"/>
              </a:rPr>
              <a:t>«наставником», </a:t>
            </a:r>
            <a:r>
              <a:rPr lang="ru-RU" dirty="0">
                <a:ea typeface="Times New Roman"/>
              </a:rPr>
              <a:t>чем непосредственным источником информации</a:t>
            </a:r>
            <a:r>
              <a:rPr lang="ru-RU" dirty="0" smtClean="0">
                <a:ea typeface="Times New Roman"/>
              </a:rPr>
              <a:t>.</a:t>
            </a:r>
          </a:p>
          <a:p>
            <a:pPr>
              <a:buNone/>
            </a:pPr>
            <a:r>
              <a:rPr lang="ru-RU" dirty="0" smtClean="0">
                <a:ea typeface="Times New Roman"/>
              </a:rPr>
              <a:t>   </a:t>
            </a:r>
            <a:r>
              <a:rPr lang="ru-RU" dirty="0">
                <a:ea typeface="Times New Roman"/>
              </a:rPr>
              <a:t>Позиция педагога дошкольного образования по отношению к детям сегодня изменяется и приобретает характер </a:t>
            </a:r>
            <a:r>
              <a:rPr lang="ru-RU" dirty="0">
                <a:solidFill>
                  <a:srgbClr val="002060"/>
                </a:solidFill>
                <a:ea typeface="Times New Roman"/>
              </a:rPr>
              <a:t>сотрудничества,</a:t>
            </a:r>
            <a:r>
              <a:rPr lang="ru-RU" dirty="0">
                <a:ea typeface="Times New Roman"/>
              </a:rPr>
              <a:t> когда ребенок выступает в ситуации совместной с педагогом деятельности и общения равноправным партнером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6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5616" y="116632"/>
            <a:ext cx="62730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Важные факторы в современном </a:t>
            </a:r>
          </a:p>
          <a:p>
            <a:r>
              <a:rPr lang="ru-RU" sz="3200" b="1" dirty="0" err="1" smtClean="0">
                <a:solidFill>
                  <a:srgbClr val="C00000"/>
                </a:solidFill>
              </a:rPr>
              <a:t>воспитательно</a:t>
            </a:r>
            <a:r>
              <a:rPr lang="ru-RU" sz="3200" b="1" dirty="0" smtClean="0">
                <a:solidFill>
                  <a:srgbClr val="C00000"/>
                </a:solidFill>
              </a:rPr>
              <a:t>-образовательном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процессе: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1693" y="1686292"/>
            <a:ext cx="72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/>
              <a:t>Раскрытие и формирование у воспитанников способностей  к самопознанию, самообразованию, самосовершенствованию;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/>
              <a:t>Создание педагогом условий для «развёртывания» внутреннего, личностного потенциала каждого воспитанника;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/>
              <a:t>Переосмысление роли педагога, который становится в большей степени «координатором» или «наставником», чем непосредственным источником информации;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/>
              <a:t>Позиция педагога по отношению к детям изменяется и приобретает характер «сотрудничества»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161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198" y="4737915"/>
            <a:ext cx="2945962" cy="21200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b="1" i="1" dirty="0">
                <a:solidFill>
                  <a:srgbClr val="FFFF00"/>
                </a:solidFill>
              </a:rPr>
              <a:t>«Золотые правила» </a:t>
            </a: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деятельностного подхода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71612"/>
            <a:ext cx="8229600" cy="3918803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Подари </a:t>
            </a:r>
            <a:r>
              <a:rPr lang="ru-RU" sz="2800" dirty="0"/>
              <a:t>ребенку радость творчества, осознание авторского голоса;</a:t>
            </a:r>
          </a:p>
          <a:p>
            <a:r>
              <a:rPr lang="ru-RU" sz="2800" dirty="0" smtClean="0"/>
              <a:t>Веди </a:t>
            </a:r>
            <a:r>
              <a:rPr lang="ru-RU" sz="2800" dirty="0"/>
              <a:t>ребенка от собственного опыта к общественному;</a:t>
            </a:r>
          </a:p>
          <a:p>
            <a:r>
              <a:rPr lang="ru-RU" sz="2800" dirty="0" smtClean="0"/>
              <a:t>Будь </a:t>
            </a:r>
            <a:r>
              <a:rPr lang="ru-RU" sz="2800" dirty="0"/>
              <a:t>не «НАД», а «РЯДОМ»;</a:t>
            </a:r>
          </a:p>
          <a:p>
            <a:r>
              <a:rPr lang="ru-RU" sz="2800" dirty="0" smtClean="0"/>
              <a:t>Радуйся </a:t>
            </a:r>
            <a:r>
              <a:rPr lang="ru-RU" sz="2800" dirty="0"/>
              <a:t>вопросу, но отвечать не спеши;</a:t>
            </a:r>
          </a:p>
          <a:p>
            <a:r>
              <a:rPr lang="ru-RU" sz="2800" dirty="0" smtClean="0"/>
              <a:t>Учи </a:t>
            </a:r>
            <a:r>
              <a:rPr lang="ru-RU" sz="2800" dirty="0"/>
              <a:t>анализировать каждый этап работы;</a:t>
            </a:r>
          </a:p>
          <a:p>
            <a:r>
              <a:rPr lang="ru-RU" sz="2800" dirty="0" smtClean="0"/>
              <a:t>Критикуя</a:t>
            </a:r>
            <a:r>
              <a:rPr lang="ru-RU" sz="2800" dirty="0"/>
              <a:t>, стимулируй активность ребенка.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28662" y="4500570"/>
            <a:ext cx="7929618" cy="187960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</a:rPr>
              <a:t>Новая модель </a:t>
            </a:r>
            <a:r>
              <a:rPr lang="ru-RU" sz="2800" b="1" dirty="0">
                <a:solidFill>
                  <a:schemeClr val="tx1"/>
                </a:solidFill>
              </a:rPr>
              <a:t>организации образовательного процесса в соответствие с </a:t>
            </a:r>
            <a:r>
              <a:rPr lang="ru-RU" sz="2800" b="1" dirty="0">
                <a:solidFill>
                  <a:srgbClr val="00B0F0"/>
                </a:solidFill>
              </a:rPr>
              <a:t>ФГОС ДО </a:t>
            </a:r>
            <a:r>
              <a:rPr lang="ru-RU" sz="2800" b="1" dirty="0">
                <a:solidFill>
                  <a:schemeClr val="tx1"/>
                </a:solidFill>
              </a:rPr>
              <a:t>должна реализовываться «в формах, специфических для детей данной возрастной группы, прежде всего, в форме игры, познавательной и исследовательской деятельности, в формах творческой активности, обеспечивающей художественно-эстетическое развитие ребенка</a:t>
            </a:r>
            <a:r>
              <a:rPr lang="ru-RU" sz="2800" b="1" dirty="0" smtClean="0">
                <a:solidFill>
                  <a:schemeClr val="tx1"/>
                </a:solidFill>
              </a:rPr>
              <a:t>»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Андрей\Desktop\ger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-214338"/>
            <a:ext cx="3571899" cy="3991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177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C:\Users\Андрей\Desktop\22_upimg_13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6140" y="3684312"/>
            <a:ext cx="3831552" cy="2987697"/>
          </a:xfrm>
          <a:prstGeom prst="rect">
            <a:avLst/>
          </a:prstGeom>
          <a:noFill/>
        </p:spPr>
      </p:pic>
      <p:pic>
        <p:nvPicPr>
          <p:cNvPr id="5" name="Picture 1" descr="C:\Users\Андрей\Desktop\22_upimg_13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2133" y="3684312"/>
            <a:ext cx="3831552" cy="298769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86140" y="293747"/>
            <a:ext cx="74010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ВОСПИТАТЕЛЬНО-ОБРАЗОВАТЕЛЬНОГО ПРОЦЕССА С ДЕТЬМИ В ДЕТСКОМ САДУ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СООТВЕТСТВИИ С  СОВРЕМЕННЫМИ ТРЕБОВАНИЯМИ –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ЗАБОТА  КАЖДОГО СОВРЕМЕННОГО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40469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357166"/>
            <a:ext cx="7627014" cy="12216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a typeface="Times New Roman"/>
              </a:rPr>
              <a:t>Непосредственно </a:t>
            </a:r>
            <a:r>
              <a:rPr lang="ru-RU" sz="3600" b="1" dirty="0">
                <a:solidFill>
                  <a:srgbClr val="C00000"/>
                </a:solidFill>
                <a:ea typeface="Times New Roman"/>
              </a:rPr>
              <a:t>образовательная деятельность (НОД)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14414" y="1643050"/>
            <a:ext cx="7016195" cy="1928826"/>
          </a:xfrm>
        </p:spPr>
        <p:txBody>
          <a:bodyPr>
            <a:normAutofit/>
          </a:bodyPr>
          <a:lstStyle/>
          <a:p>
            <a:r>
              <a:rPr lang="ru-RU" sz="2000" dirty="0">
                <a:ea typeface="Times New Roman"/>
              </a:rPr>
              <a:t>Современный образовательный процесс в детском саду, согласно ФГОС ДО, должен быть построен на значимых для развития дошкольников видах детской деятельности: «общении, игре, познавательно-исследовательской деятельности – как сквозных механизмах развития ребенка</a:t>
            </a:r>
            <a:r>
              <a:rPr lang="ru-RU" sz="2000" dirty="0" smtClean="0">
                <a:ea typeface="Times New Roman"/>
              </a:rPr>
              <a:t>» 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2" descr="F:\жанна\жанна 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857628"/>
            <a:ext cx="3540768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2" descr="C:\Documents and Settings\Admin\Рабочий стол\фото(3)\DSC044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857628"/>
            <a:ext cx="3395318" cy="23788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2534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571612"/>
            <a:ext cx="7772400" cy="37147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>
                <a:latin typeface="+mn-lt"/>
                <a:ea typeface="Times New Roman"/>
              </a:rPr>
              <a:t>             </a:t>
            </a:r>
            <a:r>
              <a:rPr lang="ru-RU" sz="1800" dirty="0" smtClean="0">
                <a:solidFill>
                  <a:srgbClr val="0070C0"/>
                </a:solidFill>
                <a:latin typeface="+mn-lt"/>
                <a:ea typeface="Times New Roman"/>
              </a:rPr>
              <a:t>учение</a:t>
            </a:r>
            <a:r>
              <a:rPr lang="ru-RU" sz="1800" dirty="0" smtClean="0">
                <a:solidFill>
                  <a:srgbClr val="0070C0"/>
                </a:solidFill>
                <a:ea typeface="Times New Roman"/>
              </a:rPr>
              <a:t>  </a:t>
            </a:r>
            <a:r>
              <a:rPr lang="ru-RU" sz="1800" dirty="0" smtClean="0">
                <a:ea typeface="Times New Roman"/>
              </a:rPr>
              <a:t>                                           </a:t>
            </a:r>
            <a:r>
              <a:rPr lang="ru-RU" sz="1800" dirty="0" smtClean="0">
                <a:solidFill>
                  <a:srgbClr val="0070C0"/>
                </a:solidFill>
                <a:ea typeface="Times New Roman"/>
              </a:rPr>
              <a:t>игра                                      труд </a:t>
            </a: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/>
            </a:r>
            <a:br>
              <a:rPr lang="ru-RU" sz="1800" dirty="0" smtClean="0">
                <a:latin typeface="+mn-lt"/>
                <a:ea typeface="Times New Roman"/>
              </a:rPr>
            </a:br>
            <a:r>
              <a:rPr lang="ru-RU" sz="1800" dirty="0" smtClean="0">
                <a:latin typeface="+mn-lt"/>
                <a:ea typeface="Times New Roman"/>
              </a:rPr>
              <a:t>а </a:t>
            </a:r>
            <a:r>
              <a:rPr lang="ru-RU" sz="1800" u="sng" dirty="0">
                <a:latin typeface="+mn-lt"/>
                <a:ea typeface="Times New Roman"/>
              </a:rPr>
              <a:t>способами их организации </a:t>
            </a:r>
            <a:r>
              <a:rPr lang="ru-RU" sz="1800" dirty="0">
                <a:solidFill>
                  <a:srgbClr val="0070C0"/>
                </a:solidFill>
                <a:latin typeface="+mn-lt"/>
                <a:ea typeface="Times New Roman"/>
              </a:rPr>
              <a:t>– </a:t>
            </a:r>
            <a:r>
              <a:rPr lang="ru-RU" sz="1800" dirty="0" smtClean="0">
                <a:solidFill>
                  <a:srgbClr val="0070C0"/>
                </a:solidFill>
                <a:latin typeface="+mn-lt"/>
                <a:ea typeface="Times New Roman"/>
              </a:rPr>
              <a:t>руководство  </a:t>
            </a:r>
            <a:r>
              <a:rPr lang="ru-RU" sz="1800" dirty="0">
                <a:latin typeface="+mn-lt"/>
                <a:ea typeface="Times New Roman"/>
              </a:rPr>
              <a:t>этими видами </a:t>
            </a:r>
            <a:r>
              <a:rPr lang="ru-RU" sz="1800" dirty="0" smtClean="0">
                <a:latin typeface="+mn-lt"/>
                <a:ea typeface="Times New Roman"/>
              </a:rPr>
              <a:t>деятельностей. </a:t>
            </a:r>
            <a:r>
              <a:rPr lang="ru-RU" sz="2400" b="0" dirty="0" smtClean="0">
                <a:latin typeface="+mn-lt"/>
                <a:ea typeface="Times New Roman"/>
              </a:rPr>
              <a:t>о</a:t>
            </a:r>
            <a:r>
              <a:rPr lang="ru-RU" sz="1800" dirty="0" smtClean="0">
                <a:latin typeface="+mn-lt"/>
                <a:ea typeface="Times New Roman"/>
              </a:rPr>
              <a:t>ни </a:t>
            </a:r>
            <a:r>
              <a:rPr lang="ru-RU" sz="1800" dirty="0">
                <a:latin typeface="+mn-lt"/>
                <a:ea typeface="Times New Roman"/>
              </a:rPr>
              <a:t>традиционно были заключены в учебную деятельность, то есть в </a:t>
            </a:r>
            <a:r>
              <a:rPr lang="ru-RU" sz="1800" dirty="0">
                <a:solidFill>
                  <a:srgbClr val="002060"/>
                </a:solidFill>
                <a:latin typeface="+mn-lt"/>
                <a:ea typeface="Times New Roman"/>
              </a:rPr>
              <a:t>занятия</a:t>
            </a:r>
            <a:r>
              <a:rPr lang="ru-RU" sz="1800" dirty="0">
                <a:latin typeface="+mn-lt"/>
                <a:ea typeface="Times New Roman"/>
              </a:rPr>
              <a:t> </a:t>
            </a:r>
            <a:r>
              <a:rPr lang="ru-RU" sz="1800" dirty="0" smtClean="0">
                <a:latin typeface="+mn-lt"/>
                <a:ea typeface="Times New Roman"/>
              </a:rPr>
              <a:t> по </a:t>
            </a:r>
            <a:r>
              <a:rPr lang="ru-RU" sz="1800" dirty="0">
                <a:latin typeface="+mn-lt"/>
                <a:ea typeface="Times New Roman"/>
              </a:rPr>
              <a:t>рисованию, по физической культуре, по ознакомлению с художественной литературой и окружающим миром, по развитию речи и др. </a:t>
            </a:r>
            <a:endParaRPr lang="ru-RU" sz="18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00042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a typeface="Times New Roman"/>
              </a:rPr>
              <a:t>До введения </a:t>
            </a:r>
            <a:r>
              <a:rPr lang="ru-RU" sz="2400" dirty="0" smtClean="0">
                <a:solidFill>
                  <a:srgbClr val="C00000"/>
                </a:solidFill>
                <a:ea typeface="Times New Roman"/>
              </a:rPr>
              <a:t>ФГТ и ФГОС ДО </a:t>
            </a:r>
            <a:r>
              <a:rPr lang="ru-RU" sz="2400" u="sng" dirty="0" smtClean="0">
                <a:ea typeface="Times New Roman"/>
              </a:rPr>
              <a:t>основными видами </a:t>
            </a:r>
            <a:r>
              <a:rPr lang="ru-RU" sz="2400" dirty="0" smtClean="0">
                <a:ea typeface="Times New Roman"/>
              </a:rPr>
              <a:t>деятельности детей дошкольного возраста  считались</a:t>
            </a:r>
            <a:endParaRPr lang="ru-RU" sz="2400" dirty="0"/>
          </a:p>
        </p:txBody>
      </p:sp>
      <p:pic>
        <p:nvPicPr>
          <p:cNvPr id="1026" name="Picture 2" descr="C:\Users\Андрей\Desktop\031351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000240"/>
            <a:ext cx="2779478" cy="1847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ндрей\Desktop\get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000240"/>
            <a:ext cx="2868568" cy="19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Андрей\Desktop\39537740.jpg"/>
          <p:cNvPicPr>
            <a:picLocks noChangeAspect="1" noChangeArrowheads="1"/>
          </p:cNvPicPr>
          <p:nvPr/>
        </p:nvPicPr>
        <p:blipFill>
          <a:blip r:embed="rId5" cstate="print"/>
          <a:srcRect t="9096" r="3816" b="25711"/>
          <a:stretch>
            <a:fillRect/>
          </a:stretch>
        </p:blipFill>
        <p:spPr bwMode="auto">
          <a:xfrm>
            <a:off x="6786578" y="2000241"/>
            <a:ext cx="1883969" cy="1928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64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F:\фото 2014-2015\Прогулка малыши\IMG_6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7166"/>
            <a:ext cx="2500330" cy="18752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 3"/>
          <p:cNvSpPr/>
          <p:nvPr/>
        </p:nvSpPr>
        <p:spPr>
          <a:xfrm>
            <a:off x="3214678" y="2786058"/>
            <a:ext cx="3000396" cy="121444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71802" y="3000372"/>
            <a:ext cx="33575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</a:t>
            </a: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ДЕТСКОЙ 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ДЕЯТЕЛЬНОСТИ</a:t>
            </a:r>
            <a:endParaRPr lang="ru-RU" sz="2400" b="1" i="1" cap="none" spc="0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571612"/>
            <a:ext cx="2786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самообслуживание </a:t>
            </a: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элементарный </a:t>
            </a: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бытовой труд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6" name="Picture 3" descr="H:\фото 2012 - 2013 уч.год\занятие сайфутдинова 2012\IMG_3497.JPG"/>
          <p:cNvPicPr>
            <a:picLocks noChangeAspect="1" noChangeArrowheads="1"/>
          </p:cNvPicPr>
          <p:nvPr/>
        </p:nvPicPr>
        <p:blipFill>
          <a:blip r:embed="rId4" cstate="print"/>
          <a:srcRect l="14286" t="21429" r="19048" b="28571"/>
          <a:stretch>
            <a:fillRect/>
          </a:stretch>
        </p:blipFill>
        <p:spPr bwMode="auto">
          <a:xfrm>
            <a:off x="857224" y="4429132"/>
            <a:ext cx="2484800" cy="19707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928794" y="6000768"/>
            <a:ext cx="3214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познавательно-исследовательская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4000504"/>
            <a:ext cx="15627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музыкальная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2071678"/>
            <a:ext cx="16837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двигательная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 rot="8084126">
            <a:off x="3184806" y="2513032"/>
            <a:ext cx="203921" cy="40317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0800000">
            <a:off x="4429124" y="2285992"/>
            <a:ext cx="204054" cy="39213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2659972">
            <a:off x="5805967" y="2522977"/>
            <a:ext cx="205106" cy="42214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4" descr="F:\фото 2013-2014 год\проектная деятельность 2013 год\ПРОЕКТ Богомолова\IMG_4746.JPG"/>
          <p:cNvPicPr>
            <a:picLocks noChangeAspect="1" noChangeArrowheads="1"/>
          </p:cNvPicPr>
          <p:nvPr/>
        </p:nvPicPr>
        <p:blipFill>
          <a:blip r:embed="rId5" cstate="print"/>
          <a:srcRect t="10526"/>
          <a:stretch>
            <a:fillRect/>
          </a:stretch>
        </p:blipFill>
        <p:spPr bwMode="auto">
          <a:xfrm>
            <a:off x="6357950" y="4286256"/>
            <a:ext cx="2500330" cy="20359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6643702" y="6143644"/>
            <a:ext cx="20348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изобразительная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21" name="Picture 4" descr="H:\фото 2012 - 2013 уч.год\занятие барад 2012\IMGP54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357430"/>
            <a:ext cx="2571768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000100" y="4143380"/>
            <a:ext cx="20393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конструирование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22" name="Picture 3" descr="H:\курсы\Изображение 2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285728"/>
            <a:ext cx="2635197" cy="1976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Стрелка вниз 23"/>
          <p:cNvSpPr/>
          <p:nvPr/>
        </p:nvSpPr>
        <p:spPr>
          <a:xfrm rot="19400289">
            <a:off x="5749359" y="3805521"/>
            <a:ext cx="204616" cy="42214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flipH="1">
            <a:off x="4429124" y="4071942"/>
            <a:ext cx="197748" cy="42214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2371349">
            <a:off x="3255518" y="3870730"/>
            <a:ext cx="192836" cy="42214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фото 2013-2014 год\курсы для инструкторов 2013 пед.колледж\IMG_447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2285992"/>
            <a:ext cx="2547956" cy="19109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7" descr="F:\фото 2013-2014 год\проектная деятельность 2013 год\ПРОЕКТ Богомолова\IMG_482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357166"/>
            <a:ext cx="2667019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572000" y="2071678"/>
            <a:ext cx="2133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коммуникативная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1200" dirty="0"/>
          </a:p>
        </p:txBody>
      </p:sp>
      <p:sp>
        <p:nvSpPr>
          <p:cNvPr id="29" name="Стрелка вниз 28"/>
          <p:cNvSpPr/>
          <p:nvPr/>
        </p:nvSpPr>
        <p:spPr>
          <a:xfrm rot="5552990">
            <a:off x="2894297" y="3119880"/>
            <a:ext cx="205109" cy="41288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643702" y="2571744"/>
            <a:ext cx="1964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err="1" smtClean="0">
                <a:solidFill>
                  <a:schemeClr val="bg1"/>
                </a:solidFill>
              </a:rPr>
              <a:t>Логоритмическое</a:t>
            </a:r>
            <a:r>
              <a:rPr lang="ru-RU" sz="1200" b="1" dirty="0" smtClean="0">
                <a:solidFill>
                  <a:schemeClr val="bg1"/>
                </a:solidFill>
              </a:rPr>
              <a:t>  занятие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85918" y="4572008"/>
            <a:ext cx="1038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/>
              <a:t>Волшебница</a:t>
            </a:r>
          </a:p>
          <a:p>
            <a:pPr algn="ctr"/>
            <a:r>
              <a:rPr lang="ru-RU" sz="1200" b="1" dirty="0" smtClean="0"/>
              <a:t> соль</a:t>
            </a:r>
            <a:endParaRPr lang="ru-RU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215074" y="428604"/>
            <a:ext cx="184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715140" y="428604"/>
            <a:ext cx="959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Подвижная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игра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по ПДД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58016" y="4357694"/>
            <a:ext cx="1533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Выставка 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«В здоровом теле – 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здоровый дух»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71538" y="571480"/>
            <a:ext cx="1929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Уборка от снега  с  участка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1868" y="357166"/>
            <a:ext cx="2194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КВН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с участием родителей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«Мы здоровью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скажем  - ДА !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00100" y="2571744"/>
            <a:ext cx="14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Изготовление мяча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6286520"/>
            <a:ext cx="10732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игровая</a:t>
            </a:r>
            <a:r>
              <a:rPr lang="ru-RU" sz="14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6390668">
            <a:off x="6325404" y="3192386"/>
            <a:ext cx="202837" cy="41288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Picture 2" descr="H:\фото 2012 - 2013 уч.год\курсы МСГИ\IMG_145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7555" y="4357694"/>
            <a:ext cx="2857519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" name="Прямоугольник 41"/>
          <p:cNvSpPr/>
          <p:nvPr/>
        </p:nvSpPr>
        <p:spPr>
          <a:xfrm>
            <a:off x="3929058" y="4500570"/>
            <a:ext cx="2000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С/ </a:t>
            </a:r>
            <a:r>
              <a:rPr lang="ru-RU" sz="1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игра «Магазин»</a:t>
            </a:r>
          </a:p>
          <a:p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37434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1" dirty="0" smtClean="0">
                <a:solidFill>
                  <a:srgbClr val="C00000"/>
                </a:solidFill>
              </a:rPr>
              <a:t>Важные </a:t>
            </a:r>
            <a:r>
              <a:rPr lang="ru-RU" sz="3600" b="1" dirty="0">
                <a:solidFill>
                  <a:srgbClr val="C00000"/>
                </a:solidFill>
              </a:rPr>
              <a:t>факторы в современном воспитательно-образовательном процессе:</a:t>
            </a:r>
            <a:r>
              <a:rPr lang="ru-RU" dirty="0"/>
              <a:t/>
            </a:r>
            <a:br>
              <a:rPr lang="ru-RU" dirty="0"/>
            </a:b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1571612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раскрытие  </a:t>
            </a:r>
            <a:r>
              <a:rPr lang="ru-RU" sz="2400" dirty="0"/>
              <a:t>и  формирование  у  воспитанников  способностей  к самопознанию, самообразованию, самосовершенствованию;</a:t>
            </a:r>
          </a:p>
          <a:p>
            <a:r>
              <a:rPr lang="ru-RU" sz="2400" dirty="0" smtClean="0"/>
              <a:t>создание  </a:t>
            </a:r>
            <a:r>
              <a:rPr lang="ru-RU" sz="2400" dirty="0"/>
              <a:t>педагогом  условий  для  «развертывания»  внутреннего, личностного потенциала каждого воспитанника.</a:t>
            </a:r>
          </a:p>
          <a:p>
            <a:r>
              <a:rPr lang="ru-RU" sz="2400" dirty="0" smtClean="0"/>
              <a:t>переосмысление </a:t>
            </a:r>
            <a:r>
              <a:rPr lang="ru-RU" sz="2400" dirty="0"/>
              <a:t>роли педагога, который становится в большей степени “координатором” или “наставником”, чем непосредственным источником информации;</a:t>
            </a:r>
          </a:p>
          <a:p>
            <a:r>
              <a:rPr lang="ru-RU" sz="2400" dirty="0" smtClean="0"/>
              <a:t>позиция </a:t>
            </a:r>
            <a:r>
              <a:rPr lang="ru-RU" sz="2400" dirty="0"/>
              <a:t>педагога по отношению к детям изменяется и приобретает характер сотрудничества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80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b2.podelise.ru/tw_files2/urls_618/5/d-415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67975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ea typeface="Times New Roman"/>
                <a:cs typeface="Times New Roman"/>
              </a:rPr>
              <a:t/>
            </a:r>
            <a:br>
              <a:rPr lang="ru-RU" b="1" dirty="0" smtClean="0"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Содержание </a:t>
            </a: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психолого-педагогической работы по реализации</a:t>
            </a:r>
            <a:r>
              <a:rPr lang="ru-RU" sz="3600" dirty="0">
                <a:solidFill>
                  <a:srgbClr val="C00000"/>
                </a:solidFill>
                <a:ea typeface="Times New Roman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C00000"/>
                </a:solidFill>
                <a:ea typeface="Times New Roman"/>
                <a:cs typeface="Times New Roman"/>
              </a:rPr>
              <a:t>образовательных задач в ДОО</a:t>
            </a:r>
            <a:r>
              <a:rPr lang="ru-RU" sz="3600" dirty="0">
                <a:solidFill>
                  <a:srgbClr val="C00000"/>
                </a:solidFill>
                <a:ea typeface="Times New Roman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ea typeface="Times New Roman"/>
                <a:cs typeface="Times New Roman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2071678"/>
            <a:ext cx="7686700" cy="4340237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для поддержания баланса между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всеми</a:t>
            </a:r>
            <a:r>
              <a:rPr lang="ru-RU" sz="2000" dirty="0" smtClean="0"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направлениями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работы дошкольного образовательного учреждения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введены</a:t>
            </a:r>
            <a:r>
              <a:rPr lang="ru-RU" sz="2000" dirty="0" smtClean="0"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образовательные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области – все они в равной степени должны быть представлены в образовательной программе дошкольного учреждения.</a:t>
            </a:r>
            <a:endParaRPr lang="ru-RU" sz="20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04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</TotalTime>
  <Words>2384</Words>
  <Application>Microsoft Office PowerPoint</Application>
  <PresentationFormat>Экран (4:3)</PresentationFormat>
  <Paragraphs>373</Paragraphs>
  <Slides>40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Calibri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Непосредственно образовательная деятельность (НОД)</vt:lpstr>
      <vt:lpstr>             учение                                             игра                                      труд       а способами их организации – руководство  этими видами деятельностей. они традиционно были заключены в учебную деятельность, то есть в занятия  по рисованию, по физической культуре, по ознакомлению с художественной литературой и окружающим миром, по развитию речи и др. </vt:lpstr>
      <vt:lpstr>Презентация PowerPoint</vt:lpstr>
      <vt:lpstr>  Важные факторы в современном воспитательно-образовательном процессе:  </vt:lpstr>
      <vt:lpstr> Содержание психолого-педагогической работы по реализации образовательных задач в ДОО </vt:lpstr>
      <vt:lpstr> Примерные виды детской деятельности в соответствии с возрастом детей: </vt:lpstr>
      <vt:lpstr> Примерные виды детской деятельности в соответствии с возрастом детей: </vt:lpstr>
      <vt:lpstr> Примерные виды детской деятельности в соответствии с возрастом детей: </vt:lpstr>
      <vt:lpstr> Современные формы работы с детьми дошкольного возраста </vt:lpstr>
      <vt:lpstr> Современные формы работы с детьми дошкольного возраста </vt:lpstr>
      <vt:lpstr> Современные формы работы с детьми дошкольного возраста </vt:lpstr>
      <vt:lpstr> Современные формы работы с детьми дошкольного возраста </vt:lpstr>
      <vt:lpstr> Современные формы работы с детьми дошкольного возраста </vt:lpstr>
      <vt:lpstr> Современные формы работы с детьми дошкольного возраста </vt:lpstr>
      <vt:lpstr>Непосредственно образовательная деятельность (НОД)                                     реализуется через организацию различных видов детской деятельности и их интеграцию с использованием  разнообразных  форм,  выбор  которых  осуществляется педагогами самостоятельно в зависимости  - от контингента детей,  - уровня освоения общеобразовательной программы дошкольного образования  - решения конкретных образовательных задач</vt:lpstr>
      <vt:lpstr>Самостоятельная деятельность детей</vt:lpstr>
      <vt:lpstr> Режим реализации образовательных задач в процессе детской деятельности </vt:lpstr>
      <vt:lpstr>Презентация PowerPoint</vt:lpstr>
      <vt:lpstr>При планировании и составлении режима и расписания образовательной деятельности необходимо учитывать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Оптимальный режим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Основные принципы и направления деятельности современного педагога дошкольной образовательной организации </vt:lpstr>
      <vt:lpstr>Презентация PowerPoint</vt:lpstr>
      <vt:lpstr>  «Золотые правила»  деятельностного подхода  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Пользователь отдела</cp:lastModifiedBy>
  <cp:revision>122</cp:revision>
  <cp:lastPrinted>2015-11-27T06:03:34Z</cp:lastPrinted>
  <dcterms:created xsi:type="dcterms:W3CDTF">2013-08-21T19:17:07Z</dcterms:created>
  <dcterms:modified xsi:type="dcterms:W3CDTF">2015-12-02T12:47:21Z</dcterms:modified>
</cp:coreProperties>
</file>