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1C1F5-429A-417B-86A5-D0085DD818DC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8C954-548C-47B9-BA93-DF50C07C6D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Прием от педагогического работника двух заявлений об установлении ему в один и тот же период двух квалификационных категорий (первой</a:t>
            </a:r>
            <a:r>
              <a:rPr lang="ru-RU" baseline="0" dirty="0" smtClean="0"/>
              <a:t> и высшей)</a:t>
            </a:r>
            <a:r>
              <a:rPr lang="ru-RU" dirty="0" smtClean="0"/>
              <a:t> не допускается.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8C954-548C-47B9-BA93-DF50C07C6D4A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Профессиональное тестирование проходят сразу</a:t>
            </a:r>
            <a:r>
              <a:rPr lang="ru-RU" baseline="0" dirty="0" smtClean="0"/>
              <a:t> же. Попытка только одна. В случае недобора баллов заявление блокируется.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8C954-548C-47B9-BA93-DF50C07C6D4A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06EFD1-88E9-4511-BF05-817EFADB60B4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7AEDD-D920-4F6D-9174-95EB511FB4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Аттестация 2015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25 апреля последний день подачи заявлений</a:t>
            </a:r>
          </a:p>
          <a:p>
            <a:r>
              <a:rPr lang="ru-RU" dirty="0" smtClean="0"/>
              <a:t>Заявления обязательно регистрируются в </a:t>
            </a:r>
            <a:r>
              <a:rPr lang="ru-RU" dirty="0" smtClean="0"/>
              <a:t>журнале приема заявлений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Аттестация на СЗД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письменной форме (конспект урока, конспект занятия)</a:t>
            </a:r>
          </a:p>
          <a:p>
            <a:r>
              <a:rPr lang="ru-RU" dirty="0" smtClean="0"/>
              <a:t>В учреждении могут разрабатываться свои тесты, утвержденные локальным актом</a:t>
            </a:r>
          </a:p>
          <a:p>
            <a:r>
              <a:rPr lang="ru-RU" b="1" dirty="0" smtClean="0"/>
              <a:t>В системе «</a:t>
            </a:r>
            <a:r>
              <a:rPr lang="ru-RU" b="1" dirty="0" smtClean="0"/>
              <a:t>Э</a:t>
            </a:r>
            <a:r>
              <a:rPr lang="ru-RU" b="1" dirty="0" smtClean="0"/>
              <a:t>лектронное Образование» тестирование не проходят.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информационных стендах разместить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Объявление о приеме заявлений от педагогических работников, выходящих на аттестацию в апреле 2015г.</a:t>
            </a:r>
          </a:p>
          <a:p>
            <a:r>
              <a:rPr lang="ru-RU" dirty="0" smtClean="0"/>
              <a:t>Перечень аттестационных документов, необходимых для аттестации.</a:t>
            </a:r>
          </a:p>
          <a:p>
            <a:r>
              <a:rPr lang="ru-RU" dirty="0" smtClean="0"/>
              <a:t>Требования, предъявляемые к аттестуемым при установлении им квалификационной категории.</a:t>
            </a:r>
          </a:p>
          <a:p>
            <a:r>
              <a:rPr lang="ru-RU" dirty="0" smtClean="0"/>
              <a:t>Положение о формах и процедурах аттестации, </a:t>
            </a:r>
            <a:r>
              <a:rPr lang="ru-RU" smtClean="0"/>
              <a:t>утвержденное приказом от 14.01.2015 №79/15.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Прием заявлений работников образования РТ, желающих пройти аттестацию с целью установления  высшей или первой квалификационной категорий начинается с </a:t>
            </a:r>
            <a:r>
              <a:rPr lang="ru-RU" b="1" dirty="0" smtClean="0"/>
              <a:t>1 апреля 2015 года</a:t>
            </a:r>
            <a:r>
              <a:rPr lang="ru-RU" dirty="0" smtClean="0"/>
              <a:t> через информационную систему «Электронное образование»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Апрель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прием заявлений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-копия аттестационного листа (для высшей категории)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-прохождение тестирования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-согласования с кураторами МО,  МР, МО и Н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-направление полного пакета документов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Май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-проведение экспертизы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Июнь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итоговый приказ по аттестации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70020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 подаче заявлений необходимо обратить внимание на 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категорию (на какую подают)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-должность(на какую аттестуются)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-образовательный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ценз(соответствие образования занимаемой должности)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-год проведения предыдущей аттестации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-результативность работы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00136"/>
          </a:xfrm>
        </p:spPr>
        <p:txBody>
          <a:bodyPr>
            <a:normAutofit/>
          </a:bodyPr>
          <a:lstStyle/>
          <a:p>
            <a:r>
              <a:rPr lang="ru-RU" b="1" dirty="0" smtClean="0"/>
              <a:t>Шаблон аттестационного заявления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размещен в ИС «Электронное образование»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опубликован на сайте МО и Н РТ в разделе  «Образование»/ «Педагогическая аттестация»/ «Образцы аттестационных документов»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Педагогический работник вправе подать не более одного заявления о проведении аттестации.</a:t>
            </a:r>
          </a:p>
          <a:p>
            <a:r>
              <a:rPr lang="ru-RU" dirty="0" smtClean="0"/>
              <a:t>После оформления заявления педагогический</a:t>
            </a:r>
          </a:p>
          <a:p>
            <a:pPr>
              <a:buNone/>
            </a:pPr>
            <a:r>
              <a:rPr lang="ru-RU" dirty="0" smtClean="0"/>
              <a:t>работник проходит </a:t>
            </a:r>
            <a:r>
              <a:rPr lang="ru-RU" b="1" dirty="0" smtClean="0"/>
              <a:t>профессиональное тестирование в системе «Электронное образование»</a:t>
            </a:r>
          </a:p>
          <a:p>
            <a:pPr>
              <a:buNone/>
            </a:pPr>
            <a:r>
              <a:rPr lang="ru-RU" dirty="0" smtClean="0"/>
              <a:t>На высшую категорию – 80 баллов</a:t>
            </a:r>
          </a:p>
          <a:p>
            <a:pPr>
              <a:buNone/>
            </a:pPr>
            <a:r>
              <a:rPr lang="ru-RU" dirty="0" smtClean="0"/>
              <a:t>На первую  категорию – 70 баллов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Заявление должно содержать: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Полную информацию о результатах профессиональной деятельности за 3-5 </a:t>
            </a:r>
            <a:r>
              <a:rPr lang="ru-RU" sz="2400" b="1" dirty="0" smtClean="0"/>
              <a:t>лет</a:t>
            </a:r>
          </a:p>
          <a:p>
            <a:pPr>
              <a:buNone/>
            </a:pPr>
            <a:r>
              <a:rPr lang="ru-RU" sz="2400" b="1" dirty="0" smtClean="0"/>
              <a:t> (2-3 страницы)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dirty="0" smtClean="0"/>
              <a:t>Стабильные положительные результаты освоение обучающимися образовательных программ по итогам мониторингов.</a:t>
            </a:r>
          </a:p>
          <a:p>
            <a:pPr>
              <a:buFontTx/>
              <a:buChar char="-"/>
            </a:pPr>
            <a:r>
              <a:rPr lang="ru-RU" sz="2400" dirty="0" smtClean="0"/>
              <a:t>ЕГЕ, ГИА, ЕРЕ.</a:t>
            </a:r>
          </a:p>
          <a:p>
            <a:pPr>
              <a:buFontTx/>
              <a:buChar char="-"/>
            </a:pPr>
            <a:r>
              <a:rPr lang="ru-RU" sz="2400" dirty="0" smtClean="0"/>
              <a:t>Результативность обучающихся</a:t>
            </a:r>
          </a:p>
          <a:p>
            <a:pPr>
              <a:buFontTx/>
              <a:buChar char="-"/>
            </a:pPr>
            <a:r>
              <a:rPr lang="ru-RU" sz="2400" dirty="0" smtClean="0"/>
              <a:t>Ведение инновационной и экспериментальной деятельности.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Если в заявлении: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Не указаны необходимые сведения о </a:t>
            </a:r>
            <a:r>
              <a:rPr lang="ru-RU" sz="2400" b="1" dirty="0" smtClean="0"/>
              <a:t>результатах профессиональной деятельности работника </a:t>
            </a:r>
            <a:r>
              <a:rPr lang="ru-RU" sz="2400" dirty="0" smtClean="0"/>
              <a:t>(стабильные положительные результаты по итогам мониторингов, ЕГЕ, ГИА, </a:t>
            </a:r>
            <a:r>
              <a:rPr lang="ru-RU" sz="2400" dirty="0" err="1" smtClean="0"/>
              <a:t>ЕРЕ,и</a:t>
            </a:r>
            <a:r>
              <a:rPr lang="ru-RU" sz="2400" dirty="0" smtClean="0"/>
              <a:t> т.д.)</a:t>
            </a:r>
          </a:p>
          <a:p>
            <a:r>
              <a:rPr lang="ru-RU" sz="2400" b="1" dirty="0" smtClean="0"/>
              <a:t>Образовательный ценз не соответствует требованиям</a:t>
            </a:r>
            <a:r>
              <a:rPr lang="ru-RU" sz="2400" dirty="0" smtClean="0"/>
              <a:t> к квалификации работника</a:t>
            </a:r>
          </a:p>
          <a:p>
            <a:r>
              <a:rPr lang="ru-RU" sz="2400" b="1" dirty="0" smtClean="0"/>
              <a:t>Отсутствие справки о ведении экспериментальной и инновационной деятельности </a:t>
            </a:r>
            <a:r>
              <a:rPr lang="ru-RU" sz="2400" dirty="0" smtClean="0"/>
              <a:t>( на высшую категорию)</a:t>
            </a:r>
          </a:p>
          <a:p>
            <a:pPr>
              <a:buNone/>
            </a:pPr>
            <a:r>
              <a:rPr lang="ru-RU" sz="2400" dirty="0" smtClean="0"/>
              <a:t>АК  Мои Н РТ уведомляет заявителя об отказе в приеме заявления с указанием причины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После одобрения заявления  куратором МО и Н( у пакета  статус «Утверждено Мо и Н») , прикрепляется полный пакет документов: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Справка (свидетельство) о ведении экспериментальной и инновационной работы (на высшую)</a:t>
            </a:r>
          </a:p>
          <a:p>
            <a:r>
              <a:rPr lang="ru-RU" sz="2000" dirty="0" smtClean="0"/>
              <a:t>Документ, подтверждающий участие обучающихся (воспитанников), в олимпиадах, конкурсах и т.п.  ( за 5 лет) 1 документ.</a:t>
            </a:r>
          </a:p>
          <a:p>
            <a:r>
              <a:rPr lang="ru-RU" sz="2000" dirty="0" smtClean="0"/>
              <a:t>Карта результативности  педагога (скачать в системе ЭО)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127</TotalTime>
  <Words>497</Words>
  <Application>Microsoft Office PowerPoint</Application>
  <PresentationFormat>Экран (4:3)</PresentationFormat>
  <Paragraphs>62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Аттестация 2015</vt:lpstr>
      <vt:lpstr>Слайд 2</vt:lpstr>
      <vt:lpstr>Слайд 3</vt:lpstr>
      <vt:lpstr>При подаче заявлений необходимо обратить внимание на : </vt:lpstr>
      <vt:lpstr>Шаблон аттестационного заявления </vt:lpstr>
      <vt:lpstr>Слайд 6</vt:lpstr>
      <vt:lpstr>Заявление должно содержать:</vt:lpstr>
      <vt:lpstr>Если в заявлении:</vt:lpstr>
      <vt:lpstr>После одобрения заявления  куратором МО и Н( у пакета  статус «Утверждено Мо и Н») , прикрепляется полный пакет документов:</vt:lpstr>
      <vt:lpstr>Слайд 10</vt:lpstr>
      <vt:lpstr>Аттестация на СЗД</vt:lpstr>
      <vt:lpstr>На информационных стендах разместить</vt:lpstr>
    </vt:vector>
  </TitlesOfParts>
  <Company>ИМЦ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2015</dc:title>
  <dc:creator>Аттестация</dc:creator>
  <cp:lastModifiedBy>Аттестация</cp:lastModifiedBy>
  <cp:revision>14</cp:revision>
  <dcterms:created xsi:type="dcterms:W3CDTF">2015-03-27T10:36:13Z</dcterms:created>
  <dcterms:modified xsi:type="dcterms:W3CDTF">2015-03-30T05:40:24Z</dcterms:modified>
</cp:coreProperties>
</file>