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ovedu.ru/" TargetMode="External"/><Relationship Id="rId2" Type="http://schemas.openxmlformats.org/officeDocument/2006/relationships/hyperlink" Target="http://www.vospitatel-goda.ru/_01_doc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35743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Методические рекомендации </a:t>
            </a:r>
            <a:br>
              <a:rPr lang="ru-RU" dirty="0" smtClean="0"/>
            </a:br>
            <a:r>
              <a:rPr lang="ru-RU" dirty="0" smtClean="0"/>
              <a:t>по подготовке к профессиональному конкурсу </a:t>
            </a:r>
            <a:br>
              <a:rPr lang="ru-RU" dirty="0" smtClean="0"/>
            </a:br>
            <a:r>
              <a:rPr lang="ru-RU" dirty="0" smtClean="0"/>
              <a:t>«Воспитатель года- 2015»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714884"/>
            <a:ext cx="6415110" cy="9239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Романова Н.Г., методист по дошкольному образованию УМС ИМО Советского района г. Казани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успешности проведения занятия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Удовлетворенность самого педагога, коллег, жюри</a:t>
            </a:r>
          </a:p>
          <a:p>
            <a:r>
              <a:rPr lang="ru-RU" dirty="0" smtClean="0"/>
              <a:t>Наличие оправданной, полезной и </a:t>
            </a:r>
            <a:r>
              <a:rPr lang="ru-RU" smtClean="0"/>
              <a:t>педагогической привлекательной </a:t>
            </a:r>
            <a:r>
              <a:rPr lang="ru-RU" dirty="0" smtClean="0"/>
              <a:t>новизны</a:t>
            </a:r>
          </a:p>
          <a:p>
            <a:r>
              <a:rPr lang="ru-RU" dirty="0" smtClean="0"/>
              <a:t>Факт достижения заявленных целей</a:t>
            </a:r>
          </a:p>
          <a:p>
            <a:r>
              <a:rPr lang="ru-RU" dirty="0" smtClean="0"/>
              <a:t>Возможность использования показанного опыта в работе коллег</a:t>
            </a:r>
          </a:p>
          <a:p>
            <a:r>
              <a:rPr lang="ru-RU" dirty="0" smtClean="0"/>
              <a:t>Сбалансированность воспитательно-образовательных взаимодействий</a:t>
            </a:r>
          </a:p>
          <a:p>
            <a:r>
              <a:rPr lang="ru-RU" dirty="0" smtClean="0"/>
              <a:t>Активизация познавательной деятельности воспитанников</a:t>
            </a:r>
          </a:p>
          <a:p>
            <a:r>
              <a:rPr lang="ru-RU" dirty="0" smtClean="0"/>
              <a:t>Наличие доверительно-уважительной, эмоционально положительной обстановки</a:t>
            </a:r>
          </a:p>
          <a:p>
            <a:r>
              <a:rPr lang="ru-RU" dirty="0" smtClean="0"/>
              <a:t>Увлеченность и включенность детей в образовательный процесс</a:t>
            </a:r>
          </a:p>
          <a:p>
            <a:r>
              <a:rPr lang="ru-RU" dirty="0" smtClean="0"/>
              <a:t>Сбалансированность форм и методов, применяемых в процессе деятельности</a:t>
            </a:r>
          </a:p>
          <a:p>
            <a:r>
              <a:rPr lang="ru-RU" dirty="0" smtClean="0"/>
              <a:t>Использование необходимых и достаточных вспомогательных средств обучение, средств наглядности, ТСО</a:t>
            </a:r>
          </a:p>
          <a:p>
            <a:r>
              <a:rPr lang="ru-RU" dirty="0" smtClean="0"/>
              <a:t>Разумное соотношение репродуктивного, поискового и творческого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Мастер-класс. 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Объяснение причины выбора именно этой темы мастер-класса</a:t>
            </a:r>
          </a:p>
          <a:p>
            <a:r>
              <a:rPr lang="ru-RU" dirty="0" smtClean="0"/>
              <a:t>Характеристика основных идей метода</a:t>
            </a:r>
          </a:p>
          <a:p>
            <a:r>
              <a:rPr lang="ru-RU" dirty="0" smtClean="0"/>
              <a:t>Система учебных занятий в режиме использования метода (технологии, приемы)</a:t>
            </a:r>
          </a:p>
          <a:p>
            <a:r>
              <a:rPr lang="ru-RU" dirty="0" smtClean="0"/>
              <a:t>Проведение имитационной игры. Занятия со слушателями </a:t>
            </a:r>
          </a:p>
          <a:p>
            <a:r>
              <a:rPr lang="ru-RU" dirty="0" smtClean="0"/>
              <a:t>Моделирование</a:t>
            </a:r>
          </a:p>
          <a:p>
            <a:r>
              <a:rPr lang="ru-RU" dirty="0" smtClean="0"/>
              <a:t>рефлексия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Мастер – класс. Позиция Мастера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Презентативность</a:t>
            </a:r>
            <a:endParaRPr lang="ru-RU" dirty="0" smtClean="0"/>
          </a:p>
          <a:p>
            <a:r>
              <a:rPr lang="ru-RU" dirty="0" smtClean="0"/>
              <a:t>Эксклюзивность</a:t>
            </a:r>
          </a:p>
          <a:p>
            <a:r>
              <a:rPr lang="ru-RU" dirty="0" smtClean="0"/>
              <a:t>Прогрессивность</a:t>
            </a:r>
          </a:p>
          <a:p>
            <a:r>
              <a:rPr lang="ru-RU" dirty="0" err="1" smtClean="0"/>
              <a:t>Мотивированность</a:t>
            </a:r>
            <a:endParaRPr lang="ru-RU" dirty="0" smtClean="0"/>
          </a:p>
          <a:p>
            <a:r>
              <a:rPr lang="ru-RU" dirty="0" smtClean="0"/>
              <a:t>Оптимальность</a:t>
            </a:r>
          </a:p>
          <a:p>
            <a:r>
              <a:rPr lang="ru-RU" dirty="0" smtClean="0"/>
              <a:t>Эффективность</a:t>
            </a:r>
          </a:p>
          <a:p>
            <a:r>
              <a:rPr lang="ru-RU" dirty="0" smtClean="0"/>
              <a:t>Технологичность</a:t>
            </a:r>
          </a:p>
          <a:p>
            <a:r>
              <a:rPr lang="ru-RU" dirty="0" smtClean="0"/>
              <a:t>Артистичность</a:t>
            </a:r>
          </a:p>
          <a:p>
            <a:r>
              <a:rPr lang="ru-RU" dirty="0" smtClean="0"/>
              <a:t>Общая культура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64704"/>
            <a:ext cx="8229600" cy="121444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http://www.vospitatel-goda.ru/_01_docs.html</a:t>
            </a: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http://sovedu.ru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28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891627" y="2780928"/>
            <a:ext cx="8229600" cy="221457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2"/>
              <a:buNone/>
            </a:pPr>
            <a:r>
              <a:rPr lang="ru-RU" sz="4400" smtClean="0">
                <a:solidFill>
                  <a:srgbClr val="FF0000"/>
                </a:solidFill>
              </a:rPr>
              <a:t>Профессиональных и творческих достижений!</a:t>
            </a:r>
          </a:p>
          <a:p>
            <a:pPr>
              <a:buFont typeface="Wingdings 2"/>
              <a:buNone/>
            </a:pPr>
            <a:endParaRPr lang="ru-RU" smtClean="0"/>
          </a:p>
          <a:p>
            <a:pPr>
              <a:buFont typeface="Wingdings 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педагогического опыта «Методический семинар»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Раздел 1. Информация о педагоге</a:t>
            </a:r>
          </a:p>
          <a:p>
            <a:pPr>
              <a:buFontTx/>
              <a:buChar char="-"/>
            </a:pPr>
            <a:r>
              <a:rPr lang="ru-RU" dirty="0" smtClean="0"/>
              <a:t>дать представление о педагоге, как о личности</a:t>
            </a:r>
          </a:p>
          <a:p>
            <a:pPr>
              <a:buFontTx/>
              <a:buChar char="-"/>
            </a:pPr>
            <a:r>
              <a:rPr lang="ru-RU" dirty="0" smtClean="0"/>
              <a:t>О профессиональных успехах, хобби, кредо</a:t>
            </a:r>
          </a:p>
          <a:p>
            <a:pPr>
              <a:buFontTx/>
              <a:buChar char="-"/>
            </a:pPr>
            <a:r>
              <a:rPr lang="ru-RU" dirty="0" smtClean="0"/>
              <a:t>Демонстрация личного </a:t>
            </a:r>
            <a:r>
              <a:rPr lang="en-US" dirty="0" smtClean="0"/>
              <a:t>web - </a:t>
            </a:r>
            <a:r>
              <a:rPr lang="ru-RU" dirty="0" smtClean="0"/>
              <a:t>ресурса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педагогического опыта «Методический семинар»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Раздел 2. Научно-методическая работа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Ваша методическая тема. Цели и задачи работы над методической темой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Эпиграф к совей педагогической деятельности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Использование инновационных технологий в рамках обозначенной методической темы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Результат научно-методической работы. Результат можно представить в виде портрета выпускника, публичных выступлений, семинарах.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Дипломы, грамоты, сертификаты. Укажите, какие педагогические конференции, семинары, КПК посещали, в каких конкурсах профессионального мастерства участвовали и результат этого участия – это оценка вашей работоспособности и гражданской позиции.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Публикации – общая характеристика: направленность, тираж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педагогического опыта «Методический семинар»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Раздел 3. Результат своей педагогической деятельности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Результат своей педагогической деятельности можно представить за последние 3 года (результат вытекает из Ваших принципов работы)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Результаты участи ваших воспитанников в конкурсах, фестивалях различного уровня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педагогического опыта «Методический семинар»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Раздел 4. Взаимодействие с родителями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Направления взаимодействия с родителями (организация и проведение праздников, проведение родительских собраний, экскурсий и т.д.)</a:t>
            </a:r>
          </a:p>
          <a:p>
            <a:pPr>
              <a:buFontTx/>
              <a:buChar char="-"/>
            </a:pPr>
            <a:r>
              <a:rPr lang="ru-RU" b="1" dirty="0" smtClean="0"/>
              <a:t>Слайд</a:t>
            </a:r>
            <a:r>
              <a:rPr lang="ru-RU" dirty="0" smtClean="0"/>
              <a:t>. Результативность взаимодействия с родителями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вопросы публичного выступления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Содержание – то что говорит оратор, его глубокие мысли</a:t>
            </a:r>
          </a:p>
          <a:p>
            <a:r>
              <a:rPr lang="ru-RU" dirty="0" smtClean="0"/>
              <a:t>Форма – то, как выглядит оратор, его манеры, стиль поведения.</a:t>
            </a:r>
          </a:p>
          <a:p>
            <a:r>
              <a:rPr lang="ru-RU" dirty="0" smtClean="0"/>
              <a:t>Гармония мысли и слова – закон публичного выступления.</a:t>
            </a:r>
          </a:p>
          <a:p>
            <a:r>
              <a:rPr lang="ru-RU" dirty="0" smtClean="0"/>
              <a:t>Совершенствование выступления связано с выбором различных средств: слов, крылатых выражений, образов, способов и методов изложения.</a:t>
            </a:r>
          </a:p>
          <a:p>
            <a:r>
              <a:rPr lang="ru-RU" dirty="0" smtClean="0"/>
              <a:t>Техника речи – интонация, дикция, </a:t>
            </a:r>
            <a:r>
              <a:rPr lang="ru-RU" dirty="0" err="1" smtClean="0"/>
              <a:t>темпо-ритм</a:t>
            </a:r>
            <a:r>
              <a:rPr lang="ru-RU" dirty="0" smtClean="0"/>
              <a:t>, жесты и мимика.</a:t>
            </a:r>
          </a:p>
          <a:p>
            <a:r>
              <a:rPr lang="ru-RU" dirty="0" err="1" smtClean="0"/>
              <a:t>Самопрезентация</a:t>
            </a:r>
            <a:r>
              <a:rPr lang="ru-RU" dirty="0" smtClean="0"/>
              <a:t> в публичном выступлении – умение направить восприятие аудитории по определенному пути, выгодному оратору.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компьютерной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Правило 1</a:t>
            </a:r>
            <a:r>
              <a:rPr lang="ru-RU" dirty="0" smtClean="0"/>
              <a:t>. Содержание должно быть структурировано</a:t>
            </a:r>
          </a:p>
          <a:p>
            <a:r>
              <a:rPr lang="ru-RU" b="1" dirty="0" smtClean="0"/>
              <a:t>Правило 2</a:t>
            </a:r>
            <a:r>
              <a:rPr lang="ru-RU" dirty="0" smtClean="0"/>
              <a:t>. Краткость – сестра убедительности</a:t>
            </a:r>
          </a:p>
          <a:p>
            <a:r>
              <a:rPr lang="ru-RU" b="1" dirty="0" smtClean="0"/>
              <a:t>Правило 3</a:t>
            </a:r>
            <a:r>
              <a:rPr lang="ru-RU" dirty="0" smtClean="0"/>
              <a:t>. Смерть тексту!</a:t>
            </a:r>
          </a:p>
          <a:p>
            <a:r>
              <a:rPr lang="ru-RU" b="1" dirty="0" smtClean="0"/>
              <a:t>Правило 4</a:t>
            </a:r>
            <a:r>
              <a:rPr lang="ru-RU" dirty="0" smtClean="0"/>
              <a:t>. Лаконичный дизайн.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Учебное занятие (совместная деятельность педагога с детьми)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Вызвать любопытство и интерес со стороны воспитанников с первых минут</a:t>
            </a:r>
          </a:p>
          <a:p>
            <a:r>
              <a:rPr lang="ru-RU" dirty="0" smtClean="0"/>
              <a:t>Использование новейших достижений науки и практики</a:t>
            </a:r>
          </a:p>
          <a:p>
            <a:r>
              <a:rPr lang="ru-RU" dirty="0" smtClean="0"/>
              <a:t>Реализация в оптимальном соотношении всех дидактических принципов</a:t>
            </a:r>
          </a:p>
          <a:p>
            <a:r>
              <a:rPr lang="ru-RU" dirty="0" smtClean="0"/>
              <a:t>Обеспечение предметно-пространственной среды для развития познавательной деятельности</a:t>
            </a:r>
          </a:p>
          <a:p>
            <a:r>
              <a:rPr lang="ru-RU" dirty="0" smtClean="0"/>
              <a:t>Соблюдение  ФГОС ДО и </a:t>
            </a:r>
            <a:r>
              <a:rPr lang="ru-RU" dirty="0" err="1" smtClean="0"/>
              <a:t>СаНПиН</a:t>
            </a:r>
            <a:endParaRPr lang="ru-RU" dirty="0" smtClean="0"/>
          </a:p>
          <a:p>
            <a:r>
              <a:rPr lang="ru-RU" dirty="0" smtClean="0"/>
              <a:t>Установление интегративных связей</a:t>
            </a:r>
          </a:p>
          <a:p>
            <a:r>
              <a:rPr lang="ru-RU" dirty="0" smtClean="0"/>
              <a:t>Мотивация и активизация познавательной деятельности детей (методы и приемы)</a:t>
            </a:r>
          </a:p>
          <a:p>
            <a:r>
              <a:rPr lang="ru-RU" dirty="0" smtClean="0"/>
              <a:t>Логика построения занятия</a:t>
            </a:r>
          </a:p>
          <a:p>
            <a:r>
              <a:rPr lang="ru-RU" dirty="0" smtClean="0"/>
              <a:t>Развитие умений детей самостоятельно добывать знания и пополнять объем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обучения и развития творчества (проф. </a:t>
            </a:r>
            <a:r>
              <a:rPr lang="ru-RU" dirty="0" err="1" smtClean="0"/>
              <a:t>Н.Н.Поддьяков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Эмоциональная насыщенность окружения</a:t>
            </a:r>
          </a:p>
          <a:p>
            <a:r>
              <a:rPr lang="ru-RU" dirty="0" smtClean="0"/>
              <a:t>Мотивирование детской </a:t>
            </a:r>
          </a:p>
          <a:p>
            <a:r>
              <a:rPr lang="ru-RU" dirty="0" smtClean="0"/>
              <a:t>Исследование предметов и явлений живой и неживой природы (обследование)</a:t>
            </a:r>
          </a:p>
          <a:p>
            <a:r>
              <a:rPr lang="ru-RU" dirty="0" smtClean="0"/>
              <a:t>Прогнозирование</a:t>
            </a:r>
          </a:p>
          <a:p>
            <a:r>
              <a:rPr lang="ru-RU" dirty="0" smtClean="0"/>
              <a:t>Игровые приемы</a:t>
            </a:r>
          </a:p>
          <a:p>
            <a:r>
              <a:rPr lang="ru-RU" dirty="0" smtClean="0"/>
              <a:t>Юмор и шутка</a:t>
            </a:r>
          </a:p>
          <a:p>
            <a:r>
              <a:rPr lang="ru-RU" dirty="0" smtClean="0"/>
              <a:t>Экспериментирование</a:t>
            </a:r>
          </a:p>
          <a:p>
            <a:r>
              <a:rPr lang="ru-RU" dirty="0" smtClean="0"/>
              <a:t>Проблемные ситуации и задачи</a:t>
            </a:r>
          </a:p>
          <a:p>
            <a:r>
              <a:rPr lang="ru-RU" dirty="0" smtClean="0"/>
              <a:t>Неясные знания (догадки)</a:t>
            </a:r>
          </a:p>
          <a:p>
            <a:r>
              <a:rPr lang="ru-RU" dirty="0" smtClean="0"/>
              <a:t>Предположения (гипотезы)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</TotalTime>
  <Words>616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Corbel</vt:lpstr>
      <vt:lpstr>Gill Sans MT</vt:lpstr>
      <vt:lpstr>Verdana</vt:lpstr>
      <vt:lpstr>Wingdings 2</vt:lpstr>
      <vt:lpstr>Солнцестояние</vt:lpstr>
      <vt:lpstr>Методические рекомендации  по подготовке к профессиональному конкурсу  «Воспитатель года- 2015»</vt:lpstr>
      <vt:lpstr>Представление педагогического опыта «Методический семинар»</vt:lpstr>
      <vt:lpstr>Представление педагогического опыта «Методический семинар»</vt:lpstr>
      <vt:lpstr>Представление педагогического опыта «Методический семинар»</vt:lpstr>
      <vt:lpstr>Представление педагогического опыта «Методический семинар»</vt:lpstr>
      <vt:lpstr>Общие вопросы публичного выступления</vt:lpstr>
      <vt:lpstr>Правила компьютерной презентации</vt:lpstr>
      <vt:lpstr>Учебное занятие (совместная деятельность педагога с детьми)</vt:lpstr>
      <vt:lpstr>Методы обучения и развития творчества (проф. Н.Н.Поддьяков)</vt:lpstr>
      <vt:lpstr>Критерии успешности проведения занятия</vt:lpstr>
      <vt:lpstr>Мастер-класс. Алгоритм</vt:lpstr>
      <vt:lpstr>Мастер – класс. Позиция Мастера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подготовке профессионального конкурса «Воспитатель года- 2015»</dc:title>
  <cp:lastModifiedBy>Пользователь отдела</cp:lastModifiedBy>
  <cp:revision>13</cp:revision>
  <dcterms:modified xsi:type="dcterms:W3CDTF">2015-01-14T13:41:38Z</dcterms:modified>
</cp:coreProperties>
</file>