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644" r:id="rId2"/>
    <p:sldId id="750" r:id="rId3"/>
    <p:sldId id="748" r:id="rId4"/>
    <p:sldId id="747" r:id="rId5"/>
    <p:sldId id="746" r:id="rId6"/>
    <p:sldId id="738" r:id="rId7"/>
    <p:sldId id="751" r:id="rId8"/>
    <p:sldId id="742" r:id="rId9"/>
    <p:sldId id="743" r:id="rId10"/>
    <p:sldId id="741" r:id="rId11"/>
    <p:sldId id="737" r:id="rId12"/>
  </p:sldIdLst>
  <p:sldSz cx="9144000" cy="6858000" type="screen4x3"/>
  <p:notesSz cx="9939338" cy="6805613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Якупов Руслан Мулланурович" initials="ЯРМ" lastIdx="0" clrIdx="0"/>
  <p:cmAuthor id="1" name="Артем Климин" initials="АК" lastIdx="11" clrIdx="1"/>
  <p:cmAuthor id="2" name="sony" initials="s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4D76B"/>
    <a:srgbClr val="95B850"/>
    <a:srgbClr val="FF3B3B"/>
    <a:srgbClr val="FFFF99"/>
    <a:srgbClr val="B4DE86"/>
    <a:srgbClr val="A9B50B"/>
    <a:srgbClr val="E1F117"/>
    <a:srgbClr val="385D8A"/>
    <a:srgbClr val="FFFF66"/>
    <a:srgbClr val="CEDD0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620" autoAdjust="0"/>
    <p:restoredTop sz="97683" autoAdjust="0"/>
  </p:normalViewPr>
  <p:slideViewPr>
    <p:cSldViewPr>
      <p:cViewPr>
        <p:scale>
          <a:sx n="100" d="100"/>
          <a:sy n="100" d="100"/>
        </p:scale>
        <p:origin x="-206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9275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AB7BB-B411-4750-A81B-0942BC5598D1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64300"/>
            <a:ext cx="4306888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9275" y="646430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47D38-A0F1-4B4F-A387-4F05DDB0B1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63490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7" cy="340281"/>
          </a:xfrm>
          <a:prstGeom prst="rect">
            <a:avLst/>
          </a:prstGeom>
        </p:spPr>
        <p:txBody>
          <a:bodyPr vert="horz" lIns="91833" tIns="45917" rIns="91833" bIns="459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567" y="0"/>
            <a:ext cx="4307047" cy="340281"/>
          </a:xfrm>
          <a:prstGeom prst="rect">
            <a:avLst/>
          </a:prstGeom>
        </p:spPr>
        <p:txBody>
          <a:bodyPr vert="horz" lIns="91833" tIns="45917" rIns="91833" bIns="45917" rtlCol="0"/>
          <a:lstStyle>
            <a:lvl1pPr algn="r">
              <a:defRPr sz="1200"/>
            </a:lvl1pPr>
          </a:lstStyle>
          <a:p>
            <a:fld id="{1F1C7E06-78EF-4177-93CC-1143B0BFE051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70250" y="511175"/>
            <a:ext cx="3398838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3" tIns="45917" rIns="91833" bIns="459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934" y="3232666"/>
            <a:ext cx="7951470" cy="3062526"/>
          </a:xfrm>
          <a:prstGeom prst="rect">
            <a:avLst/>
          </a:prstGeom>
        </p:spPr>
        <p:txBody>
          <a:bodyPr vert="horz" lIns="91833" tIns="45917" rIns="91833" bIns="4591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63757"/>
            <a:ext cx="4307047" cy="340281"/>
          </a:xfrm>
          <a:prstGeom prst="rect">
            <a:avLst/>
          </a:prstGeom>
        </p:spPr>
        <p:txBody>
          <a:bodyPr vert="horz" lIns="91833" tIns="45917" rIns="91833" bIns="459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567" y="6463757"/>
            <a:ext cx="4307047" cy="340281"/>
          </a:xfrm>
          <a:prstGeom prst="rect">
            <a:avLst/>
          </a:prstGeom>
        </p:spPr>
        <p:txBody>
          <a:bodyPr vert="horz" lIns="91833" tIns="45917" rIns="91833" bIns="45917" rtlCol="0" anchor="b"/>
          <a:lstStyle>
            <a:lvl1pPr algn="r">
              <a:defRPr sz="1200"/>
            </a:lvl1pPr>
          </a:lstStyle>
          <a:p>
            <a:fld id="{DD1D0867-0927-47CD-9DF8-0DB54DF64A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372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D0867-0927-47CD-9DF8-0DB54DF64A0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8779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267075" y="509588"/>
            <a:ext cx="3405188" cy="2552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4A1E3-8207-4267-8BC0-2BEF2627D3DF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267075" y="509588"/>
            <a:ext cx="3405188" cy="2552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4A1E3-8207-4267-8BC0-2BEF2627D3DF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  <a:prstGeom prst="rect">
            <a:avLst/>
          </a:prstGeo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  <a:prstGeom prst="rect">
            <a:avLst/>
          </a:prstGeo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9/18/2006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Описание: Описание: C:\Users\micadmin\AppData\Local\Microsoft\Windows\Temporary Internet Files\Content.Word\etat1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329411"/>
            <a:ext cx="1368151" cy="29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=Work=\Презентации-доклады\Лого\etat_4x3[1]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129" y="2428868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Республиканский конкурс среди учащихся общеобразовательных учреждений Республики Татарстан "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IT</a:t>
            </a:r>
            <a:r>
              <a:rPr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-ЧЕМПИОН".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Итоги за период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  1 марта по </a:t>
            </a:r>
            <a:r>
              <a:rPr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20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марта 2013 года</a:t>
            </a:r>
            <a:r>
              <a:rPr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868158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5818" cy="891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785794"/>
          <a:ext cx="8001055" cy="4941784"/>
        </p:xfrm>
        <a:graphic>
          <a:graphicData uri="http://schemas.openxmlformats.org/drawingml/2006/table">
            <a:tbl>
              <a:tblPr/>
              <a:tblGrid>
                <a:gridCol w="2500330"/>
                <a:gridCol w="1785950"/>
                <a:gridCol w="1714512"/>
                <a:gridCol w="2000263"/>
              </a:tblGrid>
              <a:tr h="92869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Административный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учащихся в районе с 6 по 11 класс</a:t>
                      </a:r>
                    </a:p>
                    <a:p>
                      <a:pPr marL="0" algn="l" defTabSz="914400" rtl="0" eaLnBrk="1" fontAlgn="b" latinLnBrk="0" hangingPunct="1"/>
                      <a:endParaRPr lang="ru-RU" sz="1400" b="1" kern="1200" dirty="0" err="1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учащихся зарегистрированных в Конкурсе</a:t>
                      </a:r>
                    </a:p>
                    <a:p>
                      <a:pPr marL="0" algn="l" defTabSz="914400" rtl="0" eaLnBrk="1" fontAlgn="b" latinLnBrk="0" hangingPunct="1"/>
                      <a:endParaRPr lang="ru-RU" sz="1400" b="1" kern="1200" dirty="0" err="1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% учащихся зарегистрированных в Конкурсе к общему кол-ву учащихся</a:t>
                      </a:r>
                    </a:p>
                    <a:p>
                      <a:pPr marL="0" algn="l" defTabSz="914400" rtl="0" eaLnBrk="1" fontAlgn="b" latinLnBrk="0" hangingPunct="1"/>
                      <a:endParaRPr lang="ru-RU" sz="1400" b="1" kern="1200" dirty="0" err="1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7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Казань, </a:t>
                      </a:r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Вахитовский</a:t>
                      </a:r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6703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Тетюшский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1330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Заинский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2814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7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Казань, Московский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6634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146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Арский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3043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Менделеевский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1580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Верхнеуслонский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856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Нижнекамский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12729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230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1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Альметьевский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10469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Казань, Ново-Савиновский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7955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0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Азнакаевский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3553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76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</a:t>
                      </a:r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Казань, Советский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11208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28977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7443782" cy="1143000"/>
          </a:xfrm>
        </p:spPr>
        <p:txBody>
          <a:bodyPr/>
          <a:lstStyle/>
          <a:p>
            <a:pPr algn="just"/>
            <a:r>
              <a:rPr sz="32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Необходимо провести работу по информированию учащихся и взрослых </a:t>
            </a:r>
            <a:r>
              <a:rPr sz="3200" b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 конкурсе:</a:t>
            </a:r>
            <a:endParaRPr sz="32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6"/>
            <a:ext cx="8229600" cy="4525963"/>
          </a:xfrm>
        </p:spPr>
        <p:txBody>
          <a:bodyPr/>
          <a:lstStyle/>
          <a:p>
            <a:pPr algn="just"/>
            <a:r>
              <a:rPr sz="3000" b="1" smtClean="0">
                <a:solidFill>
                  <a:srgbClr val="002060"/>
                </a:solidFill>
              </a:rPr>
              <a:t>Родительские </a:t>
            </a:r>
            <a:r>
              <a:rPr sz="3000" b="1" dirty="0" smtClean="0">
                <a:solidFill>
                  <a:srgbClr val="002060"/>
                </a:solidFill>
              </a:rPr>
              <a:t>собрания, классные часы, уроки информатики о конкурсе "</a:t>
            </a:r>
            <a:r>
              <a:rPr lang="en-US" sz="3000" b="1" dirty="0" smtClean="0">
                <a:solidFill>
                  <a:srgbClr val="002060"/>
                </a:solidFill>
              </a:rPr>
              <a:t>IT-</a:t>
            </a:r>
            <a:r>
              <a:rPr sz="3000" b="1" dirty="0" smtClean="0">
                <a:solidFill>
                  <a:srgbClr val="002060"/>
                </a:solidFill>
              </a:rPr>
              <a:t>чемпион" и Портале государственных и муниципальных услуг </a:t>
            </a:r>
            <a:r>
              <a:rPr sz="3000" b="1" smtClean="0">
                <a:solidFill>
                  <a:srgbClr val="002060"/>
                </a:solidFill>
              </a:rPr>
              <a:t>РТ </a:t>
            </a:r>
            <a:r>
              <a:rPr lang="en-US" sz="3000" b="1" dirty="0" smtClean="0">
                <a:solidFill>
                  <a:srgbClr val="002060"/>
                </a:solidFill>
              </a:rPr>
              <a:t>uslugi.tatarstan.ru</a:t>
            </a:r>
            <a:r>
              <a:rPr sz="3000" b="1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endParaRPr lang="ru-RU" dirty="0">
              <a:solidFill>
                <a:srgbClr val="376092"/>
              </a:solidFill>
              <a:latin typeface="Calibri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6837"/>
            <a:ext cx="948342" cy="107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395536" y="3191485"/>
            <a:ext cx="84969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</a:rPr>
              <a:t>Распоряжение Кабинета Министров Республики Татарстан       № 166-р от 09.02.2013 о проведении Конкурса;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ru-RU" sz="2800" b="1" dirty="0">
              <a:solidFill>
                <a:srgbClr val="002060"/>
              </a:solidFill>
            </a:endParaRPr>
          </a:p>
          <a:p>
            <a:pPr marL="457200" indent="-4572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Приказы </a:t>
            </a:r>
            <a:r>
              <a:rPr lang="ru-RU" sz="2800" b="1" dirty="0">
                <a:solidFill>
                  <a:srgbClr val="002060"/>
                </a:solidFill>
              </a:rPr>
              <a:t>МОиН РТ и МИС РТ № 589/13 от </a:t>
            </a:r>
            <a:r>
              <a:rPr lang="ru-RU" sz="2800" b="1" dirty="0" smtClean="0">
                <a:solidFill>
                  <a:srgbClr val="002060"/>
                </a:solidFill>
              </a:rPr>
              <a:t>15.02.2013/№ </a:t>
            </a:r>
            <a:r>
              <a:rPr lang="ru-RU" sz="2800" b="1" dirty="0">
                <a:solidFill>
                  <a:srgbClr val="002060"/>
                </a:solidFill>
              </a:rPr>
              <a:t>П-16 </a:t>
            </a:r>
            <a:r>
              <a:rPr lang="ru-RU" sz="2800" b="1">
                <a:solidFill>
                  <a:srgbClr val="002060"/>
                </a:solidFill>
              </a:rPr>
              <a:t>от </a:t>
            </a:r>
            <a:r>
              <a:rPr lang="ru-RU" sz="2800" b="1" smtClean="0">
                <a:solidFill>
                  <a:srgbClr val="002060"/>
                </a:solidFill>
              </a:rPr>
              <a:t>28.02.2013 </a:t>
            </a:r>
            <a:r>
              <a:rPr lang="ru-RU" sz="2800" b="1" dirty="0">
                <a:solidFill>
                  <a:srgbClr val="002060"/>
                </a:solidFill>
              </a:rPr>
              <a:t>об утверждении Положения о </a:t>
            </a:r>
            <a:r>
              <a:rPr lang="ru-RU" sz="2800" b="1" dirty="0" smtClean="0">
                <a:solidFill>
                  <a:srgbClr val="002060"/>
                </a:solidFill>
              </a:rPr>
              <a:t>Конкурсе.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124744"/>
            <a:ext cx="84296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Министерство информатизации и связи Республики Татарстан; 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Министерство образования и науки Республики Татарстан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6837"/>
            <a:ext cx="994568" cy="112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45559" y="416858"/>
            <a:ext cx="41994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</a:rPr>
              <a:t>Организаторы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конкурса: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08569" y="2924944"/>
            <a:ext cx="43295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Нормативные документы: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418968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4414683"/>
            <a:ext cx="2448272" cy="24433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323528" y="1116027"/>
            <a:ext cx="84579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Участники конкурса помогают взрослым зарегистрировать личный кабинет и пользоваться электронными услугами на </a:t>
            </a:r>
            <a:r>
              <a:rPr lang="ru-RU" sz="2400" b="1" dirty="0" smtClean="0">
                <a:solidFill>
                  <a:srgbClr val="002060"/>
                </a:solidFill>
              </a:rPr>
              <a:t>Портале государственных и муниципальных услуг </a:t>
            </a:r>
            <a:r>
              <a:rPr lang="en-US" sz="2400" b="1" dirty="0" smtClean="0">
                <a:solidFill>
                  <a:srgbClr val="C00000"/>
                </a:solidFill>
              </a:rPr>
              <a:t>uslugi.tatarstan.ru</a:t>
            </a:r>
            <a:r>
              <a:rPr lang="ru-RU" sz="2400" b="1" dirty="0" smtClean="0">
                <a:solidFill>
                  <a:srgbClr val="002060"/>
                </a:solidFill>
              </a:rPr>
              <a:t>;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За действия взрослого на Портале услуг школьник получает  баллы</a:t>
            </a:r>
            <a:r>
              <a:rPr lang="ru-RU" sz="2400" b="1" dirty="0">
                <a:solidFill>
                  <a:srgbClr val="002060"/>
                </a:solidFill>
              </a:rPr>
              <a:t>;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В течение конкурса баллы можно обменять на памятные призы (сувенирная продукция, приглашения на культурно-массовые мероприятия)  или копить баллы на </a:t>
            </a:r>
            <a:r>
              <a:rPr lang="en-US" sz="2400" b="1" dirty="0" err="1" smtClean="0">
                <a:solidFill>
                  <a:srgbClr val="002060"/>
                </a:solidFill>
              </a:rPr>
              <a:t>iPAD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i="1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ru-RU" sz="2200" b="1" dirty="0">
              <a:solidFill>
                <a:schemeClr val="tx2"/>
              </a:solidFill>
            </a:endParaRPr>
          </a:p>
          <a:p>
            <a:pPr algn="ctr"/>
            <a:endParaRPr lang="ru-RU" b="1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034" y="428604"/>
            <a:ext cx="84296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 номинации  «Самый </a:t>
            </a:r>
            <a:r>
              <a:rPr lang="ru-RU" sz="2800" b="1" dirty="0">
                <a:solidFill>
                  <a:srgbClr val="C00000"/>
                </a:solidFill>
              </a:rPr>
              <a:t>активный </a:t>
            </a:r>
            <a:r>
              <a:rPr lang="ru-RU" sz="2800" b="1" dirty="0" smtClean="0">
                <a:solidFill>
                  <a:srgbClr val="C00000"/>
                </a:solidFill>
              </a:rPr>
              <a:t>школьник» 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4786322"/>
            <a:ext cx="2252340" cy="129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4714884"/>
            <a:ext cx="1798270" cy="1851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6837"/>
            <a:ext cx="994568" cy="1128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http://images.apple.com/support/assets/images/products/ipad/2012_iPadMini_iPad_Her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4572008"/>
            <a:ext cx="3000364" cy="2159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7957886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683985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sz="3200" b="1" smtClean="0">
                <a:solidFill>
                  <a:schemeClr val="tx2"/>
                </a:solidFill>
              </a:rPr>
              <a:t>На 20 </a:t>
            </a:r>
            <a:r>
              <a:rPr sz="3200" b="1" dirty="0" smtClean="0">
                <a:solidFill>
                  <a:schemeClr val="tx2"/>
                </a:solidFill>
              </a:rPr>
              <a:t>марта 2013</a:t>
            </a:r>
            <a:r>
              <a:rPr lang="ru-RU" sz="3200" b="1" dirty="0" smtClean="0">
                <a:solidFill>
                  <a:schemeClr val="tx2"/>
                </a:solidFill>
              </a:rPr>
              <a:t> г.: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-27384"/>
            <a:ext cx="8115328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Конкурс  «</a:t>
            </a:r>
            <a:r>
              <a:rPr lang="en-US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-чемпион» запущен 1 марта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52736"/>
            <a:ext cx="8388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3600" b="1" smtClean="0">
                <a:solidFill>
                  <a:srgbClr val="C00000"/>
                </a:solidFill>
              </a:rPr>
              <a:t>7531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sz="2800" b="1" dirty="0" smtClean="0">
                <a:solidFill>
                  <a:schemeClr val="tx2"/>
                </a:solidFill>
              </a:rPr>
              <a:t>детей участвуют в конкурсе</a:t>
            </a: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699"/>
          <a:stretch/>
        </p:blipFill>
        <p:spPr bwMode="auto">
          <a:xfrm>
            <a:off x="131708" y="3565648"/>
            <a:ext cx="8999394" cy="329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628800"/>
            <a:ext cx="8352928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3600" b="1" smtClean="0">
                <a:solidFill>
                  <a:srgbClr val="C00000"/>
                </a:solidFill>
              </a:rPr>
              <a:t>9298</a:t>
            </a:r>
            <a:r>
              <a:rPr lang="ru-RU" b="1" dirty="0" smtClean="0">
                <a:solidFill>
                  <a:schemeClr val="tx2"/>
                </a:solidFill>
              </a:rPr>
              <a:t>  </a:t>
            </a:r>
            <a:r>
              <a:rPr lang="ru-RU" sz="2800" b="1" dirty="0">
                <a:solidFill>
                  <a:schemeClr val="tx2"/>
                </a:solidFill>
              </a:rPr>
              <a:t>взрослых сохранили в личных кабинетах логины детей </a:t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1050" b="1" dirty="0">
                <a:solidFill>
                  <a:schemeClr val="tx2"/>
                </a:solidFill>
              </a:rPr>
              <a:t/>
            </a:r>
            <a:br>
              <a:rPr lang="ru-RU" sz="1050" b="1" dirty="0">
                <a:solidFill>
                  <a:schemeClr val="tx2"/>
                </a:solidFill>
              </a:rPr>
            </a:br>
            <a:endParaRPr lang="ru-RU" dirty="0"/>
          </a:p>
        </p:txBody>
      </p:sp>
      <p:pic>
        <p:nvPicPr>
          <p:cNvPr id="2051" name="Picture 3" descr="C:\Users\042\AppData\Local\Microsoft\Windows\Temporary Internet Files\Content.Outlook\FDLBH2IV\ЛОГО УТВЕРЖДЕ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970" y="616079"/>
            <a:ext cx="1399928" cy="15957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5714976" y="5809852"/>
            <a:ext cx="2448272" cy="432048"/>
          </a:xfrm>
          <a:prstGeom prst="ellipse">
            <a:avLst/>
          </a:prstGeom>
          <a:solidFill>
            <a:srgbClr val="C00000">
              <a:alpha val="0"/>
            </a:srgbClr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564904"/>
            <a:ext cx="8535322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3600" b="1" smtClean="0">
                <a:solidFill>
                  <a:srgbClr val="C00000"/>
                </a:solidFill>
              </a:rPr>
              <a:t>266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баллов у лидера – школьник из </a:t>
            </a:r>
            <a:r>
              <a:rPr sz="2800" b="1" smtClean="0">
                <a:solidFill>
                  <a:schemeClr val="tx2"/>
                </a:solidFill>
              </a:rPr>
              <a:t>Муслюмовского</a:t>
            </a:r>
            <a:r>
              <a:rPr lang="ru-RU" sz="2800" b="1" dirty="0" smtClean="0">
                <a:solidFill>
                  <a:schemeClr val="tx2"/>
                </a:solidFill>
              </a:rPr>
              <a:t> района</a:t>
            </a:r>
            <a:r>
              <a:rPr lang="ru-RU" sz="2800" b="1" dirty="0">
                <a:solidFill>
                  <a:schemeClr val="tx2"/>
                </a:solidFill>
              </a:rPr>
              <a:t/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1050" b="1" dirty="0">
                <a:solidFill>
                  <a:schemeClr val="tx2"/>
                </a:solidFill>
              </a:rPr>
              <a:t/>
            </a:r>
            <a:br>
              <a:rPr lang="ru-RU" sz="1050" b="1" dirty="0">
                <a:solidFill>
                  <a:schemeClr val="tx2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12767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746100"/>
            <a:ext cx="921702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Первый </a:t>
            </a:r>
            <a:r>
              <a:rPr lang="ru-RU" sz="2000" b="1" dirty="0">
                <a:solidFill>
                  <a:srgbClr val="002060"/>
                </a:solidFill>
              </a:rPr>
              <a:t>этап                                                      с 1 марта по 24 мая 2013 года</a:t>
            </a:r>
          </a:p>
          <a:p>
            <a:pPr lvl="0">
              <a:spcBef>
                <a:spcPts val="600"/>
              </a:spcBef>
            </a:pPr>
            <a:r>
              <a:rPr lang="ru-RU" sz="2000" b="1" dirty="0">
                <a:solidFill>
                  <a:srgbClr val="002060"/>
                </a:solidFill>
              </a:rPr>
              <a:t>Второй этап                                                  с 25 мая по 1 сентября 2013 года</a:t>
            </a:r>
          </a:p>
          <a:p>
            <a:pPr lvl="0">
              <a:spcBef>
                <a:spcPts val="600"/>
              </a:spcBef>
            </a:pPr>
            <a:r>
              <a:rPr lang="ru-RU" sz="2000" b="1" dirty="0">
                <a:solidFill>
                  <a:srgbClr val="002060"/>
                </a:solidFill>
              </a:rPr>
              <a:t>Третий этап                                        со 2 сентября по 20 декабря 2013 года</a:t>
            </a:r>
          </a:p>
          <a:p>
            <a:pPr algn="just">
              <a:spcAft>
                <a:spcPts val="1200"/>
              </a:spcAft>
            </a:pPr>
            <a:endParaRPr lang="ru-RU" sz="2400" b="1" dirty="0">
              <a:solidFill>
                <a:srgbClr val="1F497D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42919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sz="3200" b="1" dirty="0" smtClean="0">
                <a:solidFill>
                  <a:srgbClr val="C00000"/>
                </a:solidFill>
              </a:rPr>
              <a:t>Номинация </a:t>
            </a:r>
            <a:r>
              <a:rPr lang="ru-RU" sz="3200" dirty="0" smtClean="0">
                <a:solidFill>
                  <a:srgbClr val="C00000"/>
                </a:solidFill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</a:rPr>
              <a:t>Самый </a:t>
            </a:r>
            <a:r>
              <a:rPr lang="ru-RU" sz="3200" b="1" dirty="0">
                <a:solidFill>
                  <a:srgbClr val="C00000"/>
                </a:solidFill>
              </a:rPr>
              <a:t>активный школьник»</a:t>
            </a:r>
          </a:p>
        </p:txBody>
      </p:sp>
      <p:sp>
        <p:nvSpPr>
          <p:cNvPr id="7" name="Содержимое 3"/>
          <p:cNvSpPr>
            <a:spLocks noGrp="1"/>
          </p:cNvSpPr>
          <p:nvPr>
            <p:ph idx="1"/>
          </p:nvPr>
        </p:nvSpPr>
        <p:spPr>
          <a:xfrm>
            <a:off x="107504" y="4293096"/>
            <a:ext cx="9505056" cy="1656184"/>
          </a:xfrm>
        </p:spPr>
        <p:txBody>
          <a:bodyPr>
            <a:normAutofit fontScale="92500"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1 балл -  Создание взрослым Личного кабинета на Портале государственных</a:t>
            </a:r>
            <a:endParaRPr lang="en-US" sz="2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 и муниципальных услуг РТ </a:t>
            </a:r>
            <a:r>
              <a:rPr lang="en-US" sz="2200" b="1" dirty="0" smtClean="0">
                <a:solidFill>
                  <a:srgbClr val="C00000"/>
                </a:solidFill>
              </a:rPr>
              <a:t>uslugi.tatarstan.ru</a:t>
            </a:r>
            <a:r>
              <a:rPr lang="ru-RU" sz="2200" b="1" dirty="0" smtClean="0">
                <a:solidFill>
                  <a:srgbClr val="002060"/>
                </a:solidFill>
              </a:rPr>
              <a:t>	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1 балл -  Заполнение каждого раздела блока «Личные данные»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4 балла - Оплата взрослым услуг (за каждую транзакцию)			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44682"/>
            <a:ext cx="1440160" cy="1634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39552" y="3492297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3200" b="1" dirty="0">
                <a:solidFill>
                  <a:srgbClr val="C00000"/>
                </a:solidFill>
              </a:rPr>
              <a:t> Правила начисления баллов</a:t>
            </a:r>
          </a:p>
        </p:txBody>
      </p:sp>
    </p:spTree>
    <p:extLst>
      <p:ext uri="{BB962C8B-B14F-4D97-AF65-F5344CB8AC3E}">
        <p14:creationId xmlns="" xmlns:p14="http://schemas.microsoft.com/office/powerpoint/2010/main" val="37713218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126057"/>
          </a:xfrm>
        </p:spPr>
        <p:txBody>
          <a:bodyPr/>
          <a:lstStyle/>
          <a:p>
            <a:pPr algn="just"/>
            <a:r>
              <a:rPr sz="2800" b="1" dirty="0" smtClean="0">
                <a:solidFill>
                  <a:srgbClr val="002060"/>
                </a:solidFill>
              </a:rPr>
              <a:t>Активированные баллы: баллы, которые уже зачислены участникам.</a:t>
            </a:r>
          </a:p>
          <a:p>
            <a:pPr algn="just"/>
            <a:r>
              <a:rPr sz="2800" b="1" dirty="0" smtClean="0">
                <a:solidFill>
                  <a:srgbClr val="002060"/>
                </a:solidFill>
              </a:rPr>
              <a:t>Не активированные баллы: баллы за регистрацию личного кабинета и заполнение личных данных взрослыми, которые будут зачислены школьнику после проведения первого платежа.</a:t>
            </a:r>
          </a:p>
          <a:p>
            <a:pPr algn="just"/>
            <a:r>
              <a:rPr sz="2800" b="1" dirty="0" smtClean="0">
                <a:solidFill>
                  <a:srgbClr val="002060"/>
                </a:solidFill>
              </a:rPr>
              <a:t>В </a:t>
            </a:r>
            <a:r>
              <a:rPr sz="2800" b="1" smtClean="0">
                <a:solidFill>
                  <a:srgbClr val="002060"/>
                </a:solidFill>
              </a:rPr>
              <a:t>конкурсе </a:t>
            </a:r>
            <a:r>
              <a:rPr sz="2800" b="1" smtClean="0">
                <a:solidFill>
                  <a:srgbClr val="C00000"/>
                </a:solidFill>
              </a:rPr>
              <a:t>671 </a:t>
            </a:r>
            <a:r>
              <a:rPr sz="2800" b="1" dirty="0" smtClean="0">
                <a:solidFill>
                  <a:srgbClr val="002060"/>
                </a:solidFill>
              </a:rPr>
              <a:t>участников с активированными баллами. </a:t>
            </a:r>
          </a:p>
          <a:p>
            <a:pPr algn="just"/>
            <a:r>
              <a:rPr sz="2800" b="1" smtClean="0">
                <a:solidFill>
                  <a:srgbClr val="C00000"/>
                </a:solidFill>
              </a:rPr>
              <a:t>6860</a:t>
            </a:r>
            <a:r>
              <a:rPr sz="2800" b="1" smtClean="0">
                <a:solidFill>
                  <a:srgbClr val="002060"/>
                </a:solidFill>
              </a:rPr>
              <a:t> участников </a:t>
            </a:r>
            <a:r>
              <a:rPr sz="2800" b="1" dirty="0" smtClean="0">
                <a:solidFill>
                  <a:srgbClr val="002060"/>
                </a:solidFill>
              </a:rPr>
              <a:t>с неактивированными баллами.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376092"/>
              </a:solidFill>
              <a:latin typeface="Calibri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928694" cy="105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16632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sz="3200" b="1" dirty="0" smtClean="0">
                <a:solidFill>
                  <a:srgbClr val="C00000"/>
                </a:solidFill>
              </a:rPr>
              <a:t>Баллы активируются только после проведения первого платежа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9"/>
            <a:ext cx="7543824" cy="1143000"/>
          </a:xfrm>
        </p:spPr>
        <p:txBody>
          <a:bodyPr/>
          <a:lstStyle/>
          <a:p>
            <a:r>
              <a:rPr sz="3200" b="1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Список популярных услуг, оплачиваемых через Портал государственных и муниципальных услуг РТ</a:t>
            </a:r>
            <a:endParaRPr sz="3200" b="1" dirty="0" smtClean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 numCol="2"/>
          <a:lstStyle/>
          <a:p>
            <a:r>
              <a:rPr sz="2000" b="1" dirty="0" smtClean="0">
                <a:solidFill>
                  <a:srgbClr val="002060"/>
                </a:solidFill>
              </a:rPr>
              <a:t>У</a:t>
            </a:r>
            <a:r>
              <a:rPr sz="2000" b="1" smtClean="0">
                <a:solidFill>
                  <a:srgbClr val="002060"/>
                </a:solidFill>
              </a:rPr>
              <a:t>слуги ЖКХ</a:t>
            </a:r>
          </a:p>
          <a:p>
            <a:r>
              <a:rPr sz="2000" b="1" smtClean="0">
                <a:solidFill>
                  <a:srgbClr val="002060"/>
                </a:solidFill>
              </a:rPr>
              <a:t>ГИБДД</a:t>
            </a:r>
          </a:p>
          <a:p>
            <a:r>
              <a:rPr sz="2000" b="1" smtClean="0">
                <a:solidFill>
                  <a:srgbClr val="002060"/>
                </a:solidFill>
              </a:rPr>
              <a:t>Услуги связи, интернет</a:t>
            </a:r>
            <a:r>
              <a:rPr sz="2000" b="1" smtClean="0">
                <a:solidFill>
                  <a:srgbClr val="002060"/>
                </a:solidFill>
              </a:rPr>
              <a:t>, телевидения</a:t>
            </a:r>
            <a:endParaRPr sz="2000" b="1" smtClean="0">
              <a:solidFill>
                <a:srgbClr val="002060"/>
              </a:solidFill>
            </a:endParaRPr>
          </a:p>
          <a:p>
            <a:r>
              <a:rPr sz="2000" b="1" smtClean="0">
                <a:solidFill>
                  <a:srgbClr val="002060"/>
                </a:solidFill>
              </a:rPr>
              <a:t>Налоги</a:t>
            </a:r>
          </a:p>
          <a:p>
            <a:r>
              <a:rPr sz="2000" b="1" smtClean="0">
                <a:solidFill>
                  <a:srgbClr val="002060"/>
                </a:solidFill>
              </a:rPr>
              <a:t>Татэнергосбыт</a:t>
            </a:r>
            <a:endParaRPr sz="2000" b="1" dirty="0" smtClean="0">
              <a:solidFill>
                <a:srgbClr val="002060"/>
              </a:solidFill>
            </a:endParaRPr>
          </a:p>
          <a:p>
            <a:r>
              <a:rPr sz="2000" b="1" dirty="0" smtClean="0">
                <a:solidFill>
                  <a:srgbClr val="002060"/>
                </a:solidFill>
              </a:rPr>
              <a:t>Таттеплосбыт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Газпром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Охранная сигнализация</a:t>
            </a:r>
          </a:p>
          <a:p>
            <a:r>
              <a:rPr sz="2000" b="1" smtClean="0">
                <a:solidFill>
                  <a:srgbClr val="002060"/>
                </a:solidFill>
              </a:rPr>
              <a:t>Детские </a:t>
            </a:r>
            <a:r>
              <a:rPr sz="2000" b="1" dirty="0" smtClean="0">
                <a:solidFill>
                  <a:srgbClr val="002060"/>
                </a:solidFill>
              </a:rPr>
              <a:t>сады</a:t>
            </a:r>
          </a:p>
          <a:p>
            <a:r>
              <a:rPr sz="2000" b="1" smtClean="0">
                <a:solidFill>
                  <a:srgbClr val="002060"/>
                </a:solidFill>
              </a:rPr>
              <a:t>ЗАГС</a:t>
            </a:r>
          </a:p>
          <a:p>
            <a:endParaRPr sz="2000" b="1" dirty="0" smtClean="0">
              <a:solidFill>
                <a:srgbClr val="002060"/>
              </a:solidFill>
            </a:endParaRPr>
          </a:p>
          <a:p>
            <a:r>
              <a:rPr sz="2000" b="1" dirty="0" smtClean="0">
                <a:solidFill>
                  <a:srgbClr val="002060"/>
                </a:solidFill>
              </a:rPr>
              <a:t>Заграничный и гражданский паспорт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Пенсионный фонд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Судебные приставы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Роспотребнадзор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Выписка из ЕГРП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Выписка из ГКН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Социальная ипотека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Благотворительность</a:t>
            </a:r>
          </a:p>
          <a:p>
            <a:r>
              <a:rPr sz="2000" b="1" dirty="0" smtClean="0">
                <a:solidFill>
                  <a:srgbClr val="002060"/>
                </a:solidFill>
              </a:rPr>
              <a:t>Минэкологии</a:t>
            </a:r>
          </a:p>
          <a:p>
            <a:endParaRPr lang="ru-RU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928694" cy="105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18379" cy="928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1" y="571489"/>
          <a:ext cx="8215372" cy="6069946"/>
        </p:xfrm>
        <a:graphic>
          <a:graphicData uri="http://schemas.openxmlformats.org/drawingml/2006/table">
            <a:tbl>
              <a:tblPr/>
              <a:tblGrid>
                <a:gridCol w="1809927"/>
                <a:gridCol w="2061619"/>
                <a:gridCol w="2171913"/>
                <a:gridCol w="2171913"/>
              </a:tblGrid>
              <a:tr h="50481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Административный район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учащихся в районе с 6 по 11 класс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учащихся зарегистрированных в Конкурсе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% учащихся зарегистрированных в Конкурсе к общему кол-ву учащихся</a:t>
                      </a:r>
                    </a:p>
                  </a:txBody>
                  <a:tcPr marL="6298" marR="6298" marT="62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Актанышский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1810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462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25,5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Дрожжановский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1791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15,3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Тюлячинский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1004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11,1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Рыбно-Слободский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1508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162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10,7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Сармановский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2136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212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9,9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Сабинский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2128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183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8,6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Ютазинский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1181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8,5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Пестречинский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1576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8,3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Алексеевский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1502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7,7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Балтасинский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2367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179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7,6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Набережные Челны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21973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1591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7,2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Новошешминский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960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6,8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Мензелинский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1422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6,3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Муслюмовский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1286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5,7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Алькеевский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1253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5,7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Атнинский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873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5,6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Бугульминский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5202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282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5,4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5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Спасский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1171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5,1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777598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239" cy="939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428604"/>
          <a:ext cx="8001057" cy="5899276"/>
        </p:xfrm>
        <a:graphic>
          <a:graphicData uri="http://schemas.openxmlformats.org/drawingml/2006/table">
            <a:tbl>
              <a:tblPr/>
              <a:tblGrid>
                <a:gridCol w="2643206"/>
                <a:gridCol w="1928826"/>
                <a:gridCol w="1714512"/>
                <a:gridCol w="1714513"/>
              </a:tblGrid>
              <a:tr h="12595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Административный район</a:t>
                      </a:r>
                    </a:p>
                    <a:p>
                      <a:pPr marL="0" algn="l" defTabSz="914400" rtl="0" eaLnBrk="1" fontAlgn="b" latinLnBrk="0" hangingPunct="1"/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учащихся в районе с 6 по 11 класс</a:t>
                      </a:r>
                    </a:p>
                    <a:p>
                      <a:pPr marL="0" algn="l" defTabSz="914400" rtl="0" eaLnBrk="1" fontAlgn="b" latinLnBrk="0" hangingPunct="1"/>
                      <a:endParaRPr lang="ru-RU" sz="1400" b="1" kern="1200" dirty="0" err="1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Кол-во учащихся зарегистрированных в Конкурсе</a:t>
                      </a:r>
                    </a:p>
                    <a:p>
                      <a:pPr marL="0" algn="l" defTabSz="914400" rtl="0" eaLnBrk="1" fontAlgn="b" latinLnBrk="0" hangingPunct="1"/>
                      <a:endParaRPr lang="ru-RU" sz="1400" b="1" kern="1200" dirty="0" err="1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% учащихся зарегистрированных в Конкурсе к общему кол-ву учащихся</a:t>
                      </a:r>
                    </a:p>
                    <a:p>
                      <a:pPr marL="0" algn="l" defTabSz="914400" rtl="0" eaLnBrk="1" fontAlgn="b" latinLnBrk="0" hangingPunct="1"/>
                      <a:endParaRPr lang="ru-RU" sz="1400" b="1" kern="1200" dirty="0" err="1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Казань, Кировский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4067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190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4,7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Кайбицкий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894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Тукаевский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1328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4,1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Камско-Устьинский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961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4,1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Нурлатский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3391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136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4,0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Елабужский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3986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146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Кукморский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3405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Лаишевский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1783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Мамадышский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2808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Черемшанский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1354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Лениногорский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4266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Высокогорский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2218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Бавлинский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1852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Казань, Приволжский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8772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260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3,0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Аксубаевский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2094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Буинский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2671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Апастовский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1156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Чистопольский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4064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г. Казань, Авиастроительный район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4604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Зеленодольский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7009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187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2,7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Агрызский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1786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 err="1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2,6</a:t>
                      </a:r>
                    </a:p>
                  </a:txBody>
                  <a:tcPr marL="6298" marR="6298" marT="62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49576</TotalTime>
  <Words>691</Words>
  <Application>Microsoft Office PowerPoint</Application>
  <PresentationFormat>Экран (4:3)</PresentationFormat>
  <Paragraphs>276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На 20 марта 2013 г.:</vt:lpstr>
      <vt:lpstr>Слайд 5</vt:lpstr>
      <vt:lpstr>Слайд 6</vt:lpstr>
      <vt:lpstr>Список популярных услуг, оплачиваемых через Портал государственных и муниципальных услуг РТ</vt:lpstr>
      <vt:lpstr>Слайд 8</vt:lpstr>
      <vt:lpstr>Слайд 9</vt:lpstr>
      <vt:lpstr>Слайд 10</vt:lpstr>
      <vt:lpstr>Необходимо провести работу по информированию учащихся и взрослых о конкурсе: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МИС РТ-Низамиев Ильдар Мунавирович</dc:creator>
  <cp:lastModifiedBy>User</cp:lastModifiedBy>
  <cp:revision>1756</cp:revision>
  <cp:lastPrinted>2012-12-21T10:28:37Z</cp:lastPrinted>
  <dcterms:created xsi:type="dcterms:W3CDTF">2006-08-16T00:00:00Z</dcterms:created>
  <dcterms:modified xsi:type="dcterms:W3CDTF">2013-03-21T06:52:16Z</dcterms:modified>
</cp:coreProperties>
</file>