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44" r:id="rId7"/>
    <p:sldMasterId id="2147483756" r:id="rId8"/>
  </p:sldMasterIdLst>
  <p:sldIdLst>
    <p:sldId id="256" r:id="rId9"/>
    <p:sldId id="257" r:id="rId10"/>
    <p:sldId id="266" r:id="rId11"/>
    <p:sldId id="258" r:id="rId12"/>
    <p:sldId id="259" r:id="rId13"/>
    <p:sldId id="260" r:id="rId14"/>
    <p:sldId id="261" r:id="rId15"/>
    <p:sldId id="262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E409B-C34B-4DC3-8E50-D0D5DB5E909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956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CB295-8ACE-48DA-8634-28E9738F022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9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4148-5A73-432A-BC2D-FC52C4B5C54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431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E409B-C34B-4DC3-8E50-D0D5DB5E909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796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72F-5355-4343-962C-D4D7FC47103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340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C6C18-1D74-42CC-94EE-0D92D9EA890F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013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45FD8-B12A-4FD0-8660-BFE0BC38D0E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6797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21EDC-12AE-468E-A7B5-0F8BDCC21F4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75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7CED3-95E8-4B6C-9B04-73923EEDBE0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383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29134-AD41-413E-8401-F8EFEB7DE5B7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270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BE07F-A177-4C73-B7AE-E3BA636CEE0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90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72F-5355-4343-962C-D4D7FC47103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2326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2922A-13FA-405B-889E-3DC9F59D4FE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5160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CB295-8ACE-48DA-8634-28E9738F022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5940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4148-5A73-432A-BC2D-FC52C4B5C54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249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E409B-C34B-4DC3-8E50-D0D5DB5E909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6729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72F-5355-4343-962C-D4D7FC47103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1959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C6C18-1D74-42CC-94EE-0D92D9EA890F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323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45FD8-B12A-4FD0-8660-BFE0BC38D0E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0573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21EDC-12AE-468E-A7B5-0F8BDCC21F4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7389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7CED3-95E8-4B6C-9B04-73923EEDBE0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41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29134-AD41-413E-8401-F8EFEB7DE5B7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14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C6C18-1D74-42CC-94EE-0D92D9EA890F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4437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BE07F-A177-4C73-B7AE-E3BA636CEE0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8928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2922A-13FA-405B-889E-3DC9F59D4FE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1736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CB295-8ACE-48DA-8634-28E9738F022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9166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4148-5A73-432A-BC2D-FC52C4B5C54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3337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E409B-C34B-4DC3-8E50-D0D5DB5E909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027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72F-5355-4343-962C-D4D7FC47103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32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C6C18-1D74-42CC-94EE-0D92D9EA890F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0179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45FD8-B12A-4FD0-8660-BFE0BC38D0E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3559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21EDC-12AE-468E-A7B5-0F8BDCC21F4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8163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7CED3-95E8-4B6C-9B04-73923EEDBE0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134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45FD8-B12A-4FD0-8660-BFE0BC38D0E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4928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29134-AD41-413E-8401-F8EFEB7DE5B7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3001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BE07F-A177-4C73-B7AE-E3BA636CEE0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227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2922A-13FA-405B-889E-3DC9F59D4FE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5702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CB295-8ACE-48DA-8634-28E9738F022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6767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4148-5A73-432A-BC2D-FC52C4B5C54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5032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E409B-C34B-4DC3-8E50-D0D5DB5E909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1519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72F-5355-4343-962C-D4D7FC47103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9265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C6C18-1D74-42CC-94EE-0D92D9EA890F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9871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45FD8-B12A-4FD0-8660-BFE0BC38D0E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3264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21EDC-12AE-468E-A7B5-0F8BDCC21F4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89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21EDC-12AE-468E-A7B5-0F8BDCC21F4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9618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7CED3-95E8-4B6C-9B04-73923EEDBE0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574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29134-AD41-413E-8401-F8EFEB7DE5B7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0173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BE07F-A177-4C73-B7AE-E3BA636CEE0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6505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2922A-13FA-405B-889E-3DC9F59D4FE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999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CB295-8ACE-48DA-8634-28E9738F022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514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4148-5A73-432A-BC2D-FC52C4B5C54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23783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E409B-C34B-4DC3-8E50-D0D5DB5E909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8289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72F-5355-4343-962C-D4D7FC47103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31415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C6C18-1D74-42CC-94EE-0D92D9EA890F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4000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45FD8-B12A-4FD0-8660-BFE0BC38D0E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57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7CED3-95E8-4B6C-9B04-73923EEDBE0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47964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21EDC-12AE-468E-A7B5-0F8BDCC21F4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82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7CED3-95E8-4B6C-9B04-73923EEDBE0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9823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29134-AD41-413E-8401-F8EFEB7DE5B7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9866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BE07F-A177-4C73-B7AE-E3BA636CEE0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869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2922A-13FA-405B-889E-3DC9F59D4FE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5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CB295-8ACE-48DA-8634-28E9738F022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3419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4148-5A73-432A-BC2D-FC52C4B5C54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24169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E409B-C34B-4DC3-8E50-D0D5DB5E909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89982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72F-5355-4343-962C-D4D7FC47103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90782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C6C18-1D74-42CC-94EE-0D92D9EA890F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80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29134-AD41-413E-8401-F8EFEB7DE5B7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25155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45FD8-B12A-4FD0-8660-BFE0BC38D0E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4446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21EDC-12AE-468E-A7B5-0F8BDCC21F4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63651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7CED3-95E8-4B6C-9B04-73923EEDBE0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99097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29134-AD41-413E-8401-F8EFEB7DE5B7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480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BE07F-A177-4C73-B7AE-E3BA636CEE0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37693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2922A-13FA-405B-889E-3DC9F59D4FE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71172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CB295-8ACE-48DA-8634-28E9738F022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7777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4148-5A73-432A-BC2D-FC52C4B5C54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6516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E409B-C34B-4DC3-8E50-D0D5DB5E909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73508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072F-5355-4343-962C-D4D7FC47103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58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BE07F-A177-4C73-B7AE-E3BA636CEE0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4005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C6C18-1D74-42CC-94EE-0D92D9EA890F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5276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45FD8-B12A-4FD0-8660-BFE0BC38D0EB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39496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21EDC-12AE-468E-A7B5-0F8BDCC21F4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53562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7CED3-95E8-4B6C-9B04-73923EEDBE00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14041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29134-AD41-413E-8401-F8EFEB7DE5B7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31701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BE07F-A177-4C73-B7AE-E3BA636CEE0E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04186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2922A-13FA-405B-889E-3DC9F59D4FE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9945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CB295-8ACE-48DA-8634-28E9738F022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1843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74148-5A73-432A-BC2D-FC52C4B5C542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90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2922A-13FA-405B-889E-3DC9F59D4FE4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956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26E083-3CF5-40CB-AB5D-A0EC900801F5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80240065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26E083-3CF5-40CB-AB5D-A0EC900801F5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1397602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26E083-3CF5-40CB-AB5D-A0EC900801F5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23228973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26E083-3CF5-40CB-AB5D-A0EC900801F5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2031164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26E083-3CF5-40CB-AB5D-A0EC900801F5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5575997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26E083-3CF5-40CB-AB5D-A0EC900801F5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4569330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26E083-3CF5-40CB-AB5D-A0EC900801F5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2830909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5D9E9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EAEAEA"/>
                </a:solidFill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26E083-3CF5-40CB-AB5D-A0EC900801F5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3175924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sz="2800" b="1" dirty="0" smtClean="0"/>
              <a:t>Как подготовить анализ методической работы школы за учебный год</a:t>
            </a:r>
            <a:endParaRPr lang="ru-RU" sz="28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sz="2800" dirty="0" smtClean="0"/>
              <a:t>Сомова Л.В.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70156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Этапы планирования методической работы в школе.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81200"/>
            <a:ext cx="8001000" cy="44958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</a:rPr>
              <a:t>Первый этап – </a:t>
            </a:r>
            <a:r>
              <a:rPr lang="ru-RU" sz="2400" dirty="0" smtClean="0">
                <a:latin typeface="Times New Roman" pitchFamily="18" charset="0"/>
              </a:rPr>
              <a:t>определение цели методической работы, т.е. </a:t>
            </a:r>
            <a:r>
              <a:rPr lang="ru-RU" sz="2400" smtClean="0">
                <a:latin typeface="Times New Roman" pitchFamily="18" charset="0"/>
              </a:rPr>
              <a:t>такого </a:t>
            </a:r>
            <a:r>
              <a:rPr lang="ru-RU" sz="2400" dirty="0" smtClean="0">
                <a:latin typeface="Times New Roman" pitchFamily="18" charset="0"/>
              </a:rPr>
              <a:t>результата, который педагогический коллектив желает достигнуть.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</a:rPr>
              <a:t>Второй этап – </a:t>
            </a:r>
            <a:r>
              <a:rPr lang="ru-RU" sz="2400" dirty="0" smtClean="0">
                <a:latin typeface="Times New Roman" pitchFamily="18" charset="0"/>
              </a:rPr>
              <a:t>разработка плана.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</a:rPr>
              <a:t>Третий этап – </a:t>
            </a:r>
            <a:r>
              <a:rPr lang="ru-RU" sz="2400" dirty="0" smtClean="0">
                <a:latin typeface="Times New Roman" pitchFamily="18" charset="0"/>
              </a:rPr>
              <a:t>реализационный </a:t>
            </a:r>
            <a:r>
              <a:rPr lang="ru-RU" sz="2400" dirty="0" smtClean="0">
                <a:latin typeface="Times New Roman" pitchFamily="18" charset="0"/>
              </a:rPr>
              <a:t>(внесение в план корректив, изменений и дополнений в зависимости от тех рабочих ситуаций, которые возникают в учебном заведении).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</a:rPr>
              <a:t>Четвертый этап – </a:t>
            </a:r>
            <a:r>
              <a:rPr lang="ru-RU" sz="2400" dirty="0" smtClean="0">
                <a:latin typeface="Times New Roman" pitchFamily="18" charset="0"/>
              </a:rPr>
              <a:t>рефлексивный (анализ промежуточных и конечных результатов методической работы, определение новых целей и задач на очередной период.</a:t>
            </a:r>
          </a:p>
        </p:txBody>
      </p:sp>
    </p:spTree>
    <p:extLst>
      <p:ext uri="{BB962C8B-B14F-4D97-AF65-F5344CB8AC3E}">
        <p14:creationId xmlns:p14="http://schemas.microsoft.com/office/powerpoint/2010/main" val="8920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cs typeface="Times New Roman" pitchFamily="18" charset="0"/>
              </a:rPr>
              <a:t>Цель методической работы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209800"/>
            <a:ext cx="8077200" cy="419100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b="1" dirty="0" smtClean="0">
                <a:cs typeface="Times New Roman" pitchFamily="18" charset="0"/>
              </a:rPr>
              <a:t>– </a:t>
            </a:r>
            <a:r>
              <a:rPr lang="ru-RU" sz="2800" b="1" dirty="0" smtClean="0">
                <a:cs typeface="Times New Roman" pitchFamily="18" charset="0"/>
              </a:rPr>
              <a:t>повышение профессионального уровня учителей, формирование педагогического мастерства, творчества для сохранения и развития положительных результатов в обучении и воспитании учащихся.</a:t>
            </a:r>
            <a:endParaRPr lang="ru-RU" sz="2800" dirty="0" smtClean="0"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59191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>Направления деятельности методической службы школы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08000" cy="4896000"/>
          </a:xfrm>
        </p:spPr>
        <p:txBody>
          <a:bodyPr/>
          <a:lstStyle/>
          <a:p>
            <a:pPr marL="819150" indent="-285750" algn="just" eaLnBrk="1" hangingPunct="1">
              <a:spcBef>
                <a:spcPts val="0"/>
              </a:spcBef>
              <a:buClr>
                <a:srgbClr val="330066"/>
              </a:buClr>
              <a:tabLst>
                <a:tab pos="91440" algn="l"/>
              </a:tabLst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/>
                <a:cs typeface="Times New Roman"/>
              </a:rPr>
              <a:t>организационно-методическое сопровождение реализации федеральных, республиканских, муниципальных проектов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 pitchFamily="34" charset="0"/>
              <a:ea typeface="Times New Roman"/>
              <a:cs typeface="Times New Roman"/>
            </a:endParaRPr>
          </a:p>
          <a:p>
            <a:pPr marL="828675" indent="-285750" algn="just" eaLnBrk="1" hangingPunct="1">
              <a:spcAft>
                <a:spcPts val="0"/>
              </a:spcAft>
              <a:buClr>
                <a:srgbClr val="330066"/>
              </a:buClr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/>
                <a:cs typeface="Times New Roman"/>
              </a:rPr>
              <a:t>реализация единой методической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темы</a:t>
            </a: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Times New Roman"/>
                <a:cs typeface="Calibri" panose="020F0502020204030204" pitchFamily="34" charset="0"/>
              </a:rPr>
              <a:t> школы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 pitchFamily="34" charset="0"/>
              <a:ea typeface="Times New Roman"/>
              <a:cs typeface="Times New Roman"/>
            </a:endParaRPr>
          </a:p>
          <a:p>
            <a:pPr marL="819150" indent="-285750" algn="just" eaLnBrk="1" hangingPunct="1">
              <a:spcBef>
                <a:spcPts val="0"/>
              </a:spcBef>
              <a:buClr>
                <a:srgbClr val="330066"/>
              </a:buClr>
              <a:tabLst>
                <a:tab pos="91440" algn="l"/>
              </a:tabLst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/>
                <a:cs typeface="Times New Roman"/>
              </a:rPr>
              <a:t>создание условий для повышения уровня профессионального мастерства педагогов школы через эффективную организацию аттестации </a:t>
            </a:r>
            <a:r>
              <a:rPr kumimoji="0" lang="ru-RU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/>
                <a:cs typeface="Times New Roman"/>
              </a:rPr>
              <a:t>педкадров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/>
                <a:cs typeface="Times New Roman"/>
              </a:rPr>
              <a:t>, курсовую подготовку, работу по обобщению и распространению положительного педагогического опыта;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 pitchFamily="34" charset="0"/>
              <a:ea typeface="Times New Roman"/>
              <a:cs typeface="Times New Roman"/>
            </a:endParaRPr>
          </a:p>
          <a:p>
            <a:pPr marL="819150" indent="-285750" algn="just" eaLnBrk="1" hangingPunct="1">
              <a:spcBef>
                <a:spcPts val="0"/>
              </a:spcBef>
              <a:buClr>
                <a:srgbClr val="330066"/>
              </a:buClr>
              <a:tabLst>
                <a:tab pos="91440" algn="l"/>
              </a:tabLst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/>
                <a:cs typeface="Times New Roman"/>
              </a:rPr>
              <a:t>организация методического сопровождения образовательного процесса в ОУ в условиях функционирования ЕГЭ в 11 классах, ОГЭ в 9 классах,</a:t>
            </a: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/>
                <a:cs typeface="Times New Roman"/>
              </a:rPr>
              <a:t> ВПР в 4 классах;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/>
                <a:cs typeface="Times New Roman"/>
              </a:rPr>
              <a:t> 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 pitchFamily="34" charset="0"/>
              <a:ea typeface="Times New Roman"/>
              <a:cs typeface="Times New Roman"/>
            </a:endParaRPr>
          </a:p>
          <a:p>
            <a:pPr marL="819150" indent="-285750" algn="just" eaLnBrk="1" hangingPunct="1">
              <a:spcBef>
                <a:spcPts val="0"/>
              </a:spcBef>
              <a:buClr>
                <a:srgbClr val="330066"/>
              </a:buClr>
              <a:tabLst>
                <a:tab pos="91440" algn="l"/>
              </a:tabLst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/>
                <a:cs typeface="Times New Roman"/>
              </a:rPr>
              <a:t>организация   методического   сопровождения   инновационной   и   опытно-экспериментальной деятельности ОУ района;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alibri" pitchFamily="34" charset="0"/>
              <a:ea typeface="Times New Roman"/>
              <a:cs typeface="Times New Roman"/>
            </a:endParaRPr>
          </a:p>
          <a:p>
            <a:pPr marL="819150" indent="-285750" algn="just" eaLnBrk="1" hangingPunct="1">
              <a:spcBef>
                <a:spcPts val="0"/>
              </a:spcBef>
              <a:buClr>
                <a:srgbClr val="330066"/>
              </a:buClr>
              <a:tabLst>
                <a:tab pos="91440" algn="l"/>
              </a:tabLst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Calibri" pitchFamily="34" charset="0"/>
                <a:ea typeface="Times New Roman"/>
                <a:cs typeface="Times New Roman"/>
              </a:rPr>
              <a:t>дальнейшее развитие конкурсного движения в районе.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03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/>
              <a:t>Содержание методической работы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371600"/>
            <a:ext cx="8153400" cy="49530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dirty="0" smtClean="0"/>
              <a:t> совершенствование образовательного процесса (контроль, диагностика, анализ, коррекция результатов образовательного процесса);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dirty="0" smtClean="0"/>
              <a:t> повышение профессиональной подготовки учителей на основе использования современных информационных технологий;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dirty="0" smtClean="0"/>
              <a:t> разработка учебно-методической документации;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dirty="0" smtClean="0"/>
              <a:t> организационно-методическое обеспечение научно-исследовательской работы; инновационных процессов;</a:t>
            </a:r>
          </a:p>
        </p:txBody>
      </p:sp>
    </p:spTree>
    <p:extLst>
      <p:ext uri="{BB962C8B-B14F-4D97-AF65-F5344CB8AC3E}">
        <p14:creationId xmlns:p14="http://schemas.microsoft.com/office/powerpoint/2010/main" val="52118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/>
              <a:t>Содержание методической работы</a:t>
            </a:r>
            <a:br>
              <a:rPr lang="ru-RU" sz="3200" b="1" smtClean="0"/>
            </a:br>
            <a:r>
              <a:rPr lang="ru-RU" sz="3200" b="1" smtClean="0"/>
              <a:t>(продолжение)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057400"/>
            <a:ext cx="8382000" cy="43434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smtClean="0"/>
              <a:t> выявление, обобщение и распространение положительного опыта работы учителей;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smtClean="0"/>
              <a:t> проведение профессиональных смотров, конкурсов;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smtClean="0"/>
              <a:t> аттестация педагогических работников;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smtClean="0"/>
              <a:t>технологическое обеспечение образовательного процесса;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smtClean="0"/>
              <a:t>  организация работы учителей по самообразованию.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endParaRPr lang="ru-RU" sz="2400" smtClean="0"/>
          </a:p>
        </p:txBody>
      </p:sp>
    </p:spTree>
    <p:extLst>
      <p:ext uri="{BB962C8B-B14F-4D97-AF65-F5344CB8AC3E}">
        <p14:creationId xmlns:p14="http://schemas.microsoft.com/office/powerpoint/2010/main" val="99115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524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Элементы, составляющие систему методической работы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057400"/>
            <a:ext cx="8534400" cy="441960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smtClean="0">
                <a:latin typeface="Times New Roman" pitchFamily="18" charset="0"/>
              </a:rPr>
              <a:t> анализ состояния и развития педагогических кадров по результатам материалов диагностики и внутришкольного контроля;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smtClean="0">
                <a:latin typeface="Times New Roman" pitchFamily="18" charset="0"/>
              </a:rPr>
              <a:t> прогнозирование профессионального роста педкадров, определение целей и задач обучения и развития педагогов;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smtClean="0">
                <a:latin typeface="Times New Roman" pitchFamily="18" charset="0"/>
              </a:rPr>
              <a:t> выбор методической цели и определение направлений деятельности учебного заведения по его реализации;</a:t>
            </a:r>
          </a:p>
          <a:p>
            <a:pPr algn="l" eaLnBrk="1" hangingPunct="1">
              <a:buFont typeface="Wingdings" pitchFamily="2" charset="2"/>
              <a:buChar char="u"/>
              <a:defRPr/>
            </a:pPr>
            <a:r>
              <a:rPr lang="ru-RU" sz="2400" smtClean="0">
                <a:latin typeface="Times New Roman" pitchFamily="18" charset="0"/>
              </a:rPr>
              <a:t> определение структуры методической работы</a:t>
            </a:r>
          </a:p>
          <a:p>
            <a:pPr algn="l" eaLnBrk="1" hangingPunct="1">
              <a:defRPr/>
            </a:pPr>
            <a:endParaRPr lang="ru-RU" sz="240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7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6002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Элементы, составляющие систему методической работы учебного заведения (продолжение):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362200"/>
            <a:ext cx="8077200" cy="41148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 typeface="Wingdings" pitchFamily="2" charset="2"/>
              <a:buChar char="u"/>
              <a:defRPr/>
            </a:pPr>
            <a:r>
              <a:rPr lang="ru-RU" sz="3200" smtClean="0">
                <a:latin typeface="Times New Roman" pitchFamily="18" charset="0"/>
              </a:rPr>
              <a:t> определение содержания деятельности (планирование методической работы);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u"/>
              <a:defRPr/>
            </a:pPr>
            <a:r>
              <a:rPr lang="ru-RU" sz="3200" smtClean="0">
                <a:latin typeface="Times New Roman" pitchFamily="18" charset="0"/>
              </a:rPr>
              <a:t> распределение функций управления методической работой;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u"/>
              <a:defRPr/>
            </a:pPr>
            <a:r>
              <a:rPr lang="ru-RU" sz="3200" smtClean="0">
                <a:latin typeface="Times New Roman" pitchFamily="18" charset="0"/>
              </a:rPr>
              <a:t> реализация запланированного;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u"/>
              <a:defRPr/>
            </a:pPr>
            <a:r>
              <a:rPr lang="ru-RU" sz="3200" smtClean="0">
                <a:latin typeface="Times New Roman" pitchFamily="18" charset="0"/>
              </a:rPr>
              <a:t> осуществление контроля 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u"/>
              <a:defRPr/>
            </a:pPr>
            <a:r>
              <a:rPr lang="ru-RU" sz="3200" smtClean="0">
                <a:latin typeface="Times New Roman" pitchFamily="18" charset="0"/>
              </a:rPr>
              <a:t>стимулирование индивидуальной методической деятельности педагогов;</a:t>
            </a:r>
          </a:p>
          <a:p>
            <a:pPr algn="l" eaLnBrk="1" hangingPunct="1">
              <a:lnSpc>
                <a:spcPct val="90000"/>
              </a:lnSpc>
              <a:defRPr/>
            </a:pPr>
            <a:endParaRPr lang="ru-RU" sz="320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96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/>
              <a:t>Алгоритм анализа</a:t>
            </a:r>
            <a:br>
              <a:rPr lang="ru-RU" sz="3200" b="1" smtClean="0"/>
            </a:br>
            <a:r>
              <a:rPr lang="ru-RU" sz="3200" b="1" smtClean="0"/>
              <a:t> методической работы за год: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676400"/>
            <a:ext cx="8229600" cy="48006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200" dirty="0" smtClean="0">
                <a:latin typeface="Times New Roman" pitchFamily="18" charset="0"/>
              </a:rPr>
              <a:t>1. Приоритетные </a:t>
            </a:r>
            <a:r>
              <a:rPr lang="ru-RU" sz="2200" dirty="0" smtClean="0">
                <a:latin typeface="Times New Roman" pitchFamily="18" charset="0"/>
              </a:rPr>
              <a:t>направления деятельности методической службы нынешнего года.</a:t>
            </a:r>
          </a:p>
          <a:p>
            <a:pPr algn="l" eaLnBrk="1" hangingPunct="1">
              <a:defRPr/>
            </a:pPr>
            <a:r>
              <a:rPr lang="ru-RU" sz="2200" dirty="0" smtClean="0">
                <a:latin typeface="Times New Roman" pitchFamily="18" charset="0"/>
              </a:rPr>
              <a:t>2. Цели и задачи </a:t>
            </a:r>
            <a:r>
              <a:rPr lang="ru-RU" sz="2200" dirty="0" smtClean="0">
                <a:latin typeface="Times New Roman" pitchFamily="18" charset="0"/>
              </a:rPr>
              <a:t>методической работы учебного </a:t>
            </a:r>
            <a:r>
              <a:rPr lang="ru-RU" sz="2200" dirty="0" smtClean="0">
                <a:latin typeface="Times New Roman" pitchFamily="18" charset="0"/>
              </a:rPr>
              <a:t>заведения на учебный год. Единство </a:t>
            </a:r>
            <a:r>
              <a:rPr lang="ru-RU" sz="2200" dirty="0" smtClean="0">
                <a:latin typeface="Times New Roman" pitchFamily="18" charset="0"/>
              </a:rPr>
              <a:t>долгосрочного и краткосрочного планирования.</a:t>
            </a:r>
          </a:p>
          <a:p>
            <a:pPr algn="l" eaLnBrk="1" hangingPunct="1">
              <a:defRPr/>
            </a:pPr>
            <a:r>
              <a:rPr lang="ru-RU" sz="2200" dirty="0" smtClean="0">
                <a:latin typeface="Times New Roman" pitchFamily="18" charset="0"/>
              </a:rPr>
              <a:t>3. Организация </a:t>
            </a:r>
            <a:r>
              <a:rPr lang="ru-RU" sz="2200" dirty="0" smtClean="0">
                <a:latin typeface="Times New Roman" pitchFamily="18" charset="0"/>
              </a:rPr>
              <a:t>работы методической службы с педагогическим коллективом (виды, методы, приемы, формы</a:t>
            </a:r>
            <a:r>
              <a:rPr lang="ru-RU" sz="2200" dirty="0" smtClean="0">
                <a:latin typeface="Times New Roman" pitchFamily="18" charset="0"/>
              </a:rPr>
              <a:t>).</a:t>
            </a:r>
          </a:p>
          <a:p>
            <a:pPr algn="l" eaLnBrk="1" hangingPunct="1">
              <a:defRPr/>
            </a:pPr>
            <a:r>
              <a:rPr lang="ru-RU" sz="2200" dirty="0" smtClean="0">
                <a:solidFill>
                  <a:srgbClr val="EAEAEA"/>
                </a:solidFill>
                <a:latin typeface="Times New Roman" pitchFamily="18" charset="0"/>
              </a:rPr>
              <a:t>4. Единство </a:t>
            </a:r>
            <a:r>
              <a:rPr lang="ru-RU" sz="2200" dirty="0">
                <a:solidFill>
                  <a:srgbClr val="EAEAEA"/>
                </a:solidFill>
                <a:latin typeface="Times New Roman" pitchFamily="18" charset="0"/>
              </a:rPr>
              <a:t>действий всех структур по реализации общешкольной методической темы.</a:t>
            </a:r>
          </a:p>
          <a:p>
            <a:pPr marL="685800" lvl="0" indent="-685800" algn="l" eaLnBrk="1" hangingPunct="1">
              <a:lnSpc>
                <a:spcPct val="90000"/>
              </a:lnSpc>
              <a:buClr>
                <a:srgbClr val="EEC85E"/>
              </a:buClr>
              <a:defRPr/>
            </a:pPr>
            <a:r>
              <a:rPr lang="ru-RU" sz="2200" dirty="0">
                <a:solidFill>
                  <a:srgbClr val="EAEAEA"/>
                </a:solidFill>
                <a:latin typeface="Times New Roman" pitchFamily="18" charset="0"/>
              </a:rPr>
              <a:t>5. Эффективность деятельности методической службы по изучению, обобщению и распространению передового педагогического опыта.</a:t>
            </a:r>
          </a:p>
          <a:p>
            <a:pPr marL="685800" lvl="0" indent="-685800" algn="l" eaLnBrk="1" hangingPunct="1">
              <a:lnSpc>
                <a:spcPct val="90000"/>
              </a:lnSpc>
              <a:buClr>
                <a:srgbClr val="EEC85E"/>
              </a:buClr>
              <a:defRPr/>
            </a:pPr>
            <a:r>
              <a:rPr lang="ru-RU" sz="2200" dirty="0">
                <a:solidFill>
                  <a:srgbClr val="EAEAEA"/>
                </a:solidFill>
                <a:latin typeface="Times New Roman" pitchFamily="18" charset="0"/>
              </a:rPr>
              <a:t>6. Результативность  работы учителей по самообразованию.</a:t>
            </a:r>
          </a:p>
          <a:p>
            <a:pPr marL="685800" indent="-685800" algn="l" eaLnBrk="1" hangingPunct="1">
              <a:buFont typeface="Wingdings" pitchFamily="2" charset="2"/>
              <a:buAutoNum type="arabicPeriod"/>
              <a:defRPr/>
            </a:pPr>
            <a:endParaRPr lang="ru-RU" sz="28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92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/>
              <a:t>Алгоритм анализа </a:t>
            </a:r>
            <a:br>
              <a:rPr lang="ru-RU" sz="3200" b="1" dirty="0" smtClean="0"/>
            </a:br>
            <a:r>
              <a:rPr lang="ru-RU" sz="3200" b="1" dirty="0" smtClean="0"/>
              <a:t>методической работы за год: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12776"/>
            <a:ext cx="8172000" cy="5140424"/>
          </a:xfrm>
        </p:spPr>
        <p:txBody>
          <a:bodyPr/>
          <a:lstStyle/>
          <a:p>
            <a:pPr marL="685800" indent="-685800" algn="l" eaLnBrk="1" hangingPunct="1">
              <a:defRPr/>
            </a:pPr>
            <a:r>
              <a:rPr lang="ru-RU" sz="2000" dirty="0" smtClean="0">
                <a:latin typeface="Times New Roman" pitchFamily="18" charset="0"/>
              </a:rPr>
              <a:t>7. </a:t>
            </a:r>
            <a:r>
              <a:rPr lang="ru-RU" sz="2400" dirty="0" smtClean="0">
                <a:latin typeface="Times New Roman" pitchFamily="18" charset="0"/>
              </a:rPr>
              <a:t>Внешние связи методической службы с родственными структурами (ИРО РТ, КФУ, гор(рай)методкабинет и т.д.).</a:t>
            </a:r>
          </a:p>
          <a:p>
            <a:pPr marL="685800" indent="-685800" algn="l" eaLnBrk="1" hangingPunct="1">
              <a:defRPr/>
            </a:pPr>
            <a:r>
              <a:rPr lang="ru-RU" sz="2400" dirty="0" smtClean="0">
                <a:latin typeface="Times New Roman" pitchFamily="18" charset="0"/>
              </a:rPr>
              <a:t>8. Роль методического кабинета </a:t>
            </a:r>
            <a:r>
              <a:rPr lang="ru-RU" sz="2400" dirty="0" err="1" smtClean="0">
                <a:latin typeface="Times New Roman" pitchFamily="18" charset="0"/>
              </a:rPr>
              <a:t>обшеобразовательного</a:t>
            </a:r>
            <a:r>
              <a:rPr lang="ru-RU" sz="2400" dirty="0" smtClean="0">
                <a:latin typeface="Times New Roman" pitchFamily="18" charset="0"/>
              </a:rPr>
              <a:t> учреждения в повышении </a:t>
            </a:r>
            <a:r>
              <a:rPr lang="ru-RU" sz="2400" dirty="0" err="1" smtClean="0">
                <a:latin typeface="Times New Roman" pitchFamily="18" charset="0"/>
              </a:rPr>
              <a:t>профмастерства</a:t>
            </a:r>
            <a:r>
              <a:rPr lang="ru-RU" sz="2400" dirty="0" smtClean="0">
                <a:latin typeface="Times New Roman" pitchFamily="18" charset="0"/>
              </a:rPr>
              <a:t> учителей.</a:t>
            </a:r>
          </a:p>
          <a:p>
            <a:pPr marL="685800" indent="-685800" algn="l" eaLnBrk="1" hangingPunct="1">
              <a:defRPr/>
            </a:pPr>
            <a:r>
              <a:rPr lang="ru-RU" sz="2400" dirty="0" smtClean="0">
                <a:latin typeface="Times New Roman" pitchFamily="18" charset="0"/>
              </a:rPr>
              <a:t>9. Педагогическая продукция учителей учебного заведения.</a:t>
            </a:r>
          </a:p>
          <a:p>
            <a:pPr marL="685800" indent="-685800" algn="l" eaLnBrk="1" hangingPunct="1">
              <a:defRPr/>
            </a:pPr>
            <a:r>
              <a:rPr lang="ru-RU" sz="2400" dirty="0" smtClean="0">
                <a:latin typeface="Times New Roman" pitchFamily="18" charset="0"/>
              </a:rPr>
              <a:t>10. Аттестация педагогических кадров.</a:t>
            </a:r>
          </a:p>
          <a:p>
            <a:pPr marL="685800" indent="-685800" algn="l" eaLnBrk="1" hangingPunct="1">
              <a:defRPr/>
            </a:pPr>
            <a:r>
              <a:rPr lang="ru-RU" sz="2400" dirty="0" smtClean="0">
                <a:latin typeface="Times New Roman" pitchFamily="18" charset="0"/>
              </a:rPr>
              <a:t>11. Эффективность и действенность ВШК за методической работой.</a:t>
            </a:r>
          </a:p>
          <a:p>
            <a:pPr marL="685800" indent="-685800" algn="l" eaLnBrk="1" hangingPunct="1">
              <a:defRPr/>
            </a:pPr>
            <a:r>
              <a:rPr lang="ru-RU" sz="2400" dirty="0" smtClean="0">
                <a:latin typeface="Times New Roman" pitchFamily="18" charset="0"/>
              </a:rPr>
              <a:t>12. Стимулирование методической работы.</a:t>
            </a:r>
          </a:p>
          <a:p>
            <a:pPr marL="685800" indent="-685800" algn="l" eaLnBrk="1" hangingPunct="1">
              <a:defRPr/>
            </a:pPr>
            <a:r>
              <a:rPr lang="ru-RU" sz="2400" dirty="0" smtClean="0">
                <a:latin typeface="Times New Roman" pitchFamily="18" charset="0"/>
              </a:rPr>
              <a:t>13. Выводы, предложения по совершенствованию деятельности общешкольной методической службы.</a:t>
            </a:r>
          </a:p>
          <a:p>
            <a:pPr marL="685800" indent="-685800" algn="l" eaLnBrk="1" hangingPunct="1">
              <a:defRPr/>
            </a:pPr>
            <a:r>
              <a:rPr lang="ru-RU" sz="2400" dirty="0" smtClean="0">
                <a:latin typeface="Times New Roman" pitchFamily="18" charset="0"/>
              </a:rPr>
              <a:t>14. Задачи работы на следующий год.</a:t>
            </a:r>
            <a:endParaRPr lang="ru-RU" sz="24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89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556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Склон</vt:lpstr>
      <vt:lpstr>1_Склон</vt:lpstr>
      <vt:lpstr>2_Склон</vt:lpstr>
      <vt:lpstr>3_Склон</vt:lpstr>
      <vt:lpstr>4_Склон</vt:lpstr>
      <vt:lpstr>5_Склон</vt:lpstr>
      <vt:lpstr>7_Склон</vt:lpstr>
      <vt:lpstr>8_Склон</vt:lpstr>
      <vt:lpstr>Как подготовить анализ методической работы школы за учебный год</vt:lpstr>
      <vt:lpstr>Цель методической работы</vt:lpstr>
      <vt:lpstr>Направления деятельности методической службы школы </vt:lpstr>
      <vt:lpstr>Содержание методической работы</vt:lpstr>
      <vt:lpstr>Содержание методической работы (продолжение)</vt:lpstr>
      <vt:lpstr>Элементы, составляющие систему методической работы</vt:lpstr>
      <vt:lpstr>Элементы, составляющие систему методической работы учебного заведения (продолжение):</vt:lpstr>
      <vt:lpstr>Алгоритм анализа  методической работы за год:</vt:lpstr>
      <vt:lpstr>Алгоритм анализа  методической работы за год:</vt:lpstr>
      <vt:lpstr>Этапы планирования методической работы в школе.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Comp12</dc:creator>
  <cp:lastModifiedBy>Comp12</cp:lastModifiedBy>
  <cp:revision>6</cp:revision>
  <dcterms:created xsi:type="dcterms:W3CDTF">2019-04-09T21:25:20Z</dcterms:created>
  <dcterms:modified xsi:type="dcterms:W3CDTF">2019-04-09T22:27:13Z</dcterms:modified>
</cp:coreProperties>
</file>