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33A1-A311-4839-ACE8-FB5B5AE4AAA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6F645-30FF-4EEC-B9A7-53402ABE6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347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33A1-A311-4839-ACE8-FB5B5AE4AAA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6F645-30FF-4EEC-B9A7-53402ABE6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969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33A1-A311-4839-ACE8-FB5B5AE4AAA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6F645-30FF-4EEC-B9A7-53402ABE6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35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33A1-A311-4839-ACE8-FB5B5AE4AAA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6F645-30FF-4EEC-B9A7-53402ABE6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475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33A1-A311-4839-ACE8-FB5B5AE4AAA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6F645-30FF-4EEC-B9A7-53402ABE6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440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33A1-A311-4839-ACE8-FB5B5AE4AAA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6F645-30FF-4EEC-B9A7-53402ABE6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238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33A1-A311-4839-ACE8-FB5B5AE4AAA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6F645-30FF-4EEC-B9A7-53402ABE6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119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33A1-A311-4839-ACE8-FB5B5AE4AAA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6F645-30FF-4EEC-B9A7-53402ABE6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33A1-A311-4839-ACE8-FB5B5AE4AAA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6F645-30FF-4EEC-B9A7-53402ABE6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342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33A1-A311-4839-ACE8-FB5B5AE4AAA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6F645-30FF-4EEC-B9A7-53402ABE6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737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533A1-A311-4839-ACE8-FB5B5AE4AAA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6F645-30FF-4EEC-B9A7-53402ABE6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763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533A1-A311-4839-ACE8-FB5B5AE4AAA1}" type="datetimeFigureOut">
              <a:rPr lang="ru-RU" smtClean="0"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6F645-30FF-4EEC-B9A7-53402ABE6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176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opuch.ru/parametr-sravneniya-fgos-20092010-v2/index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topuch.ru/proekt-sozdanie-kompleksno--celevoj-programmi-upravleniya-kach-v4/index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opuch.ru/prakticheskaya-rabota-1-harakteristika-prakticheskoj-raboti-te/index.html" TargetMode="External"/><Relationship Id="rId2" Type="http://schemas.openxmlformats.org/officeDocument/2006/relationships/hyperlink" Target="https://topuch.ru/raspredelenie-po-godam-obucheniya-programmnogo-materiala-po-ma/index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Сравнительный анализ ФГОС ООО 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 и 2021 </a:t>
            </a:r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г.г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Сомова Л.В.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351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333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Сравнительный анализ ФГОСООО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8993097"/>
              </p:ext>
            </p:extLst>
          </p:nvPr>
        </p:nvGraphicFramePr>
        <p:xfrm>
          <a:off x="673769" y="1179095"/>
          <a:ext cx="10680032" cy="55718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546">
                  <a:extLst>
                    <a:ext uri="{9D8B030D-6E8A-4147-A177-3AD203B41FA5}">
                      <a16:colId xmlns:a16="http://schemas.microsoft.com/office/drawing/2014/main" val="3316028818"/>
                    </a:ext>
                  </a:extLst>
                </a:gridCol>
                <a:gridCol w="3653696">
                  <a:extLst>
                    <a:ext uri="{9D8B030D-6E8A-4147-A177-3AD203B41FA5}">
                      <a16:colId xmlns:a16="http://schemas.microsoft.com/office/drawing/2014/main" val="1964200173"/>
                    </a:ext>
                  </a:extLst>
                </a:gridCol>
                <a:gridCol w="4993790">
                  <a:extLst>
                    <a:ext uri="{9D8B030D-6E8A-4147-A177-3AD203B41FA5}">
                      <a16:colId xmlns:a16="http://schemas.microsoft.com/office/drawing/2014/main" val="1517498624"/>
                    </a:ext>
                  </a:extLst>
                </a:gridCol>
              </a:tblGrid>
              <a:tr h="3859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Параметр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сравнения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ФГОС ООО 2010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ФГОС ООО 2021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9017223"/>
                  </a:ext>
                </a:extLst>
              </a:tr>
              <a:tr h="3192819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Требования к условиям реализации программ обучения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Срок получения ООО – 5лет</a:t>
                      </a:r>
                      <a:b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установлено сокращение</a:t>
                      </a:r>
                      <a:b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Общие, размытые формулировки</a:t>
                      </a:r>
                      <a:b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Учебные предметы «Родной язык», «Родная литература» (предметная область «Родной язык и родная литература») обязательные.</a:t>
                      </a:r>
                      <a:b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Единый уровень требований по предметам</a:t>
                      </a:r>
                      <a:b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учебных занятий за 5 лет – не менее 5267 часов и не 6020 часов</a:t>
                      </a:r>
                      <a:endParaRPr lang="ru-RU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Не уделено внимание дистанционному обучению</a:t>
                      </a:r>
                      <a:b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</a:b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Предметные требования для обучающихся с ОВЗ прописывались по каждому предмету дополнительным блоком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Срок получения ООО – не более 5лет</a:t>
                      </a:r>
                      <a:b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Может быть сокращен для </a:t>
                      </a:r>
                      <a:r>
                        <a:rPr lang="ru-RU" sz="1400" u="sng" dirty="0" smtClean="0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 tooltip="Параметр сравнения фгос 2009/2010"/>
                        </a:rPr>
                        <a:t>обучающихся по индивидуальным учебным планам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Отказ от размытых формулировок.</a:t>
                      </a:r>
                      <a:b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А) Например, в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метапредметные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результаты</a:t>
                      </a:r>
                      <a:b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sng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УУ познавательных действиях выделяются: </a:t>
                      </a:r>
                      <a:endParaRPr lang="ru-RU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u="sng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Базовые логические действия. </a:t>
                      </a:r>
                      <a:endParaRPr lang="ru-RU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u="sng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Базовые исследовательские действия. </a:t>
                      </a:r>
                      <a:endParaRPr lang="ru-RU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u="sng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 Работа с информацией;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УУ коммуникативных действиях выделяются блоки «Общение» и «Совместная деятельность»;</a:t>
                      </a:r>
                      <a:b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УУ регулятивных действиях выделяются блоки «Самоорганизация» и «Самоконтроль» (п. 43 ФГОС).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3778266"/>
                  </a:ext>
                </a:extLst>
              </a:tr>
              <a:tr h="187154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Личностные результаты достигаются через направления воспитания (п. 42 ФГОС).</a:t>
                      </a:r>
                      <a:b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В) подробно указан перечень предметных результатов, тех навыков, которыми должен обладать ученик в рамках каждой дисциплины (уметь доказать, интерпретировать, оперировать понятиями, решать задачи, по иностранному языку)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94505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065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5843"/>
          </a:xfrm>
        </p:spPr>
        <p:txBody>
          <a:bodyPr/>
          <a:lstStyle/>
          <a:p>
            <a:r>
              <a:rPr lang="ru-RU" sz="3200" dirty="0">
                <a:solidFill>
                  <a:prstClr val="black"/>
                </a:solidFill>
              </a:rPr>
              <a:t>Сравнительный анализ </a:t>
            </a:r>
            <a:r>
              <a:rPr lang="ru-RU" sz="3200" dirty="0" smtClean="0">
                <a:solidFill>
                  <a:prstClr val="black"/>
                </a:solidFill>
              </a:rPr>
              <a:t>ФГОС ООО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5682032"/>
              </p:ext>
            </p:extLst>
          </p:nvPr>
        </p:nvGraphicFramePr>
        <p:xfrm>
          <a:off x="838200" y="1263315"/>
          <a:ext cx="10515600" cy="4829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6105">
                  <a:extLst>
                    <a:ext uri="{9D8B030D-6E8A-4147-A177-3AD203B41FA5}">
                      <a16:colId xmlns:a16="http://schemas.microsoft.com/office/drawing/2014/main" val="1828962971"/>
                    </a:ext>
                  </a:extLst>
                </a:gridCol>
                <a:gridCol w="1552074">
                  <a:extLst>
                    <a:ext uri="{9D8B030D-6E8A-4147-A177-3AD203B41FA5}">
                      <a16:colId xmlns:a16="http://schemas.microsoft.com/office/drawing/2014/main" val="3132031926"/>
                    </a:ext>
                  </a:extLst>
                </a:gridCol>
                <a:gridCol w="6637421">
                  <a:extLst>
                    <a:ext uri="{9D8B030D-6E8A-4147-A177-3AD203B41FA5}">
                      <a16:colId xmlns:a16="http://schemas.microsoft.com/office/drawing/2014/main" val="678215085"/>
                    </a:ext>
                  </a:extLst>
                </a:gridCol>
              </a:tblGrid>
              <a:tr h="4118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2521247"/>
                  </a:ext>
                </a:extLst>
              </a:tr>
              <a:tr h="44173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Требования к условиям реализации программ обучения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Учебный предмет «Родной язык и (или) государственный язык республики Российской Федерации» (предметная область «Родной язык и родная литература»)в ОО с русским языком обучения изучается при наличии возможностей организации и по заявлению обучающихся, родителей несовершеннолетних обучающихся.</a:t>
                      </a:r>
                      <a:b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Определен базовый и углубленный уровни освоения предметов: математика, информатика, физика, химия, биология</a:t>
                      </a:r>
                      <a:b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Общий объем аудиторной нагрузки за5 лет – не менее 5058 академических часов и не более 5549 часов</a:t>
                      </a:r>
                      <a:b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качестве общесистемных требований к реализации программы основного общего образования рассмотрены вопросы организации дистанционного образования</a:t>
                      </a:r>
                      <a:b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Предметные требования едины для всех обучающихся (п.29 + отсутствие дополнительных блоков в предметных результатах).</a:t>
                      </a:r>
                      <a:b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Особенности получения образования лиц с ОВЗ установлены следующие: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Возможность увеличения срока обучения до 6 лет.</a:t>
                      </a:r>
                      <a:endParaRPr lang="ru-R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Внеурочная деятельность детей с ОВЗ дополняется коррекционными учебными курсами.</a:t>
                      </a:r>
                      <a:endParaRPr lang="ru-R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Для всех обучающихся с ОВЗ при реализации АПООО исключается учебный предмет «Физическая культура» и включается учебный предмет «Адаптивная физическая культура», предметные результаты по которому устанавливаются Организацией самостоятельно (п. 31.1.)</a:t>
                      </a:r>
                      <a:b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66461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013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t">
              <a:spcBef>
                <a:spcPts val="0"/>
              </a:spcBef>
            </a:pPr>
            <a:r>
              <a:rPr lang="ru-RU" dirty="0"/>
              <a:t/>
            </a:r>
            <a:br>
              <a:rPr lang="ru-RU" dirty="0"/>
            </a:br>
            <a:r>
              <a:rPr lang="ru-RU" dirty="0">
                <a:latin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1087799"/>
              </p:ext>
            </p:extLst>
          </p:nvPr>
        </p:nvGraphicFramePr>
        <p:xfrm>
          <a:off x="838200" y="1022684"/>
          <a:ext cx="10515600" cy="5486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4232">
                  <a:extLst>
                    <a:ext uri="{9D8B030D-6E8A-4147-A177-3AD203B41FA5}">
                      <a16:colId xmlns:a16="http://schemas.microsoft.com/office/drawing/2014/main" val="1795192363"/>
                    </a:ext>
                  </a:extLst>
                </a:gridCol>
                <a:gridCol w="2069431">
                  <a:extLst>
                    <a:ext uri="{9D8B030D-6E8A-4147-A177-3AD203B41FA5}">
                      <a16:colId xmlns:a16="http://schemas.microsoft.com/office/drawing/2014/main" val="1621413079"/>
                    </a:ext>
                  </a:extLst>
                </a:gridCol>
                <a:gridCol w="6071937">
                  <a:extLst>
                    <a:ext uri="{9D8B030D-6E8A-4147-A177-3AD203B41FA5}">
                      <a16:colId xmlns:a16="http://schemas.microsoft.com/office/drawing/2014/main" val="1187412356"/>
                    </a:ext>
                  </a:extLst>
                </a:gridCol>
              </a:tblGrid>
              <a:tr h="42465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9446578"/>
                  </a:ext>
                </a:extLst>
              </a:tr>
              <a:tr h="50623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Требования к структуре основной образовательной программы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основного общего образования (термин) 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включает: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Пояснительная записка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планируемые результаты </a:t>
                      </a:r>
                      <a:r>
                        <a:rPr lang="ru-RU" sz="1400" u="sng" dirty="0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2" tooltip="Проект: "/>
                        </a:rPr>
                        <a:t>освоения обучающимися программы ООО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Система оценки достижения планируемых результатов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Рабочие программы учебных предметов, учебных курсов (в том числе внеурочной деятельности), учебных модулей.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формирования УУД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рабочую программу воспитания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коррекционной работы (при наличии обучающихся с ОВЗ)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план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внеурочной деятельности, календарный учебный график, календарный план воспитательной работы (с перечнем событий и мероприятий воспитательной направленности)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 условий реализации программы НОО в соответствие с требованиями ФГОС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u="sng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Таким образом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исключена Программа формирования экологической культуры, здорового и безопасного образа жизни.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70728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812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prstClr val="black"/>
                </a:solidFill>
              </a:rPr>
              <a:t>Сравнительный анализ ФГОС ООО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8807292"/>
              </p:ext>
            </p:extLst>
          </p:nvPr>
        </p:nvGraphicFramePr>
        <p:xfrm>
          <a:off x="838200" y="1825626"/>
          <a:ext cx="10515600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7168">
                  <a:extLst>
                    <a:ext uri="{9D8B030D-6E8A-4147-A177-3AD203B41FA5}">
                      <a16:colId xmlns:a16="http://schemas.microsoft.com/office/drawing/2014/main" val="60046489"/>
                    </a:ext>
                  </a:extLst>
                </a:gridCol>
                <a:gridCol w="2069432">
                  <a:extLst>
                    <a:ext uri="{9D8B030D-6E8A-4147-A177-3AD203B41FA5}">
                      <a16:colId xmlns:a16="http://schemas.microsoft.com/office/drawing/2014/main" val="2302056169"/>
                    </a:ext>
                  </a:extLst>
                </a:gridCol>
                <a:gridCol w="7239000">
                  <a:extLst>
                    <a:ext uri="{9D8B030D-6E8A-4147-A177-3AD203B41FA5}">
                      <a16:colId xmlns:a16="http://schemas.microsoft.com/office/drawing/2014/main" val="3479390065"/>
                    </a:ext>
                  </a:extLst>
                </a:gridCol>
              </a:tblGrid>
              <a:tr h="2660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7866663"/>
                  </a:ext>
                </a:extLst>
              </a:tr>
              <a:tr h="46339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Требования к результатам обучения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Педагоги распределяли предметные </a:t>
                      </a:r>
                      <a:r>
                        <a:rPr lang="ru-RU" sz="120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 tooltip="Распределение по годам обучения программного материала по математике в альтернативных системах"/>
                        </a:rPr>
                        <a:t>образовательные результаты по годам обучения </a:t>
                      </a:r>
                      <a:r>
                        <a:rPr lang="ru-RU" sz="1200" u="sng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 tooltip="Распределение по годам обучения программного материала по математике в альтернативных системах"/>
                        </a:rPr>
                        <a:t>самостоятельно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Требования к личностным и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метапредметным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образовательным результатам были просто перечислены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Личностные и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метапредметные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результаты описывались обобщенно.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Требования к образовательным результатам разбили </a:t>
                      </a:r>
                      <a:r>
                        <a:rPr lang="ru-RU" sz="1200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 годам обучения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Конкретно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определяют требования к личностным и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метапредметным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образовательным результатам, и они описаны по группам.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Личностные результаты группируются по </a:t>
                      </a:r>
                      <a:r>
                        <a:rPr lang="ru-RU" sz="1200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направлениям воспитания: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гражданско-патриотическое;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духовно-нравственное;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эстетическое;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физическое воспитание, формирование культуры здоровья и эмоционального благополучия;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трудовое;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экологическое;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ценность научного познания.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Метапредметные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результаты группируются по видам универсальных учебных действий: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овладение </a:t>
                      </a:r>
                      <a:r>
                        <a:rPr lang="ru-RU" sz="1200" u="sng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универсальными учебными познавательными действиями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базовые логические, базовые исследовательские, </a:t>
                      </a:r>
                      <a:r>
                        <a:rPr lang="ru-RU" sz="1200" u="none" strike="noStrike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3" tooltip="Практическая работа 1 характеристика практической работы тема практической работы: Основы работы с текстовой информацией в Microsoft Word"/>
                        </a:rPr>
                        <a:t>работа с информацией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;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овладение универсальными учебными коммуникативными действиями – общение, совместная деятельность;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• овладение универсальными учебными регулятивными действиями – самоорганизация, самоконтроль.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Каждое из УУД содержит критерии их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сформированности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94701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987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738</Words>
  <Application>Microsoft Office PowerPoint</Application>
  <PresentationFormat>Широкоэкранный</PresentationFormat>
  <Paragraphs>38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Сравнительный анализ ФГОС ООО  2010 и 2021 г.г</vt:lpstr>
      <vt:lpstr>Сравнительный анализ ФГОСООО</vt:lpstr>
      <vt:lpstr>Сравнительный анализ ФГОС ООО</vt:lpstr>
      <vt:lpstr>  </vt:lpstr>
      <vt:lpstr>Сравнительный анализ ФГОС ООО</vt:lpstr>
    </vt:vector>
  </TitlesOfParts>
  <Company>SOVRN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Сравнительный анализ ФГОС ООО 2010 и 2021 г.г</dc:title>
  <dc:creator>SLW</dc:creator>
  <cp:lastModifiedBy>SLW</cp:lastModifiedBy>
  <cp:revision>4</cp:revision>
  <dcterms:created xsi:type="dcterms:W3CDTF">2022-04-18T22:28:32Z</dcterms:created>
  <dcterms:modified xsi:type="dcterms:W3CDTF">2022-04-18T23:00:18Z</dcterms:modified>
</cp:coreProperties>
</file>