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2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29" autoAdjust="0"/>
    <p:restoredTop sz="94660"/>
  </p:normalViewPr>
  <p:slideViewPr>
    <p:cSldViewPr snapToGrid="0">
      <p:cViewPr varScale="1">
        <p:scale>
          <a:sx n="80" d="100"/>
          <a:sy n="80" d="100"/>
        </p:scale>
        <p:origin x="120" y="7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96972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97160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52675670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042779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23518178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443166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288163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95774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43947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98306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0778120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363949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37439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56417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2239211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40975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10/6/2021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79487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1" r:id="rId1"/>
    <p:sldLayoutId id="2147483762" r:id="rId2"/>
    <p:sldLayoutId id="2147483763" r:id="rId3"/>
    <p:sldLayoutId id="2147483764" r:id="rId4"/>
    <p:sldLayoutId id="2147483765" r:id="rId5"/>
    <p:sldLayoutId id="2147483766" r:id="rId6"/>
    <p:sldLayoutId id="2147483767" r:id="rId7"/>
    <p:sldLayoutId id="2147483768" r:id="rId8"/>
    <p:sldLayoutId id="2147483769" r:id="rId9"/>
    <p:sldLayoutId id="2147483770" r:id="rId10"/>
    <p:sldLayoutId id="2147483771" r:id="rId11"/>
    <p:sldLayoutId id="2147483772" r:id="rId12"/>
    <p:sldLayoutId id="2147483773" r:id="rId13"/>
    <p:sldLayoutId id="2147483774" r:id="rId14"/>
    <p:sldLayoutId id="2147483775" r:id="rId15"/>
    <p:sldLayoutId id="21474837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s://pandia.ru/text/category/obrazovatelmznie_programmi/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u-RU" sz="44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Образовательная среда: введение в тему</a:t>
            </a:r>
            <a:endParaRPr lang="ru-RU" sz="44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Сомова Лариса Владимировна, старший методист учебно-методического сектора ИМО Управления образования ИКМО </a:t>
            </a:r>
            <a:r>
              <a:rPr lang="ru-RU" b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г.Казани</a:t>
            </a: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по Советскому району 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0085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28957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Международная практика в описании ОС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659467"/>
            <a:ext cx="8915400" cy="4251755"/>
          </a:xfrm>
        </p:spPr>
        <p:txBody>
          <a:bodyPr>
            <a:normAutofit lnSpcReduction="10000"/>
          </a:bodyPr>
          <a:lstStyle/>
          <a:p>
            <a:pPr indent="0" algn="just">
              <a:lnSpc>
                <a:spcPct val="107000"/>
              </a:lnSpc>
              <a:spcAft>
                <a:spcPts val="2250"/>
              </a:spcAft>
              <a:buNone/>
            </a:pPr>
            <a:r>
              <a:rPr lang="ru-RU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4. Школы </a:t>
            </a:r>
            <a:r>
              <a:rPr lang="ru-RU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устойчивого развития (Англия, Голландия, Финляндия, Швеция, Дания)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Школа — это центр нового района, будущего застраивающегося района или района с низким социально-экономическим уровнем. Образовательная организация играет роль центра местного </a:t>
            </a:r>
            <a:r>
              <a:rPr lang="ru-RU" sz="1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сообщества</a:t>
            </a:r>
          </a:p>
          <a:p>
            <a:pPr indent="0" algn="just">
              <a:lnSpc>
                <a:spcPct val="107000"/>
              </a:lnSpc>
              <a:spcAft>
                <a:spcPts val="2250"/>
              </a:spcAft>
              <a:buNone/>
            </a:pPr>
            <a:r>
              <a:rPr lang="ru-RU" sz="16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5. </a:t>
            </a:r>
            <a:r>
              <a:rPr lang="ru-RU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Умная </a:t>
            </a:r>
            <a:r>
              <a:rPr lang="ru-RU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среда обучения (Армения, Нидерланды, Дания, Германия, Сингапур, Россия)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 рамках этой концепции все пространство школы становится универсальным и ориентированным на развитие </a:t>
            </a:r>
            <a:r>
              <a:rPr lang="ru-RU" sz="1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детей</a:t>
            </a:r>
          </a:p>
          <a:p>
            <a:pPr indent="0" algn="just">
              <a:lnSpc>
                <a:spcPct val="107000"/>
              </a:lnSpc>
              <a:spcAft>
                <a:spcPts val="2250"/>
              </a:spcAft>
              <a:buNone/>
            </a:pPr>
            <a:endParaRPr lang="ru-RU" sz="1600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0" algn="r">
              <a:lnSpc>
                <a:spcPct val="107000"/>
              </a:lnSpc>
              <a:spcAft>
                <a:spcPts val="2250"/>
              </a:spcAft>
              <a:buNone/>
            </a:pPr>
            <a:r>
              <a:rPr lang="ru-RU" sz="2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Образовательная среда может быть третьим учителем </a:t>
            </a:r>
            <a:r>
              <a:rPr lang="ru-RU" sz="1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(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Л. </a:t>
            </a:r>
            <a:r>
              <a:rPr lang="ru-RU" sz="1600" dirty="0" err="1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Малагуцци</a:t>
            </a:r>
            <a:r>
              <a:rPr lang="ru-RU" sz="1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, итальянский педагог и психолог) </a:t>
            </a:r>
            <a:endParaRPr lang="ru-RU" sz="1600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0" algn="r">
              <a:lnSpc>
                <a:spcPct val="107000"/>
              </a:lnSpc>
              <a:spcAft>
                <a:spcPts val="2250"/>
              </a:spcAft>
              <a:buNone/>
            </a:pP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685800" algn="just">
              <a:lnSpc>
                <a:spcPct val="107000"/>
              </a:lnSpc>
              <a:spcAft>
                <a:spcPts val="2250"/>
              </a:spcAft>
              <a:buAutoNum type="arabicPeriod"/>
            </a:pP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5384655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Научно-практические разработки российских ученых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Эколого-личностная модель В.А. </a:t>
            </a:r>
            <a:r>
              <a:rPr lang="ru-RU" b="1" dirty="0" err="1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Ясвина</a:t>
            </a:r>
            <a:endParaRPr lang="ru-RU" b="1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ru-RU" b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Психодидактическая</a:t>
            </a:r>
            <a:r>
              <a:rPr lang="ru-RU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модель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предложена коллективом авторов: В.П. Лебедевой, В.А. </a:t>
            </a:r>
            <a:r>
              <a:rPr lang="ru-RU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Орловым,В.А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. </a:t>
            </a:r>
            <a:r>
              <a:rPr lang="ru-RU" dirty="0" err="1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Ясвиным</a:t>
            </a:r>
            <a:endParaRPr lang="ru-RU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ru-RU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Коммуникативно-ориентированная модель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образовательной среды разработана В.В. Рубцовым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</a:p>
          <a:p>
            <a:r>
              <a:rPr lang="ru-RU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Антрополого-психологическая модель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образовательной среды предложена В.И. </a:t>
            </a:r>
            <a:r>
              <a:rPr lang="ru-RU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Слободчиковым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</a:p>
          <a:p>
            <a:r>
              <a:rPr lang="ru-RU" b="1" dirty="0" err="1">
                <a:latin typeface="Times New Roman" panose="02020603050405020304" pitchFamily="18" charset="0"/>
                <a:ea typeface="Times New Roman" panose="02020603050405020304" pitchFamily="18" charset="0"/>
              </a:rPr>
              <a:t>Экопсихологический</a:t>
            </a:r>
            <a:r>
              <a:rPr lang="ru-RU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 подход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разработан В.И. Пановым.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3095235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53134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Выводы международного экспертного сообщества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535289"/>
            <a:ext cx="8915400" cy="4375933"/>
          </a:xfrm>
        </p:spPr>
        <p:txBody>
          <a:bodyPr>
            <a:normAutofit fontScale="92500" lnSpcReduction="20000"/>
          </a:bodyPr>
          <a:lstStyle/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dirty="0">
                <a:solidFill>
                  <a:srgbClr val="FFFFFF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01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Среда обеспечивает возможность работать с современными информационными технологиями. Как минимум, есть доступ к школьному </a:t>
            </a:r>
            <a:r>
              <a:rPr lang="ru-RU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Wi-Fi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из любой точки здания, и каждый ребенок может работать с информацией со своего личного устройства (смартфон, планшет, ноутбук).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dirty="0">
                <a:solidFill>
                  <a:srgbClr val="FFFFFF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02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В школе появляется библиотека, которая предполагает не только использование учебных, научно-популярных и художественных книг, но и проведение досуга — клубной деятельности, дискуссии, свободной коммуникации.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dirty="0">
                <a:solidFill>
                  <a:srgbClr val="FFFFFF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03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Среда трансформируема: есть возможность </a:t>
            </a:r>
            <a:r>
              <a:rPr lang="ru-RU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зонировать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класс или учебное пространство для разных видов деятельности и объединять несколько помещений.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dirty="0">
                <a:solidFill>
                  <a:srgbClr val="FFFFFF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04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В школе есть холлы, которые могут быть использованы и как спортивные залы и для проведения культурно-массовых мероприятий.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5521053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53134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Выводы международного экспертного сообщества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535289"/>
            <a:ext cx="8915400" cy="5023555"/>
          </a:xfrm>
        </p:spPr>
        <p:txBody>
          <a:bodyPr>
            <a:normAutofit fontScale="25000" lnSpcReduction="20000"/>
          </a:bodyPr>
          <a:lstStyle/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Учебные кабинеты или классы в школе становятся универсальными: вместо предметных классов (математика, русский язык, география, информатика) появляются классы, в которых можно провести любой урок любому из преподавателей или группе учителей.</a:t>
            </a:r>
            <a:endParaRPr lang="ru-RU" sz="5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sz="5600" dirty="0">
                <a:solidFill>
                  <a:srgbClr val="FFFFFF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06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Мастерские и робототехника школы также могут объединяться в единый блок —"</a:t>
            </a:r>
            <a:r>
              <a:rPr lang="ru-RU" sz="56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Фаблаб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-лабораторию"</a:t>
            </a:r>
            <a:endParaRPr lang="ru-RU" sz="5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sz="5600" dirty="0">
                <a:solidFill>
                  <a:srgbClr val="FFFFFF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07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Создается блок </a:t>
            </a:r>
            <a:r>
              <a:rPr lang="ru-RU" sz="56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медиалаборатории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— это видеостудия, студия звукозаписи, анимационная студия, </a:t>
            </a:r>
            <a:r>
              <a:rPr lang="ru-RU" sz="56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web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-проектирование и гейм-студия.</a:t>
            </a:r>
            <a:endParaRPr lang="ru-RU" sz="5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sz="5600" dirty="0">
                <a:solidFill>
                  <a:srgbClr val="FFFFFF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08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В столовой не только едят — но и работают, проводят мероприятия. Соответственно, помимо столов и стульев в столовой появляются силовые и слаботочные розетки, LED экраны. Организуется несколько буфетных зон (зона кофе-</a:t>
            </a:r>
            <a:r>
              <a:rPr lang="ru-RU" sz="56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пойнта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), где можно купить здоровую еду и перекусить на перемене.</a:t>
            </a:r>
            <a:endParaRPr lang="ru-RU" sz="5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sz="5600" dirty="0">
                <a:solidFill>
                  <a:srgbClr val="FFFFFF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09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Более оптимальное и целенаправленное использование школьной территории. Образование выходит за пределы школы, каждый элемент «</a:t>
            </a:r>
            <a:r>
              <a:rPr lang="ru-RU" sz="56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околошкольной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» социокультурной среды может решать образовательные задачи — от нарисованных классиков до изобилия скворечников, </a:t>
            </a:r>
            <a:r>
              <a:rPr lang="ru-RU" sz="56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велопарковок</a:t>
            </a:r>
            <a:r>
              <a:rPr lang="ru-RU" sz="5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пришкольных огородов, арт-объектов, памятных знаков и мест.</a:t>
            </a:r>
            <a:endParaRPr lang="ru-RU" sz="5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0" algn="just">
              <a:lnSpc>
                <a:spcPct val="107000"/>
              </a:lnSpc>
              <a:spcAft>
                <a:spcPts val="2250"/>
              </a:spcAft>
              <a:buNone/>
            </a:pPr>
            <a:endParaRPr lang="ru-RU" sz="5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3927411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для создания и успешного функционирования современной образовательной среды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 государственном уровне:</a:t>
            </a:r>
          </a:p>
          <a:p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определения 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понятия «образовательная среда» в нормативно-правовой базе федерального уровня; </a:t>
            </a:r>
            <a:endParaRPr lang="ru-RU" dirty="0" smtClean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преодоления 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ряда существующих административных, правовых, организационно-финансовых, культурных барьеров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.</a:t>
            </a:r>
          </a:p>
          <a:p>
            <a:r>
              <a:rPr lang="ru-RU" b="1" dirty="0" smtClean="0">
                <a:latin typeface="Times New Roman" panose="02020603050405020304" pitchFamily="18" charset="0"/>
              </a:rPr>
              <a:t>На уровне ОУ:</a:t>
            </a:r>
          </a:p>
          <a:p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готовность педагогических и руководящих кадров работать в новой парадигме 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образования;</a:t>
            </a:r>
          </a:p>
          <a:p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система менеджмента, ориентированная на проектное управление и развитие, а не на ликвидацию возникающих дефектов.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4734558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595090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Шаги в освоении единой методической темы (ЕМТ)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456267"/>
            <a:ext cx="8915400" cy="4454955"/>
          </a:xfrm>
        </p:spPr>
        <p:txBody>
          <a:bodyPr>
            <a:normAutofit fontScale="92500" lnSpcReduction="10000"/>
          </a:bodyPr>
          <a:lstStyle/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1.Изучение теоретического материала и его освещение в ОУ (</a:t>
            </a:r>
            <a:r>
              <a:rPr lang="ru-RU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методсовет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ШМО, педагогические чтения и др.)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2. Диагностика и определение проблемных 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зон в 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каждом конкретном ОУ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3. Формулировка школьной ЕМТ, затем тем ШМО и индивидуальных тем руководителей и педагогов.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4. Проектирование образовательной среды (ОС); </a:t>
            </a:r>
            <a:r>
              <a:rPr lang="ru-RU" dirty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цели и задач реализации </a:t>
            </a:r>
            <a:r>
              <a:rPr lang="ru-RU" dirty="0" smtClean="0">
                <a:solidFill>
                  <a:prstClr val="black">
                    <a:lumMod val="75000"/>
                    <a:lumOff val="2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ЕМТ, 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разработка 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проекта плана работы над ЕМТ на 5 лет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>
              <a:lnSpc>
                <a:spcPct val="107000"/>
              </a:lnSpc>
              <a:spcAft>
                <a:spcPts val="2250"/>
              </a:spcAft>
            </a:pP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5. Разработка плана реализации ЕМТ на 1 этапе (1 год –теоретико-диагностический). Завершение 1 этапа – </a:t>
            </a:r>
            <a:r>
              <a:rPr lang="ru-RU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педчтения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обзор изученной литературы и </a:t>
            </a:r>
            <a:r>
              <a:rPr lang="ru-RU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др.формы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4792137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28957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Проектирование образовательной среды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7244" y="1411111"/>
            <a:ext cx="10127368" cy="4888089"/>
          </a:xfrm>
        </p:spPr>
        <p:txBody>
          <a:bodyPr>
            <a:normAutofit fontScale="25000" lnSpcReduction="20000"/>
          </a:bodyPr>
          <a:lstStyle/>
          <a:p>
            <a:pPr indent="450215" algn="just" fontAlgn="base">
              <a:lnSpc>
                <a:spcPct val="120000"/>
              </a:lnSpc>
            </a:pPr>
            <a:r>
              <a:rPr lang="ru-RU" sz="64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Проектирование</a:t>
            </a:r>
            <a:r>
              <a:rPr lang="ru-RU" sz="6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— деятельность человека или организации по созданию проекта, то есть прототипа, прообраза предполагаемого или возможного объекта, состояния.</a:t>
            </a:r>
            <a:endParaRPr lang="ru-RU" sz="64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 fontAlgn="base">
              <a:lnSpc>
                <a:spcPct val="120000"/>
              </a:lnSpc>
              <a:spcBef>
                <a:spcPts val="1875"/>
              </a:spcBef>
              <a:spcAft>
                <a:spcPts val="2250"/>
              </a:spcAft>
            </a:pPr>
            <a:r>
              <a:rPr lang="ru-RU" sz="6400" b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схема </a:t>
            </a:r>
            <a:r>
              <a:rPr lang="ru-RU" sz="64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(алгоритм) проектирования </a:t>
            </a:r>
            <a:r>
              <a:rPr lang="ru-RU" sz="6400" b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содержательно-методического (или </a:t>
            </a:r>
            <a:r>
              <a:rPr lang="ru-RU" sz="6400" dirty="0" err="1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психодидактического</a:t>
            </a:r>
            <a:r>
              <a:rPr lang="ru-RU" sz="6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sz="6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компонента образовательной среды, в основе которой – ответы на базовые вопросы:</a:t>
            </a:r>
            <a:endParaRPr lang="ru-RU" sz="64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 fontAlgn="base">
              <a:lnSpc>
                <a:spcPct val="120000"/>
              </a:lnSpc>
              <a:spcBef>
                <a:spcPts val="1875"/>
              </a:spcBef>
              <a:spcAft>
                <a:spcPts val="2250"/>
              </a:spcAft>
            </a:pPr>
            <a:r>
              <a:rPr lang="ru-RU" sz="6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  «кого обучать (психологические особенности контингента учащихся);</a:t>
            </a:r>
            <a:endParaRPr lang="ru-RU" sz="64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 fontAlgn="base">
              <a:lnSpc>
                <a:spcPct val="120000"/>
              </a:lnSpc>
              <a:spcBef>
                <a:spcPts val="1875"/>
              </a:spcBef>
              <a:spcAft>
                <a:spcPts val="2250"/>
              </a:spcAft>
            </a:pPr>
            <a:r>
              <a:rPr lang="ru-RU" sz="6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  зачем обучать (цели учебно-воспитательного процесса и образовательной среды в целом);</a:t>
            </a:r>
            <a:endParaRPr lang="ru-RU" sz="64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 fontAlgn="base">
              <a:lnSpc>
                <a:spcPct val="120000"/>
              </a:lnSpc>
              <a:spcBef>
                <a:spcPts val="1875"/>
              </a:spcBef>
              <a:spcAft>
                <a:spcPts val="2250"/>
              </a:spcAft>
            </a:pPr>
            <a:r>
              <a:rPr lang="ru-RU" sz="6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  чему обучать (содержание образования);</a:t>
            </a:r>
            <a:endParaRPr lang="ru-RU" sz="64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 fontAlgn="base">
              <a:lnSpc>
                <a:spcPct val="120000"/>
              </a:lnSpc>
              <a:spcBef>
                <a:spcPts val="1875"/>
              </a:spcBef>
              <a:spcAft>
                <a:spcPts val="2250"/>
              </a:spcAft>
            </a:pPr>
            <a:r>
              <a:rPr lang="ru-RU" sz="6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  как обучать (методы обучения и развития);</a:t>
            </a:r>
            <a:endParaRPr lang="ru-RU" sz="64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450215" algn="just" fontAlgn="base">
              <a:lnSpc>
                <a:spcPct val="120000"/>
              </a:lnSpc>
              <a:spcBef>
                <a:spcPts val="1875"/>
              </a:spcBef>
              <a:spcAft>
                <a:spcPts val="2250"/>
              </a:spcAft>
            </a:pPr>
            <a:r>
              <a:rPr lang="ru-RU" sz="6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·  кому обучать (определение требований к профессиональной и личностной подготовке педагога)».</a:t>
            </a:r>
            <a:endParaRPr lang="ru-RU" sz="6400" dirty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652004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Образовательная среда (ОС) как проблема исследований качества образования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Текст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ХХ век</a:t>
            </a:r>
            <a:endParaRPr lang="ru-RU" dirty="0"/>
          </a:p>
        </p:txBody>
      </p:sp>
      <p:sp>
        <p:nvSpPr>
          <p:cNvPr id="8" name="Объект 7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Репродуктивная модель обучения</a:t>
            </a: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Роль учителя как основного носителя знаний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Текст 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ХХ</a:t>
            </a:r>
            <a:r>
              <a:rPr lang="en-US" dirty="0" smtClean="0"/>
              <a:t>I</a:t>
            </a:r>
            <a:r>
              <a:rPr lang="ru-RU" dirty="0" smtClean="0"/>
              <a:t> век</a:t>
            </a:r>
            <a:endParaRPr lang="ru-RU" dirty="0"/>
          </a:p>
        </p:txBody>
      </p:sp>
      <p:sp>
        <p:nvSpPr>
          <p:cNvPr id="10" name="Объект 9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ru-RU" sz="2400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Компетентностный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подход: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Учебная самостоятельность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Навыки сотрудничества и конкуренции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Работа в виртуальных средах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Умение исследовать и проектировать</a:t>
            </a:r>
          </a:p>
        </p:txBody>
      </p:sp>
    </p:spTree>
    <p:extLst>
      <p:ext uri="{BB962C8B-B14F-4D97-AF65-F5344CB8AC3E}">
        <p14:creationId xmlns:p14="http://schemas.microsoft.com/office/powerpoint/2010/main" val="21005900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Из истории педагогики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Объект 7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8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Ж.Ж.Руссо</a:t>
            </a:r>
            <a:r>
              <a:rPr lang="ru-RU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ru-RU" sz="2800" b="1" dirty="0">
                <a:solidFill>
                  <a:srgbClr val="202122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«</a:t>
            </a:r>
            <a:r>
              <a:rPr lang="ru-RU" sz="2800" b="1" dirty="0" smtClean="0">
                <a:solidFill>
                  <a:srgbClr val="202122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среда»</a:t>
            </a:r>
            <a:r>
              <a:rPr lang="ru-RU" sz="2800" dirty="0">
                <a:solidFill>
                  <a:srgbClr val="202122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 как поле для развития личности</a:t>
            </a:r>
            <a:r>
              <a:rPr lang="ru-RU" sz="2800" dirty="0" smtClean="0">
                <a:solidFill>
                  <a:srgbClr val="202122"/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ru-RU" sz="2800" dirty="0" err="1" smtClean="0">
                <a:solidFill>
                  <a:srgbClr val="20212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С.Т.Шацкий</a:t>
            </a:r>
            <a:r>
              <a:rPr lang="ru-RU" sz="2800" dirty="0" smtClean="0">
                <a:solidFill>
                  <a:srgbClr val="20212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педагогика среды</a:t>
            </a:r>
          </a:p>
          <a:p>
            <a:r>
              <a:rPr lang="ru-RU" sz="2800" dirty="0" err="1" smtClean="0">
                <a:solidFill>
                  <a:srgbClr val="20212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П.П.Блонский</a:t>
            </a:r>
            <a:r>
              <a:rPr lang="ru-RU" sz="2800" dirty="0" smtClean="0">
                <a:solidFill>
                  <a:srgbClr val="20212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общественная среда ребенка</a:t>
            </a:r>
          </a:p>
          <a:p>
            <a:r>
              <a:rPr lang="ru-RU" sz="2800" dirty="0" err="1" smtClean="0">
                <a:solidFill>
                  <a:srgbClr val="20212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А.С.Макаренко</a:t>
            </a:r>
            <a:r>
              <a:rPr lang="ru-RU" sz="2800" dirty="0" smtClean="0">
                <a:solidFill>
                  <a:srgbClr val="202122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: окружающая среда </a:t>
            </a:r>
            <a:endParaRPr lang="ru-RU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6572268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Что такое среда?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>
              <a:lnSpc>
                <a:spcPct val="107000"/>
              </a:lnSpc>
              <a:spcAft>
                <a:spcPts val="800"/>
              </a:spcAft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— среда как </a:t>
            </a:r>
            <a:r>
              <a:rPr lang="ru-RU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окружение,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совокупность природных </a:t>
            </a:r>
            <a:r>
              <a:rPr lang="ru-RU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условий,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в которых протекает деятельность человеческого общества, организмов.</a:t>
            </a: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spcAft>
                <a:spcPts val="800"/>
              </a:spcAft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— среда как окружающие социально-бытовые </a:t>
            </a:r>
            <a:r>
              <a:rPr lang="ru-RU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условия,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обстановка, а также совокупность людей, связанных общностью этих условий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(Из словаря </a:t>
            </a:r>
            <a:r>
              <a:rPr lang="ru-RU" dirty="0" err="1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С.Т.Ожегова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</a:t>
            </a:r>
          </a:p>
          <a:p>
            <a:pPr lvl="0" algn="just">
              <a:lnSpc>
                <a:spcPct val="107000"/>
              </a:lnSpc>
              <a:spcAft>
                <a:spcPts val="800"/>
              </a:spcAft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r>
              <a:rPr lang="ru-RU" sz="16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«среда </a:t>
            </a:r>
            <a:r>
              <a:rPr lang="ru-RU" sz="16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социальная»</a:t>
            </a:r>
            <a:r>
              <a:rPr lang="ru-RU" sz="1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как окружающие человека общественно-материальные и духовные </a:t>
            </a:r>
            <a:r>
              <a:rPr lang="ru-RU" sz="16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условия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его существования и </a:t>
            </a:r>
            <a:r>
              <a:rPr lang="ru-RU" sz="16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деятельности (БСЭС)</a:t>
            </a:r>
          </a:p>
          <a:p>
            <a:pPr indent="450215" algn="just">
              <a:lnSpc>
                <a:spcPct val="107000"/>
              </a:lnSpc>
              <a:spcAft>
                <a:spcPts val="800"/>
              </a:spcAft>
            </a:pPr>
            <a:r>
              <a:rPr lang="ru-RU" sz="1600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среда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(в широком антропологическом смысле) — совокупность </a:t>
            </a:r>
            <a:r>
              <a:rPr lang="ru-RU" sz="1600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условий,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окружающих человека и взаимодействующих с ним как с организмом и </a:t>
            </a:r>
            <a:r>
              <a:rPr lang="ru-RU" sz="16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личностью (Педагогический словарь)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07000"/>
              </a:lnSpc>
              <a:spcAft>
                <a:spcPts val="800"/>
              </a:spcAft>
              <a:buSzPts val="1000"/>
              <a:buFont typeface="Symbol" panose="05050102010706020507" pitchFamily="18" charset="2"/>
              <a:buChar char=""/>
              <a:tabLst>
                <a:tab pos="457200" algn="l"/>
              </a:tabLst>
            </a:pP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9576667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Образовательная среда как</a:t>
            </a:r>
            <a:r>
              <a:rPr lang="ru-RU" sz="28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подсистема социокультурной среды</a:t>
            </a:r>
            <a:endParaRPr lang="ru-RU" sz="28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Социокультурная среда</a:t>
            </a: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— это сложная структура общественных, материальных и духовных </a:t>
            </a:r>
            <a:r>
              <a:rPr lang="ru-RU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условий,</a:t>
            </a: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в которых реализуется жизнедеятельность </a:t>
            </a:r>
            <a:r>
              <a:rPr lang="ru-RU" sz="24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человека</a:t>
            </a:r>
          </a:p>
          <a:p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В науке нет единого подхода к трактовке понятия </a:t>
            </a:r>
            <a:r>
              <a:rPr lang="ru-RU" sz="2400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«образовательная среда</a:t>
            </a:r>
            <a:r>
              <a:rPr lang="ru-RU" sz="2400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»: </a:t>
            </a: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исследователи рассматривают </a:t>
            </a:r>
            <a:r>
              <a:rPr lang="ru-RU" sz="24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ОС </a:t>
            </a:r>
            <a:r>
              <a:rPr lang="ru-RU" sz="24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 позиций философии, педагогики, психологии, информатики и других наук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8849120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современной педагогике</a:t>
            </a:r>
            <a:endParaRPr lang="ru-RU" sz="3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659467"/>
            <a:ext cx="8915400" cy="4251755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4" name="Овал 3"/>
          <p:cNvSpPr/>
          <p:nvPr/>
        </p:nvSpPr>
        <p:spPr>
          <a:xfrm>
            <a:off x="4425244" y="1986844"/>
            <a:ext cx="4684889" cy="1219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Образовательная среда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Прямоугольник 7"/>
          <p:cNvSpPr/>
          <p:nvPr/>
        </p:nvSpPr>
        <p:spPr>
          <a:xfrm rot="10800000" flipH="1" flipV="1">
            <a:off x="2856088" y="3883378"/>
            <a:ext cx="4131734" cy="180622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i="1">
                <a:latin typeface="Times New Roman" panose="02020603050405020304" pitchFamily="18" charset="0"/>
                <a:ea typeface="Times New Roman" panose="02020603050405020304" pitchFamily="18" charset="0"/>
              </a:rPr>
              <a:t>совокупность условий, позволяющих раскрыть весь спектр интересов и способностей обучаемых и обеспечивающих их активную позицию в образовательном процессе, а также личностное развитие и саморазвитие</a:t>
            </a:r>
            <a:r>
              <a:rPr lang="ru-RU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ru-RU"/>
          </a:p>
        </p:txBody>
      </p:sp>
      <p:sp>
        <p:nvSpPr>
          <p:cNvPr id="9" name="Прямоугольник 8"/>
          <p:cNvSpPr/>
          <p:nvPr/>
        </p:nvSpPr>
        <p:spPr>
          <a:xfrm>
            <a:off x="7620000" y="3883377"/>
            <a:ext cx="3646311" cy="180622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проектируемая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и </a:t>
            </a:r>
            <a:r>
              <a:rPr lang="ru-RU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создаваемая 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субъектами 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образования</a:t>
            </a:r>
            <a:r>
              <a:rPr lang="ru-RU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r>
              <a:rPr lang="ru-RU" i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область их совместной </a:t>
            </a:r>
            <a:r>
              <a:rPr lang="ru-RU" i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деятельности</a:t>
            </a:r>
            <a:endParaRPr lang="ru-RU" dirty="0"/>
          </a:p>
        </p:txBody>
      </p:sp>
      <p:sp>
        <p:nvSpPr>
          <p:cNvPr id="10" name="Стрелка вниз 9"/>
          <p:cNvSpPr/>
          <p:nvPr/>
        </p:nvSpPr>
        <p:spPr>
          <a:xfrm>
            <a:off x="5542844" y="3104444"/>
            <a:ext cx="575734" cy="77893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трелка вниз 11"/>
          <p:cNvSpPr/>
          <p:nvPr/>
        </p:nvSpPr>
        <p:spPr>
          <a:xfrm>
            <a:off x="8105422" y="3104444"/>
            <a:ext cx="560387" cy="77893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66490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b="1" dirty="0">
                <a:solidFill>
                  <a:prstClr val="black">
                    <a:lumMod val="85000"/>
                    <a:lumOff val="15000"/>
                  </a:prstClr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Структура образовательной среды</a:t>
            </a:r>
            <a:r>
              <a:rPr lang="ru-RU" sz="2800" b="1" dirty="0">
                <a:solidFill>
                  <a:prstClr val="black">
                    <a:lumMod val="85000"/>
                    <a:lumOff val="15000"/>
                  </a:prst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2800" b="1" dirty="0">
                <a:solidFill>
                  <a:prstClr val="black">
                    <a:lumMod val="85000"/>
                    <a:lumOff val="15000"/>
                  </a:prstClr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467556"/>
            <a:ext cx="8915400" cy="4443666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4" name="Овал 3"/>
          <p:cNvSpPr/>
          <p:nvPr/>
        </p:nvSpPr>
        <p:spPr>
          <a:xfrm>
            <a:off x="4402666" y="1905000"/>
            <a:ext cx="5079999" cy="148166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dirty="0" smtClean="0"/>
              <a:t>Образовательная среда</a:t>
            </a:r>
            <a:endParaRPr lang="ru-RU" sz="2400" dirty="0"/>
          </a:p>
        </p:txBody>
      </p:sp>
      <p:sp>
        <p:nvSpPr>
          <p:cNvPr id="5" name="Овал 4"/>
          <p:cNvSpPr/>
          <p:nvPr/>
        </p:nvSpPr>
        <p:spPr>
          <a:xfrm>
            <a:off x="2844800" y="3838222"/>
            <a:ext cx="2686756" cy="171591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Пространственно-семантический </a:t>
            </a:r>
            <a:endParaRPr lang="ru-RU" dirty="0"/>
          </a:p>
        </p:txBody>
      </p:sp>
      <p:sp>
        <p:nvSpPr>
          <p:cNvPr id="6" name="Овал 5"/>
          <p:cNvSpPr/>
          <p:nvPr/>
        </p:nvSpPr>
        <p:spPr>
          <a:xfrm>
            <a:off x="5644445" y="3928533"/>
            <a:ext cx="2651654" cy="16256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Содержательно-методический</a:t>
            </a:r>
            <a:endParaRPr lang="ru-RU" dirty="0"/>
          </a:p>
        </p:txBody>
      </p:sp>
      <p:sp>
        <p:nvSpPr>
          <p:cNvPr id="7" name="Овал 6"/>
          <p:cNvSpPr/>
          <p:nvPr/>
        </p:nvSpPr>
        <p:spPr>
          <a:xfrm>
            <a:off x="8613422" y="3838222"/>
            <a:ext cx="2573867" cy="171591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err="1" smtClean="0"/>
              <a:t>Коммуникационно</a:t>
            </a:r>
            <a:r>
              <a:rPr lang="ru-RU" dirty="0" smtClean="0"/>
              <a:t>-организационный</a:t>
            </a:r>
            <a:endParaRPr lang="ru-RU" dirty="0"/>
          </a:p>
        </p:txBody>
      </p:sp>
      <p:cxnSp>
        <p:nvCxnSpPr>
          <p:cNvPr id="10" name="Прямая со стрелкой 9"/>
          <p:cNvCxnSpPr/>
          <p:nvPr/>
        </p:nvCxnSpPr>
        <p:spPr>
          <a:xfrm flipH="1">
            <a:off x="4267200" y="3239911"/>
            <a:ext cx="711200" cy="5983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 стрелкой 13"/>
          <p:cNvCxnSpPr/>
          <p:nvPr/>
        </p:nvCxnSpPr>
        <p:spPr>
          <a:xfrm>
            <a:off x="7010400" y="3386667"/>
            <a:ext cx="22578" cy="5418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Прямая со стрелкой 15"/>
          <p:cNvCxnSpPr>
            <a:stCxn id="4" idx="5"/>
          </p:cNvCxnSpPr>
          <p:nvPr/>
        </p:nvCxnSpPr>
        <p:spPr>
          <a:xfrm>
            <a:off x="8738716" y="3169682"/>
            <a:ext cx="1093906" cy="6685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004576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indent="450215">
              <a:lnSpc>
                <a:spcPct val="107000"/>
              </a:lnSpc>
              <a:spcAft>
                <a:spcPts val="2250"/>
              </a:spcAft>
            </a:pPr>
            <a:r>
              <a:rPr lang="ru-RU" sz="28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Структура образовательной среды</a:t>
            </a:r>
            <a:r>
              <a:rPr lang="ru-RU" sz="2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2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1. 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Пространственно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–семантический компонент (архитектурно–эстетическая организация жизненного пространства школьников, герб, традиции и др.).</a:t>
            </a:r>
            <a:b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2. Содержательно–методический компонент (концепции обучения и воспитания</a:t>
            </a:r>
            <a:r>
              <a:rPr lang="ru-RU" sz="2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,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  <a:hlinkClick r:id="rId2" tooltip="Образовательные программы"/>
              </a:rPr>
              <a:t>образовательные программы</a:t>
            </a:r>
            <a:r>
              <a:rPr lang="ru-RU" sz="2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, 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формы и методы организации обучения и др</a:t>
            </a:r>
            <a:r>
              <a:rPr lang="ru-RU" sz="24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.).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3. </a:t>
            </a:r>
            <a:r>
              <a:rPr lang="ru-RU" sz="2400" dirty="0" err="1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Коммуникационно</a:t>
            </a:r>
            <a: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–организационный компонент (особенности субъектов образовательной среды, коммуникационная сфера, особенности управленческой культуры).</a:t>
            </a:r>
            <a:br>
              <a:rPr lang="ru-RU" sz="24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1920224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628957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Международная практика в описании ОС</a:t>
            </a:r>
            <a:endParaRPr lang="ru-RU" sz="2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1253067"/>
            <a:ext cx="8915400" cy="4658155"/>
          </a:xfrm>
        </p:spPr>
        <p:txBody>
          <a:bodyPr>
            <a:normAutofit lnSpcReduction="10000"/>
          </a:bodyPr>
          <a:lstStyle/>
          <a:p>
            <a:pPr indent="0" algn="just">
              <a:lnSpc>
                <a:spcPct val="107000"/>
              </a:lnSpc>
              <a:spcAft>
                <a:spcPts val="2250"/>
              </a:spcAft>
              <a:buNone/>
            </a:pPr>
            <a:r>
              <a:rPr lang="ru-RU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1. </a:t>
            </a:r>
            <a:r>
              <a:rPr lang="ru-RU" sz="16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Изменение </a:t>
            </a:r>
            <a:r>
              <a:rPr lang="ru-RU" sz="16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 развитие образовательной среды через оценку качества образования с помощью различных инструментов структурированного наблюдения (шкал) (США, Великобритания, Канада, Швеция, Германия</a:t>
            </a:r>
            <a:r>
              <a:rPr lang="ru-RU" sz="16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 </a:t>
            </a:r>
            <a:r>
              <a:rPr lang="ru-RU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шкалы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ITERS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ECERS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SACERS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FCCERS</a:t>
            </a:r>
            <a:r>
              <a:rPr lang="ru-RU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CLASS</a:t>
            </a:r>
            <a:endParaRPr lang="ru-RU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0" algn="just">
              <a:lnSpc>
                <a:spcPct val="107000"/>
              </a:lnSpc>
              <a:spcAft>
                <a:spcPts val="2250"/>
              </a:spcAft>
              <a:buNone/>
            </a:pPr>
            <a:r>
              <a:rPr lang="ru-RU" sz="16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2. Инновации</a:t>
            </a:r>
            <a:r>
              <a:rPr lang="ru-RU" sz="16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лежащие в области дизайна и архитектуры образовательной среды (Финляндия, Швеция, Дания, Норвегия, Голландия, Австралия и Новая Зеландия). 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Новые школы в этих странах — это здания будущего, сконструированные и построенные таким образом, что уже само здание вдохновляет на учебу, эффективно включает обучающихся в освоение новых навыков и знаний</a:t>
            </a:r>
            <a:r>
              <a:rPr lang="ru-RU" sz="16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indent="0" algn="just">
              <a:lnSpc>
                <a:spcPct val="107000"/>
              </a:lnSpc>
              <a:spcAft>
                <a:spcPts val="2250"/>
              </a:spcAft>
              <a:buNone/>
            </a:pPr>
            <a:r>
              <a:rPr lang="ru-RU" sz="16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3. </a:t>
            </a:r>
            <a:r>
              <a:rPr lang="ru-RU" sz="16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Взаимосвязь между средой и обучением, влияние физической среды на качество образовательных результатов (Норвегия, Австрия, Австралия Греция, Ирландия, Италия, Япония, Мексика, Новая Зеландия, Люксембург, Россия). 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Например, исследование Университета </a:t>
            </a:r>
            <a:r>
              <a:rPr lang="ru-RU" sz="16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Салфорда</a:t>
            </a:r>
            <a:r>
              <a:rPr lang="ru-RU" sz="1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«Умные классные комнаты»</a:t>
            </a: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indent="0" algn="just">
              <a:lnSpc>
                <a:spcPct val="107000"/>
              </a:lnSpc>
              <a:spcAft>
                <a:spcPts val="2250"/>
              </a:spcAft>
              <a:buNone/>
            </a:pPr>
            <a:endParaRPr lang="ru-RU" sz="1600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0" algn="just">
              <a:lnSpc>
                <a:spcPct val="107000"/>
              </a:lnSpc>
              <a:spcAft>
                <a:spcPts val="2250"/>
              </a:spcAft>
              <a:buNone/>
            </a:pPr>
            <a:endParaRPr lang="ru-RU" sz="14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685800" algn="just">
              <a:lnSpc>
                <a:spcPct val="107000"/>
              </a:lnSpc>
              <a:spcAft>
                <a:spcPts val="2250"/>
              </a:spcAft>
              <a:buAutoNum type="arabicPeriod"/>
            </a:pPr>
            <a:endParaRPr lang="ru-RU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75645783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346</TotalTime>
  <Words>1315</Words>
  <Application>Microsoft Office PowerPoint</Application>
  <PresentationFormat>Широкоэкранный</PresentationFormat>
  <Paragraphs>86</Paragraphs>
  <Slides>16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23" baseType="lpstr">
      <vt:lpstr>Arial</vt:lpstr>
      <vt:lpstr>Calibri</vt:lpstr>
      <vt:lpstr>Century Gothic</vt:lpstr>
      <vt:lpstr>Symbol</vt:lpstr>
      <vt:lpstr>Times New Roman</vt:lpstr>
      <vt:lpstr>Wingdings 3</vt:lpstr>
      <vt:lpstr>Легкий дым</vt:lpstr>
      <vt:lpstr>Образовательная среда: введение в тему</vt:lpstr>
      <vt:lpstr>Образовательная среда (ОС) как проблема исследований качества образования</vt:lpstr>
      <vt:lpstr>Из истории педагогики</vt:lpstr>
      <vt:lpstr>Что такое среда?</vt:lpstr>
      <vt:lpstr>Образовательная среда как подсистема социокультурной среды</vt:lpstr>
      <vt:lpstr>В современной педагогике</vt:lpstr>
      <vt:lpstr>Структура образовательной среды </vt:lpstr>
      <vt:lpstr>Структура образовательной среды </vt:lpstr>
      <vt:lpstr>Международная практика в описании ОС</vt:lpstr>
      <vt:lpstr>Международная практика в описании ОС</vt:lpstr>
      <vt:lpstr>Научно-практические разработки российских ученых</vt:lpstr>
      <vt:lpstr>Выводы международного экспертного сообщества</vt:lpstr>
      <vt:lpstr>Выводы международного экспертного сообщества</vt:lpstr>
      <vt:lpstr>Условия для создания и успешного функционирования современной образовательной среды</vt:lpstr>
      <vt:lpstr>Шаги в освоении единой методической темы (ЕМТ)</vt:lpstr>
      <vt:lpstr>Проектирование образовательной среды</vt:lpstr>
    </vt:vector>
  </TitlesOfParts>
  <Company>SOVRN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Образовательная среда: введение в тему</dc:title>
  <dc:creator>SLW</dc:creator>
  <cp:lastModifiedBy>UMS-IMO-4</cp:lastModifiedBy>
  <cp:revision>20</cp:revision>
  <dcterms:created xsi:type="dcterms:W3CDTF">2021-10-04T18:14:28Z</dcterms:created>
  <dcterms:modified xsi:type="dcterms:W3CDTF">2021-10-06T14:02:59Z</dcterms:modified>
</cp:coreProperties>
</file>

<file path=docProps/thumbnail.jpeg>
</file>