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32" r:id="rId1"/>
  </p:sldMasterIdLst>
  <p:notesMasterIdLst>
    <p:notesMasterId r:id="rId12"/>
  </p:notesMasterIdLst>
  <p:handoutMasterIdLst>
    <p:handoutMasterId r:id="rId13"/>
  </p:handoutMasterIdLst>
  <p:sldIdLst>
    <p:sldId id="260" r:id="rId2"/>
    <p:sldId id="285" r:id="rId3"/>
    <p:sldId id="284" r:id="rId4"/>
    <p:sldId id="352" r:id="rId5"/>
    <p:sldId id="359" r:id="rId6"/>
    <p:sldId id="360" r:id="rId7"/>
    <p:sldId id="361" r:id="rId8"/>
    <p:sldId id="364" r:id="rId9"/>
    <p:sldId id="365" r:id="rId10"/>
    <p:sldId id="336" r:id="rId11"/>
  </p:sldIdLst>
  <p:sldSz cx="9144000" cy="5143500" type="screen16x9"/>
  <p:notesSz cx="6781800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CCCC"/>
    <a:srgbClr val="F77729"/>
    <a:srgbClr val="FF9999"/>
    <a:srgbClr val="FF7C80"/>
    <a:srgbClr val="F88A46"/>
    <a:srgbClr val="FFABAB"/>
    <a:srgbClr val="FFD521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00" autoAdjust="0"/>
    <p:restoredTop sz="94957" autoAdjust="0"/>
  </p:normalViewPr>
  <p:slideViewPr>
    <p:cSldViewPr>
      <p:cViewPr varScale="1">
        <p:scale>
          <a:sx n="102" d="100"/>
          <a:sy n="102" d="100"/>
        </p:scale>
        <p:origin x="114" y="67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649517869661992E-2"/>
          <c:y val="1.7989229266923559E-2"/>
          <c:w val="0.94202368319228902"/>
          <c:h val="0.793264685990055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всего, из них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Всего</a:t>
                    </a:r>
                    <a:r>
                      <a:rPr lang="ru-RU" baseline="0" smtClean="0"/>
                      <a:t> педагогов</a:t>
                    </a:r>
                    <a:r>
                      <a:rPr lang="ru-RU" smtClean="0"/>
                      <a:t> </a:t>
                    </a:r>
                    <a:r>
                      <a:rPr lang="ru-RU" sz="1200" b="1"/>
                      <a:t>1703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Лист1!$A$2</c:f>
              <c:numCache>
                <c:formatCode>General</c:formatCode>
                <c:ptCount val="1"/>
                <c:pt idx="0">
                  <c:v>1703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старшие воспитатели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75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/>
              <c:spPr/>
              <c:txPr>
                <a:bodyPr/>
                <a:lstStyle/>
                <a:p>
                  <a:pPr>
                    <a:defRPr sz="1200" b="1">
                      <a:solidFill>
                        <a:srgbClr val="FF5050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1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воспитатели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4000"/>
                  </a:schemeClr>
                </a:gs>
                <a:gs pos="100000">
                  <a:schemeClr val="accent4"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25000"/>
                </a:srgbClr>
              </a:outerShdw>
            </a:effectLst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Лист1!$C$2</c:f>
              <c:numCache>
                <c:formatCode>General</c:formatCode>
                <c:ptCount val="1"/>
                <c:pt idx="0">
                  <c:v>1260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ser>
          <c:idx val="3"/>
          <c:order val="3"/>
          <c:tx>
            <c:strRef>
              <c:f>Лист1!$D$1</c:f>
              <c:strCache>
                <c:ptCount val="1"/>
                <c:pt idx="0">
                  <c:v>муз.руководители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tint val="96000"/>
                    <a:lumMod val="104000"/>
                  </a:schemeClr>
                </a:gs>
                <a:gs pos="100000">
                  <a:schemeClr val="accent6">
                    <a:lumMod val="60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25000"/>
                </a:srgbClr>
              </a:outerShdw>
            </a:effectLst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Лист1!$D$2</c:f>
              <c:numCache>
                <c:formatCode>General</c:formatCode>
                <c:ptCount val="1"/>
                <c:pt idx="0">
                  <c:v>126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ser>
          <c:idx val="4"/>
          <c:order val="4"/>
          <c:tx>
            <c:strRef>
              <c:f>Лист1!$E$1</c:f>
              <c:strCache>
                <c:ptCount val="1"/>
                <c:pt idx="0">
                  <c:v>логопеды/дефектологи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tint val="96000"/>
                    <a:lumMod val="104000"/>
                  </a:schemeClr>
                </a:gs>
                <a:gs pos="100000">
                  <a:schemeClr val="accent5">
                    <a:lumMod val="60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25000"/>
                </a:srgbClr>
              </a:outerShdw>
            </a:effectLst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Лист1!$E$2</c:f>
              <c:numCache>
                <c:formatCode>General</c:formatCode>
                <c:ptCount val="1"/>
                <c:pt idx="0">
                  <c:v>127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ser>
          <c:idx val="5"/>
          <c:order val="5"/>
          <c:tx>
            <c:strRef>
              <c:f>Лист1!$F$1</c:f>
              <c:strCache>
                <c:ptCount val="1"/>
                <c:pt idx="0">
                  <c:v>психологи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tint val="96000"/>
                    <a:lumMod val="104000"/>
                  </a:schemeClr>
                </a:gs>
                <a:gs pos="100000">
                  <a:schemeClr val="accent4">
                    <a:lumMod val="60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25000"/>
                </a:srgbClr>
              </a:outerShdw>
            </a:effectLst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Лист1!$F$2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ser>
          <c:idx val="6"/>
          <c:order val="6"/>
          <c:tx>
            <c:strRef>
              <c:f>Лист1!$G$1</c:f>
              <c:strCache>
                <c:ptCount val="1"/>
                <c:pt idx="0">
                  <c:v>инструктора по ФИЗО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80000"/>
                    <a:lumOff val="20000"/>
                    <a:tint val="96000"/>
                    <a:lumMod val="104000"/>
                  </a:schemeClr>
                </a:gs>
                <a:gs pos="100000">
                  <a:schemeClr val="accent6">
                    <a:lumMod val="80000"/>
                    <a:lumOff val="20000"/>
                    <a:shade val="98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38100" dist="25400" dir="5400000" rotWithShape="0">
                <a:srgbClr val="000000">
                  <a:alpha val="25000"/>
                </a:srgbClr>
              </a:outerShdw>
            </a:effectLst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Лист1!$G$2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multiLvlStrRef>
                    <c:extLst>
                      <c:ext uri="{02D57815-91ED-43cb-92C2-25804820EDAC}">
                        <c15:formulaRef>
                          <c15:sqref>Лист1!#REF!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9207192"/>
        <c:axId val="169204840"/>
      </c:barChart>
      <c:catAx>
        <c:axId val="169207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50800" cap="flat" cmpd="sng" algn="ctr">
            <a:solidFill>
              <a:schemeClr val="accent5"/>
            </a:solidFill>
            <a:prstDash val="solid"/>
            <a:rou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204840"/>
        <c:crosses val="autoZero"/>
        <c:auto val="1"/>
        <c:lblAlgn val="ctr"/>
        <c:lblOffset val="100"/>
        <c:noMultiLvlLbl val="0"/>
      </c:catAx>
      <c:valAx>
        <c:axId val="1692048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9207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6"/>
        <c:delete val="1"/>
      </c:legendEntry>
      <c:layout>
        <c:manualLayout>
          <c:xMode val="edge"/>
          <c:yMode val="edge"/>
          <c:x val="0.12982585268303523"/>
          <c:y val="0.82615089551453347"/>
          <c:w val="0.72638337119630381"/>
          <c:h val="0.12162976043597494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старших воспитателей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spPr>
              <a:gradFill rotWithShape="1">
                <a:gsLst>
                  <a:gs pos="0">
                    <a:schemeClr val="accent1">
                      <a:tint val="62000"/>
                      <a:satMod val="180000"/>
                    </a:schemeClr>
                  </a:gs>
                  <a:gs pos="65000">
                    <a:schemeClr val="accent1">
                      <a:tint val="32000"/>
                      <a:satMod val="250000"/>
                    </a:schemeClr>
                  </a:gs>
                  <a:gs pos="100000">
                    <a:schemeClr val="accent1">
                      <a:tint val="23000"/>
                      <a:satMod val="300000"/>
                    </a:schemeClr>
                  </a:gs>
                </a:gsLst>
                <a:lin ang="16200000" scaled="0"/>
              </a:gradFill>
              <a:ln w="12700" cap="flat" cmpd="sng" algn="ctr">
                <a:solidFill>
                  <a:schemeClr val="accent1">
                    <a:tint val="95000"/>
                    <a:shade val="95000"/>
                    <a:satMod val="120000"/>
                  </a:schemeClr>
                </a:solidFill>
                <a:prstDash val="solid"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стаж до 3 лет</c:v>
                </c:pt>
                <c:pt idx="1">
                  <c:v>стаж от 3 до 5 лет</c:v>
                </c:pt>
                <c:pt idx="2">
                  <c:v>стаж от 5 до 10 лет</c:v>
                </c:pt>
                <c:pt idx="3">
                  <c:v>стаж более 10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</c:v>
                </c:pt>
                <c:pt idx="1">
                  <c:v>17</c:v>
                </c:pt>
                <c:pt idx="2">
                  <c:v>37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9205624"/>
        <c:axId val="169715680"/>
        <c:axId val="0"/>
      </c:bar3DChart>
      <c:catAx>
        <c:axId val="169205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50800" cap="flat" cmpd="sng" algn="ctr">
            <a:solidFill>
              <a:schemeClr val="accent5"/>
            </a:solidFill>
            <a:prstDash val="solid"/>
            <a:rou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715680"/>
        <c:crosses val="autoZero"/>
        <c:auto val="1"/>
        <c:lblAlgn val="ctr"/>
        <c:lblOffset val="100"/>
        <c:noMultiLvlLbl val="0"/>
      </c:catAx>
      <c:valAx>
        <c:axId val="16971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205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38575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689" y="0"/>
            <a:ext cx="2938575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289"/>
            <a:ext cx="2938575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689" y="9429289"/>
            <a:ext cx="2938575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6111407A-DDC7-4676-A7C5-94B867A794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100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38575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689" y="0"/>
            <a:ext cx="2938575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42950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488" y="4715494"/>
            <a:ext cx="5424825" cy="446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289"/>
            <a:ext cx="2938575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689" y="9429289"/>
            <a:ext cx="2938575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34CBEC73-10AA-4B09-8AFF-36648FAF7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453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1AF4D5-00FE-491A-96E6-71FDD8E12B90}" type="slidenum">
              <a:rPr lang="ru-RU"/>
              <a:pPr/>
              <a:t>1</a:t>
            </a:fld>
            <a:endParaRPr lang="ru-RU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42950"/>
            <a:ext cx="6623050" cy="3725863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70867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8" y="1885951"/>
            <a:ext cx="6600451" cy="1697086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8" y="3583036"/>
            <a:ext cx="6600451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3240870"/>
            <a:ext cx="1395473" cy="586336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3397157"/>
            <a:ext cx="584978" cy="273844"/>
          </a:xfrm>
        </p:spPr>
        <p:txBody>
          <a:bodyPr/>
          <a:lstStyle/>
          <a:p>
            <a:pPr>
              <a:defRPr/>
            </a:pPr>
            <a:fld id="{8D6FF24F-E8D7-4FCC-9296-8593D91B59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40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57200"/>
            <a:ext cx="6591985" cy="233778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265535"/>
            <a:ext cx="6591985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23748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2433105"/>
            <a:ext cx="584978" cy="273844"/>
          </a:xfrm>
        </p:spPr>
        <p:txBody>
          <a:bodyPr/>
          <a:lstStyle/>
          <a:p>
            <a:pPr>
              <a:defRPr/>
            </a:pPr>
            <a:fld id="{F2AC4E21-D91F-4E10-B029-58250BA0C1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87293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457200"/>
            <a:ext cx="6109587" cy="21717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2628900"/>
            <a:ext cx="5653888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265535"/>
            <a:ext cx="6591985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23748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2433105"/>
            <a:ext cx="584978" cy="273844"/>
          </a:xfrm>
        </p:spPr>
        <p:txBody>
          <a:bodyPr/>
          <a:lstStyle/>
          <a:p>
            <a:pPr>
              <a:defRPr/>
            </a:pPr>
            <a:fld id="{F2AC4E21-D91F-4E10-B029-58250BA0C1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9" y="486004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6" y="2178980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590278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1828802"/>
            <a:ext cx="6591985" cy="2043634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3886201"/>
            <a:ext cx="6591985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6829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3737316"/>
            <a:ext cx="584978" cy="273844"/>
          </a:xfrm>
        </p:spPr>
        <p:txBody>
          <a:bodyPr/>
          <a:lstStyle/>
          <a:p>
            <a:pPr>
              <a:defRPr/>
            </a:pPr>
            <a:fld id="{F2AC4E21-D91F-4E10-B029-58250BA0C1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18740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457200"/>
            <a:ext cx="6109587" cy="21717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3257550"/>
            <a:ext cx="6688292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3886201"/>
            <a:ext cx="6688292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36829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3737316"/>
            <a:ext cx="584978" cy="273844"/>
          </a:xfrm>
        </p:spPr>
        <p:txBody>
          <a:bodyPr/>
          <a:lstStyle/>
          <a:p>
            <a:pPr>
              <a:defRPr/>
            </a:pPr>
            <a:fld id="{F2AC4E21-D91F-4E10-B029-58250BA0C1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9" y="486004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6" y="2178980"/>
            <a:ext cx="457319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058156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470555"/>
            <a:ext cx="6591984" cy="2160015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3257550"/>
            <a:ext cx="6591985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3886201"/>
            <a:ext cx="6591985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6829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3737316"/>
            <a:ext cx="584978" cy="273844"/>
          </a:xfrm>
        </p:spPr>
        <p:txBody>
          <a:bodyPr/>
          <a:lstStyle/>
          <a:p>
            <a:pPr>
              <a:defRPr/>
            </a:pPr>
            <a:fld id="{F2AC4E21-D91F-4E10-B029-58250BA0C1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29666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533397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58FB0-DCFC-4522-9158-149E972418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375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470556"/>
            <a:ext cx="1656132" cy="3962863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470556"/>
            <a:ext cx="4716348" cy="39628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533397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3A956-A7C2-43B8-98C4-B3ECE1A33F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73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4" y="468082"/>
            <a:ext cx="6589199" cy="9606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600201"/>
            <a:ext cx="6591985" cy="283321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533397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4A473-6845-4BE0-B22A-0C73162DF1F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11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1555922"/>
            <a:ext cx="6591985" cy="11016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686050"/>
            <a:ext cx="6591985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2374896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2433105"/>
            <a:ext cx="584978" cy="273844"/>
          </a:xfrm>
        </p:spPr>
        <p:txBody>
          <a:bodyPr/>
          <a:lstStyle/>
          <a:p>
            <a:pPr>
              <a:defRPr/>
            </a:pPr>
            <a:fld id="{0219979A-EC90-467B-B277-21DE2DCD3A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87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9" y="1602531"/>
            <a:ext cx="3197531" cy="282554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9" y="1602531"/>
            <a:ext cx="3197093" cy="282554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533397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590838"/>
            <a:ext cx="584978" cy="273844"/>
          </a:xfrm>
        </p:spPr>
        <p:txBody>
          <a:bodyPr/>
          <a:lstStyle/>
          <a:p>
            <a:pPr>
              <a:defRPr/>
            </a:pPr>
            <a:fld id="{B0C0DE56-E5EF-4806-BFE3-0182DC59E0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36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1669970"/>
            <a:ext cx="2874596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102168"/>
            <a:ext cx="3197532" cy="23292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7" y="1667549"/>
            <a:ext cx="2873239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099747"/>
            <a:ext cx="3195680" cy="232927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533397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590838"/>
            <a:ext cx="584978" cy="273844"/>
          </a:xfrm>
        </p:spPr>
        <p:txBody>
          <a:bodyPr/>
          <a:lstStyle/>
          <a:p>
            <a:pPr>
              <a:defRPr/>
            </a:pPr>
            <a:fld id="{5C8F8F7C-99DF-4277-A9EC-6F72A085754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1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468082"/>
            <a:ext cx="6589200" cy="96066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533397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617F4-229F-4416-9DD9-BACC0E9F4D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89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533397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518C1F-B4DB-449C-910A-DE924FF9BE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0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334566"/>
            <a:ext cx="2629584" cy="73223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334567"/>
            <a:ext cx="3790906" cy="4061222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198961"/>
            <a:ext cx="2629584" cy="31968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533397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26ED48-CCCB-4508-BB78-BA6C1DA8D5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00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3600451"/>
            <a:ext cx="6591985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476224"/>
            <a:ext cx="6591985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4025504"/>
            <a:ext cx="6591985" cy="37028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682995"/>
            <a:ext cx="1358356" cy="381004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3737316"/>
            <a:ext cx="584978" cy="273844"/>
          </a:xfrm>
        </p:spPr>
        <p:txBody>
          <a:bodyPr/>
          <a:lstStyle/>
          <a:p>
            <a:pPr>
              <a:defRPr/>
            </a:pPr>
            <a:fld id="{DA7FD92A-4D85-4276-8BDA-B9C485C2E0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10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171451"/>
            <a:ext cx="1981200" cy="4978971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562"/>
            <a:ext cx="1952272" cy="5139378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468082"/>
            <a:ext cx="6589200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1600200"/>
            <a:ext cx="6591985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4601317"/>
            <a:ext cx="766380" cy="2776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4601858"/>
            <a:ext cx="571648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590838"/>
            <a:ext cx="58497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F2AC4E21-D91F-4E10-B029-58250BA0C1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19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3728" y="1223626"/>
            <a:ext cx="6264696" cy="1080119"/>
          </a:xfrm>
        </p:spPr>
        <p:txBody>
          <a:bodyPr>
            <a:normAutofit fontScale="90000"/>
          </a:bodyPr>
          <a:lstStyle/>
          <a:p>
            <a:pPr algn="r"/>
            <a:r>
              <a:rPr lang="ru-RU" sz="2800" b="1" dirty="0">
                <a:latin typeface="Calibri" pitchFamily="34" charset="0"/>
              </a:rPr>
              <a:t>Реализации модели </a:t>
            </a:r>
            <a:r>
              <a:rPr lang="ru-RU" sz="2800" b="1" dirty="0" err="1">
                <a:latin typeface="Calibri" pitchFamily="34" charset="0"/>
              </a:rPr>
              <a:t>тьюторского</a:t>
            </a:r>
            <a:r>
              <a:rPr lang="ru-RU" sz="2800" b="1" dirty="0">
                <a:latin typeface="Calibri" pitchFamily="34" charset="0"/>
              </a:rPr>
              <a:t> сопровождения через активные формы обучения как условие совершенствование профессиональных компетенций старших воспитателей ДОО</a:t>
            </a:r>
            <a:endParaRPr lang="ru-RU" sz="32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3057804"/>
            <a:ext cx="7239000" cy="1314450"/>
          </a:xfrm>
        </p:spPr>
        <p:txBody>
          <a:bodyPr>
            <a:normAutofit fontScale="92500" lnSpcReduction="100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ru-RU" sz="1800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Романова Наталья Геннадьевна</a:t>
            </a:r>
          </a:p>
          <a:p>
            <a:pPr lvl="0" algn="r">
              <a:spcBef>
                <a:spcPct val="0"/>
              </a:spcBef>
              <a:defRPr/>
            </a:pPr>
            <a:r>
              <a:rPr lang="ru-RU" sz="180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</a:t>
            </a:r>
            <a:r>
              <a:rPr lang="ru-RU" sz="18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етодист по дошкольному образованию</a:t>
            </a:r>
          </a:p>
          <a:p>
            <a:pPr lvl="0" algn="r">
              <a:spcBef>
                <a:spcPct val="0"/>
              </a:spcBef>
              <a:defRPr/>
            </a:pPr>
            <a:r>
              <a:rPr lang="ru-RU" sz="1800" dirty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ru-RU" sz="1800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чебно-методического сектора информационно-методического отдела Управления образования ИКМО г.Казани по Советскому району</a:t>
            </a:r>
          </a:p>
          <a:p>
            <a:pPr lvl="0" algn="r">
              <a:spcBef>
                <a:spcPct val="0"/>
              </a:spcBef>
              <a:defRPr/>
            </a:pPr>
            <a:endParaRPr lang="ru-RU" sz="1800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eaLnBrk="1" hangingPunct="1"/>
            <a:endParaRPr lang="ru-RU" sz="1400" dirty="0" smtClean="0">
              <a:solidFill>
                <a:schemeClr val="tx1"/>
              </a:solidFill>
            </a:endParaRPr>
          </a:p>
        </p:txBody>
      </p:sp>
      <p:pic>
        <p:nvPicPr>
          <p:cNvPr id="4" name="Picture 2" descr="C:\Users\AI2008\Pictures\Эмблема района 2011\Эмблема район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65516"/>
            <a:ext cx="1152328" cy="12981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99469" y="1869672"/>
            <a:ext cx="610776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Спасибо за внимание!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38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87474"/>
            <a:ext cx="6768752" cy="455321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alibri" pitchFamily="34" charset="0"/>
              </a:rPr>
              <a:t> Количественный состав педагогических работников ДОУ Советского района</a:t>
            </a:r>
          </a:p>
        </p:txBody>
      </p:sp>
      <p:graphicFrame>
        <p:nvGraphicFramePr>
          <p:cNvPr id="6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164420"/>
              </p:ext>
            </p:extLst>
          </p:nvPr>
        </p:nvGraphicFramePr>
        <p:xfrm>
          <a:off x="539553" y="771551"/>
          <a:ext cx="835292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468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664" y="123478"/>
            <a:ext cx="6552728" cy="662070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Calibri" pitchFamily="34" charset="0"/>
              </a:rPr>
              <a:t>Старшие воспитатели ДОО Советского района г. Казани </a:t>
            </a:r>
            <a:endParaRPr lang="ru-RU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graphicFrame>
        <p:nvGraphicFramePr>
          <p:cNvPr id="6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448901"/>
              </p:ext>
            </p:extLst>
          </p:nvPr>
        </p:nvGraphicFramePr>
        <p:xfrm>
          <a:off x="495102" y="411510"/>
          <a:ext cx="8369819" cy="441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835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2"/>
          <p:cNvSpPr>
            <a:spLocks noGrp="1"/>
          </p:cNvSpPr>
          <p:nvPr>
            <p:ph type="body" sz="quarter" idx="13"/>
          </p:nvPr>
        </p:nvSpPr>
        <p:spPr>
          <a:xfrm>
            <a:off x="467544" y="627534"/>
            <a:ext cx="6696744" cy="97210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Тью́тор (англ. </a:t>
            </a:r>
            <a:r>
              <a:rPr lang="ru-RU" sz="18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tutor</a:t>
            </a:r>
            <a:r>
              <a:rPr lang="ru-RU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 — наставник, репетитор, преподаватель) — неформальная педагогическая </a:t>
            </a:r>
            <a:r>
              <a:rPr lang="ru-RU" sz="18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должность (</a:t>
            </a:r>
            <a:r>
              <a:rPr lang="en-US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https://ru.wikipedia.org</a:t>
            </a:r>
            <a:r>
              <a:rPr lang="ru-RU" sz="1800" b="1" dirty="0">
                <a:solidFill>
                  <a:srgbClr val="002060"/>
                </a:solidFill>
                <a:latin typeface="Calibri" panose="020F0502020204030204" pitchFamily="34" charset="0"/>
              </a:rPr>
              <a:t>)</a:t>
            </a:r>
            <a:br>
              <a:rPr lang="ru-RU" sz="1800" b="1" dirty="0">
                <a:solidFill>
                  <a:srgbClr val="002060"/>
                </a:solidFill>
                <a:latin typeface="Calibri" panose="020F0502020204030204" pitchFamily="34" charset="0"/>
              </a:rPr>
            </a:b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620424" y="1707654"/>
            <a:ext cx="7364445" cy="9721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Tx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</a:rPr>
              <a:t>«</a:t>
            </a:r>
            <a:r>
              <a:rPr lang="ru-RU" b="1" dirty="0" err="1">
                <a:solidFill>
                  <a:srgbClr val="002060"/>
                </a:solidFill>
                <a:latin typeface="Calibri" panose="020F0502020204030204" pitchFamily="34" charset="0"/>
              </a:rPr>
              <a:t>Тьютор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</a:rPr>
              <a:t> -  это «преподаватель-консультант», специалист в области организации образования и самообразования. </a:t>
            </a:r>
            <a:r>
              <a:rPr lang="ru-RU" b="1" dirty="0" err="1">
                <a:solidFill>
                  <a:srgbClr val="002060"/>
                </a:solidFill>
                <a:latin typeface="Calibri" panose="020F0502020204030204" pitchFamily="34" charset="0"/>
              </a:rPr>
              <a:t>Тьютор</a:t>
            </a: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</a:rPr>
              <a:t> – это субъект, сопровождающий профессиональное развитие педагогов в процессе их образования». </a:t>
            </a:r>
            <a:r>
              <a:rPr lang="ru-RU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С.А.Щенников</a:t>
            </a:r>
            <a:endParaRPr lang="ru-RU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587" y="2787775"/>
            <a:ext cx="5099413" cy="234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5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tint val="40000"/>
            <a:hueOff val="0"/>
            <a:satOff val="0"/>
            <a:lumOff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8" t="4851" r="4327" b="8000"/>
          <a:stretch/>
        </p:blipFill>
        <p:spPr>
          <a:xfrm>
            <a:off x="0" y="67526"/>
            <a:ext cx="6207628" cy="4068452"/>
          </a:xfrm>
          <a:prstGeom prst="rect">
            <a:avLst/>
          </a:prstGeom>
        </p:spPr>
      </p:pic>
      <p:pic>
        <p:nvPicPr>
          <p:cNvPr id="11" name="Picture 2" descr="C:\Users\airat\Desktop\доууууу\МОИ РИСУНКИ\к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0944" y="2825474"/>
            <a:ext cx="4003056" cy="2318026"/>
          </a:xfrm>
          <a:prstGeom prst="rect">
            <a:avLst/>
          </a:prstGeom>
          <a:solidFill>
            <a:schemeClr val="lt1">
              <a:tint val="40000"/>
              <a:hueOff val="0"/>
              <a:satOff val="0"/>
              <a:lumOff val="0"/>
              <a:alpha val="89000"/>
            </a:schemeClr>
          </a:solidFill>
          <a:extLst/>
        </p:spPr>
      </p:pic>
    </p:spTree>
    <p:extLst>
      <p:ext uri="{BB962C8B-B14F-4D97-AF65-F5344CB8AC3E}">
        <p14:creationId xmlns:p14="http://schemas.microsoft.com/office/powerpoint/2010/main" val="78399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443219"/>
              </p:ext>
            </p:extLst>
          </p:nvPr>
        </p:nvGraphicFramePr>
        <p:xfrm>
          <a:off x="251520" y="123478"/>
          <a:ext cx="8728952" cy="48691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53436"/>
                <a:gridCol w="6975516"/>
              </a:tblGrid>
              <a:tr h="2484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dirty="0" smtClean="0"/>
                        <a:t>Целевая группа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ru-RU" sz="1800" dirty="0" smtClean="0"/>
                        <a:t>Старшие воспитатели ДОО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74914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Calibri" panose="020F0502020204030204" pitchFamily="34" charset="0"/>
                        </a:rPr>
                        <a:t>Цель проекта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Создание и реализация модели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тьюторского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сопровождения через активные формы обучения как условие совершенствования профессиональных компетенций старших воспитателей ДОО 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34290" marB="34290"/>
                </a:tc>
              </a:tr>
              <a:tr h="2296757">
                <a:tc>
                  <a:txBody>
                    <a:bodyPr/>
                    <a:lstStyle/>
                    <a:p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Задачи 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 Провести аудит личностных качеств и профессиональных компетенций старших воспитателей ДОО.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 Разработать план деятельности 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тьюторского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сопровождения используя активные формы обучения.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 Разработать алгоритм индивидуального образовательного маршрута педагога в соответствии, с профессиональным стандартом педагога.</a:t>
                      </a:r>
                    </a:p>
                    <a:p>
                      <a:pPr fontAlgn="base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 Собрать банк практической информации, которая окажет помощь в методической работе в дошкольном образовательном учреждении</a:t>
                      </a:r>
                    </a:p>
                    <a:p>
                      <a:pPr fontAlgn="base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 Активное участие в районном образовательном проекте «Мир детства» в рамках национальной доктрины «Десятилетие детства».</a:t>
                      </a:r>
                    </a:p>
                    <a:p>
                      <a:pPr fontAlgn="base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23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968058"/>
              </p:ext>
            </p:extLst>
          </p:nvPr>
        </p:nvGraphicFramePr>
        <p:xfrm>
          <a:off x="179512" y="0"/>
          <a:ext cx="8964488" cy="514349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680778"/>
                <a:gridCol w="7283710"/>
              </a:tblGrid>
              <a:tr h="32119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/>
                        <a:t>Этапы реализации проекта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/>
                </a:tc>
              </a:tr>
              <a:tr h="21744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Этап 1. Подготовительный этап проекта (сентябрь – декабрь 2018 г.)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изучение передового опыта по </a:t>
                      </a:r>
                      <a:r>
                        <a:rPr lang="ru-RU" sz="1600" b="0" dirty="0" err="1" smtClean="0">
                          <a:latin typeface="Calibri" panose="020F0502020204030204" pitchFamily="34" charset="0"/>
                        </a:rPr>
                        <a:t>тьюторскому</a:t>
                      </a: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 сопровождению через методический консалтинг;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изучение имеющихся нормативно-правовых  документов;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изучение запросов старших воспитателей на к различным формам образования взрослых 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проведение аудита личностных качеств и профессиональных компетенций;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изучение передового опыта по разработке индивидуальных образовательных маршрутов. </a:t>
                      </a:r>
                      <a:endParaRPr lang="ru-RU" sz="1600" b="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1323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Этап 2. Разработка и внедрение (январь 2019 г. — май 2020 г.)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корректировка плана проекта в соответствии с годовым планом;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реализация проекта. Помощь в составлении индивидуальной траектории развития педагогов;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создание модели </a:t>
                      </a:r>
                      <a:r>
                        <a:rPr lang="ru-RU" sz="1600" b="0" dirty="0" err="1" smtClean="0">
                          <a:latin typeface="Calibri" panose="020F0502020204030204" pitchFamily="34" charset="0"/>
                        </a:rPr>
                        <a:t>тьюторского</a:t>
                      </a: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 сопровождения через активные формы обучения.</a:t>
                      </a:r>
                      <a:endParaRPr lang="ru-RU" sz="16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  <a:tr h="13239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Этап 3. Заключительный (май 2020 г — декабрь 2020 г.)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анализ деятельности по направлениям за период;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анализ результатов реализации проекта, корректировка содержания, подведение итогов; трансляция полученного опыта на мероприятиях различного уровня;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справка по итогам деятельности</a:t>
                      </a: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31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636813"/>
              </p:ext>
            </p:extLst>
          </p:nvPr>
        </p:nvGraphicFramePr>
        <p:xfrm>
          <a:off x="0" y="141480"/>
          <a:ext cx="9036496" cy="329436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94279"/>
                <a:gridCol w="7342217"/>
              </a:tblGrid>
              <a:tr h="3294366">
                <a:tc>
                  <a:txBody>
                    <a:bodyPr/>
                    <a:lstStyle/>
                    <a:p>
                      <a:pPr mar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Ожидаемый результат 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повышение уровня психолого-педагогической компетентности старших воспитателей</a:t>
                      </a:r>
                    </a:p>
                    <a:p>
                      <a:pPr marL="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создание системы активного взаимодействия педагогов-наставников и специалистов как </a:t>
                      </a:r>
                      <a:r>
                        <a:rPr lang="ru-RU" sz="1600" b="0" dirty="0" err="1" smtClean="0">
                          <a:latin typeface="Calibri" panose="020F0502020204030204" pitchFamily="34" charset="0"/>
                        </a:rPr>
                        <a:t>тьюторов</a:t>
                      </a: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  для обеспечения адекватного партнерства;</a:t>
                      </a:r>
                    </a:p>
                    <a:p>
                      <a:pPr marL="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разработка ИОМ повышения профессиональной компетентности  старших воспитателей ;</a:t>
                      </a:r>
                    </a:p>
                    <a:p>
                      <a:pPr marL="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повышение </a:t>
                      </a:r>
                      <a:r>
                        <a:rPr lang="ru-RU" sz="1600" b="0" dirty="0" err="1" smtClean="0">
                          <a:latin typeface="Calibri" panose="020F0502020204030204" pitchFamily="34" charset="0"/>
                        </a:rPr>
                        <a:t>категорийного</a:t>
                      </a: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 уровня , результативное участие педагогов ДОО в профессиональных конкурсах, повышение качества дошкольного образования;</a:t>
                      </a:r>
                    </a:p>
                    <a:p>
                      <a:pPr marL="0" indent="-2857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600" b="0" dirty="0" smtClean="0">
                          <a:latin typeface="Calibri" panose="020F0502020204030204" pitchFamily="34" charset="0"/>
                        </a:rPr>
                        <a:t>совершенствование профессиональной компетентности педагогов по многим видам деятельности, наличие позитивного отношения к деятельности, положительных изменений в эмоционально-волевой сфере, рост удовлетворенности педагогов своим трудом. </a:t>
                      </a:r>
                      <a:endParaRPr lang="ru-RU" sz="1600" b="0" dirty="0" smtClean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020272" y="3596027"/>
            <a:ext cx="1872208" cy="1390226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Прямоугольник 4"/>
          <p:cNvSpPr/>
          <p:nvPr/>
        </p:nvSpPr>
        <p:spPr>
          <a:xfrm>
            <a:off x="402432" y="3610587"/>
            <a:ext cx="1874685" cy="1431281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Прямоугольник 5"/>
          <p:cNvSpPr/>
          <p:nvPr/>
        </p:nvSpPr>
        <p:spPr>
          <a:xfrm>
            <a:off x="2536340" y="3634136"/>
            <a:ext cx="1944216" cy="1407732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Прямоугольник 6"/>
          <p:cNvSpPr/>
          <p:nvPr/>
        </p:nvSpPr>
        <p:spPr>
          <a:xfrm>
            <a:off x="4860032" y="3628329"/>
            <a:ext cx="1787516" cy="1390226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/>
            </a:solidFill>
          </a:ln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68135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692069" y="209166"/>
            <a:ext cx="324036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94503" y="1433430"/>
            <a:ext cx="1944216" cy="1318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1446244"/>
            <a:ext cx="1944216" cy="1305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499992" y="1458904"/>
            <a:ext cx="1944216" cy="1318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026985" y="1340040"/>
            <a:ext cx="1944216" cy="2192966"/>
          </a:xfrm>
          <a:prstGeom prst="rect">
            <a:avLst/>
          </a:prstGeom>
          <a:noFill/>
          <a:ln w="31750">
            <a:solidFill>
              <a:srgbClr val="FF00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3075806"/>
            <a:ext cx="324036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профессиональных компетенций старших воспитателей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07904" y="3056111"/>
            <a:ext cx="324036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3797606"/>
            <a:ext cx="324036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724128" y="3797606"/>
            <a:ext cx="3240360" cy="457200"/>
          </a:xfrm>
          <a:prstGeom prst="rect">
            <a:avLst/>
          </a:prstGeom>
          <a:noFill/>
          <a:ln w="25400">
            <a:solidFill>
              <a:srgbClr val="FF000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1912" y="4515966"/>
            <a:ext cx="8632576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с двумя вырезанными противолежащими углами 15"/>
          <p:cNvSpPr/>
          <p:nvPr/>
        </p:nvSpPr>
        <p:spPr>
          <a:xfrm>
            <a:off x="4067944" y="195486"/>
            <a:ext cx="1260140" cy="914400"/>
          </a:xfrm>
          <a:prstGeom prst="snip2Diag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95486"/>
            <a:ext cx="324036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93819" y="234593"/>
            <a:ext cx="32140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прошедшие обучение  в городских целевых группах 2018-2019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.(наставники, инновационная деятельность)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78395" y="195486"/>
            <a:ext cx="32140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прошедшие обучение  в ИРО РТ по программе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«Цифровые образовательные ресурсы» май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г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71889" y="234592"/>
            <a:ext cx="1256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Методисты ДО УМС и ИМО УО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3174" y="1458904"/>
            <a:ext cx="18459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группа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«Ступени успеха»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старших воспитателей до 3 лет работы, рук. Дубровина О.В., ДОУ №180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39752" y="1458904"/>
            <a:ext cx="1944216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РМО </a:t>
            </a: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«Методист –наставник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для старших воспитателей района, рук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Зарипова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А.Г., ДОУ №272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9992" y="1458904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№597 от 03.10.18 «О реализации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инноваци-онных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проектов в ОО Советского района»,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рук.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Снурницына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Н.Р., ДОУ №104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Нигаметзянова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Э.Л., ДОУ №333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26985" y="1340040"/>
            <a:ext cx="1944216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на 2020-2021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уч.год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целевые группы по обучению старших воспитателей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ЦОРам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рук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Паткина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Н.В, ДОУ 316,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Сабирзянова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Э.Х., ДОУ 166,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Сабирзянова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А.А. ДОУ № 112, Кожевникова Н.В., ДОУ № 50, Баранова Е.Г., ЛИЦ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27379" y="3793210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профессиональных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 старших воспитателей</a:t>
            </a: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572206" y="3036257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методической помощи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инновационной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ДОУ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39692" y="3797606"/>
            <a:ext cx="32403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старших воспитателей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ЦОРам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3818" y="4482956"/>
            <a:ext cx="8486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образования в ДОУ. </a:t>
            </a:r>
          </a:p>
          <a:p>
            <a:pPr lvl="0" algn="ctr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4К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креативность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кооперация,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критическое мышление и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4" name="Прямая со стрелкой 53"/>
          <p:cNvCxnSpPr>
            <a:stCxn id="7" idx="2"/>
          </p:cNvCxnSpPr>
          <p:nvPr/>
        </p:nvCxnSpPr>
        <p:spPr>
          <a:xfrm>
            <a:off x="1166611" y="2751566"/>
            <a:ext cx="0" cy="32424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3527884" y="2777040"/>
            <a:ext cx="0" cy="102056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9" idx="2"/>
          </p:cNvCxnSpPr>
          <p:nvPr/>
        </p:nvCxnSpPr>
        <p:spPr>
          <a:xfrm>
            <a:off x="5472100" y="2777040"/>
            <a:ext cx="0" cy="27907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7596336" y="3533006"/>
            <a:ext cx="0" cy="264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Двойная стрелка влево/вправо 66"/>
          <p:cNvSpPr/>
          <p:nvPr/>
        </p:nvSpPr>
        <p:spPr>
          <a:xfrm>
            <a:off x="3703959" y="527834"/>
            <a:ext cx="363985" cy="19087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Двойная стрелка влево/вправо 67"/>
          <p:cNvSpPr/>
          <p:nvPr/>
        </p:nvSpPr>
        <p:spPr>
          <a:xfrm>
            <a:off x="5328084" y="529195"/>
            <a:ext cx="363985" cy="190872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 стрелкой 69"/>
          <p:cNvCxnSpPr>
            <a:endCxn id="7" idx="0"/>
          </p:cNvCxnSpPr>
          <p:nvPr/>
        </p:nvCxnSpPr>
        <p:spPr>
          <a:xfrm>
            <a:off x="1166611" y="1109886"/>
            <a:ext cx="0" cy="32354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3131840" y="1109886"/>
            <a:ext cx="0" cy="34901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3707904" y="1065589"/>
            <a:ext cx="1359835" cy="39331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7596336" y="1109886"/>
            <a:ext cx="0" cy="23015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1166611" y="3559477"/>
            <a:ext cx="0" cy="95648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527884" y="4254806"/>
            <a:ext cx="0" cy="26116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5510076" y="3513311"/>
            <a:ext cx="0" cy="101856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7596336" y="4254806"/>
            <a:ext cx="0" cy="27706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01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4380</TotalTime>
  <Words>635</Words>
  <Application>Microsoft Office PowerPoint</Application>
  <PresentationFormat>Экран (16:9)</PresentationFormat>
  <Paragraphs>64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Verdana</vt:lpstr>
      <vt:lpstr>Wingdings</vt:lpstr>
      <vt:lpstr>Wingdings 3</vt:lpstr>
      <vt:lpstr>Легкий дым</vt:lpstr>
      <vt:lpstr>Реализации модели тьюторского сопровождения через активные формы обучения как условие совершенствование профессиональных компетенций старших воспитателей ДОО</vt:lpstr>
      <vt:lpstr> Количественный состав педагогических работников ДОУ Советского района</vt:lpstr>
      <vt:lpstr>Старшие воспитатели ДОО Советского района г. Казани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ИМЦ Советского района г.Казани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ОТКРЫТЫХ ДВЕРЕЙ</dc:title>
  <dc:creator>Юсупов Айрат Ильдарович</dc:creator>
  <cp:lastModifiedBy>Пользователь отдела</cp:lastModifiedBy>
  <cp:revision>284</cp:revision>
  <cp:lastPrinted>2017-06-21T11:23:31Z</cp:lastPrinted>
  <dcterms:created xsi:type="dcterms:W3CDTF">2016-05-15T14:28:51Z</dcterms:created>
  <dcterms:modified xsi:type="dcterms:W3CDTF">2020-06-18T06:17:38Z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TC010170701049</vt:lpwstr>
  </property>
</Properties>
</file>