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8" r:id="rId3"/>
    <p:sldId id="265" r:id="rId4"/>
    <p:sldId id="269" r:id="rId5"/>
    <p:sldId id="279" r:id="rId6"/>
    <p:sldId id="280" r:id="rId7"/>
    <p:sldId id="272" r:id="rId8"/>
    <p:sldId id="273" r:id="rId9"/>
    <p:sldId id="281" r:id="rId10"/>
    <p:sldId id="282" r:id="rId11"/>
    <p:sldId id="284" r:id="rId12"/>
    <p:sldId id="277" r:id="rId13"/>
    <p:sldId id="283" r:id="rId14"/>
    <p:sldId id="285" r:id="rId15"/>
    <p:sldId id="286" r:id="rId16"/>
    <p:sldId id="287" r:id="rId17"/>
    <p:sldId id="288" r:id="rId18"/>
    <p:sldId id="275" r:id="rId19"/>
  </p:sldIdLst>
  <p:sldSz cx="9144000" cy="6858000" type="screen4x3"/>
  <p:notesSz cx="6858000" cy="914400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4EE3A-CF6B-4BD2-A232-2F7290A69755}" type="datetimeFigureOut">
              <a:rPr lang="ru-RU" smtClean="0"/>
              <a:pPr/>
              <a:t>23.04.2021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6A69C-1605-4321-8E1B-256D458883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onkurssov@yandex.r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konkurssov@yandex.r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2130425"/>
            <a:ext cx="7772400" cy="1470025"/>
          </a:xfrm>
        </p:spPr>
        <p:txBody>
          <a:bodyPr/>
          <a:lstStyle/>
          <a:p>
            <a:r>
              <a:rPr lang="ru-RU" dirty="0" smtClean="0"/>
              <a:t>Воспитатель года – 2021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23728" y="3849378"/>
            <a:ext cx="6400800" cy="622920"/>
          </a:xfrm>
        </p:spPr>
        <p:txBody>
          <a:bodyPr/>
          <a:lstStyle/>
          <a:p>
            <a:r>
              <a:rPr lang="ru-RU" dirty="0" smtClean="0"/>
              <a:t>Методические рекомендации</a:t>
            </a:r>
            <a:endParaRPr lang="ru-RU" dirty="0"/>
          </a:p>
        </p:txBody>
      </p:sp>
      <p:pic>
        <p:nvPicPr>
          <p:cNvPr id="1026" name="Рисунок 1" descr="C:\Users\Татьяна\Desktop\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00012"/>
            <a:ext cx="2790825" cy="203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306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548680"/>
            <a:ext cx="8424936" cy="51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/>
              <a:t>Мастер класс</a:t>
            </a:r>
          </a:p>
          <a:p>
            <a:pPr algn="ctr"/>
            <a:r>
              <a:rPr lang="ru-RU" sz="2800" dirty="0" smtClean="0"/>
              <a:t>Критерии оценивания</a:t>
            </a:r>
            <a:endParaRPr lang="ru-RU" sz="280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268760"/>
            <a:ext cx="8604956" cy="2739571"/>
          </a:xfrm>
        </p:spPr>
        <p:txBody>
          <a:bodyPr>
            <a:noAutofit/>
          </a:bodyPr>
          <a:lstStyle/>
          <a:p>
            <a:r>
              <a:rPr lang="ru-RU" sz="1800" b="1" dirty="0"/>
              <a:t>Информационная и коммуникативная культура </a:t>
            </a:r>
            <a:endParaRPr lang="ru-RU" sz="1800" dirty="0"/>
          </a:p>
          <a:p>
            <a:r>
              <a:rPr lang="ru-RU" sz="1800" dirty="0"/>
              <a:t>- конструктивно взаимодействует с участниками мастер-класса;</a:t>
            </a:r>
          </a:p>
          <a:p>
            <a:r>
              <a:rPr lang="ru-RU" sz="1800" dirty="0"/>
              <a:t>- использует оптимальные объём и содержание информации;</a:t>
            </a:r>
          </a:p>
          <a:p>
            <a:r>
              <a:rPr lang="ru-RU" sz="1800" dirty="0"/>
              <a:t>- использует различные способы структурирования и представления информации;</a:t>
            </a:r>
          </a:p>
          <a:p>
            <a:r>
              <a:rPr lang="ru-RU" sz="1800" dirty="0"/>
              <a:t>- указывает используемые источники информации, их авторство;</a:t>
            </a:r>
          </a:p>
          <a:p>
            <a:r>
              <a:rPr lang="ru-RU" sz="1800" dirty="0"/>
              <a:t>- не допускает речевых ошибок;</a:t>
            </a:r>
          </a:p>
          <a:p>
            <a:r>
              <a:rPr lang="ru-RU" sz="1800" dirty="0"/>
              <a:t>- точно и корректно использует профессиональную терминологию;</a:t>
            </a:r>
          </a:p>
          <a:p>
            <a:r>
              <a:rPr lang="ru-RU" sz="1800" dirty="0"/>
              <a:t>- обеспечивает четкую структуру и хронометраж мастер-класса;</a:t>
            </a:r>
          </a:p>
          <a:p>
            <a:r>
              <a:rPr lang="ru-RU" sz="1800" dirty="0"/>
              <a:t>- оптимально использует ИКТ и средства наглядности;</a:t>
            </a:r>
          </a:p>
          <a:p>
            <a:r>
              <a:rPr lang="ru-RU" sz="1800" dirty="0"/>
              <a:t>- конкретно, точно и ясно отвечает на вопросы жюри.</a:t>
            </a:r>
          </a:p>
          <a:p>
            <a:r>
              <a:rPr lang="ru-RU" sz="1800" dirty="0"/>
              <a:t> </a:t>
            </a:r>
          </a:p>
          <a:p>
            <a:r>
              <a:rPr lang="ru-RU" sz="1800" dirty="0"/>
              <a:t> </a:t>
            </a:r>
          </a:p>
          <a:p>
            <a:pPr marL="285750" indent="-285750">
              <a:buFontTx/>
              <a:buChar char="-"/>
            </a:pPr>
            <a:endParaRPr lang="ru-RU" sz="1800" dirty="0"/>
          </a:p>
          <a:p>
            <a:pPr marL="285750" indent="-285750">
              <a:buFontTx/>
              <a:buChar char="-"/>
            </a:pPr>
            <a:endParaRPr lang="ru-RU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8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96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632982" y="0"/>
            <a:ext cx="4320480" cy="69269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Мастер класс</a:t>
            </a:r>
            <a:endParaRPr lang="ru-RU" sz="3200" dirty="0"/>
          </a:p>
        </p:txBody>
      </p:sp>
      <p:sp>
        <p:nvSpPr>
          <p:cNvPr id="8" name="Объект 6"/>
          <p:cNvSpPr txBox="1">
            <a:spLocks/>
          </p:cNvSpPr>
          <p:nvPr/>
        </p:nvSpPr>
        <p:spPr>
          <a:xfrm>
            <a:off x="395536" y="1988840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Char char="•"/>
              <a:defRPr/>
            </a:pPr>
            <a:r>
              <a:rPr lang="ru-RU" sz="2400" b="1" i="1" dirty="0"/>
              <a:t>Мастер-класс</a:t>
            </a:r>
            <a:r>
              <a:rPr lang="ru-RU" sz="2400" b="1" dirty="0"/>
              <a:t> </a:t>
            </a:r>
            <a:r>
              <a:rPr lang="ru-RU" sz="2400" dirty="0"/>
              <a:t>— это интерактивная форма обучения и обмена опытом, объединяющая формат тренинга и конференции. </a:t>
            </a:r>
          </a:p>
          <a:p>
            <a:pPr algn="just">
              <a:buFont typeface="Arial" charset="0"/>
              <a:buChar char="•"/>
              <a:defRPr/>
            </a:pPr>
            <a:r>
              <a:rPr lang="ru-RU" sz="2400" b="1" i="1" dirty="0"/>
              <a:t>Мастер-класс</a:t>
            </a:r>
            <a:r>
              <a:rPr lang="ru-RU" sz="2400" dirty="0"/>
              <a:t> (от английского </a:t>
            </a:r>
            <a:r>
              <a:rPr lang="ru-RU" sz="2400" i="1" dirty="0" err="1"/>
              <a:t>masterclass</a:t>
            </a:r>
            <a:r>
              <a:rPr lang="ru-RU" sz="2400" dirty="0"/>
              <a:t>: </a:t>
            </a:r>
            <a:r>
              <a:rPr lang="ru-RU" sz="2400" i="1" dirty="0" err="1"/>
              <a:t>master</a:t>
            </a:r>
            <a:r>
              <a:rPr lang="ru-RU" sz="2400" dirty="0"/>
              <a:t> — лучший в какой-либо области + </a:t>
            </a:r>
            <a:r>
              <a:rPr lang="ru-RU" sz="2400" i="1" dirty="0" err="1"/>
              <a:t>class</a:t>
            </a:r>
            <a:r>
              <a:rPr lang="ru-RU" sz="2400" dirty="0"/>
              <a:t> — занятие, урок) действительно является семинаром, который проводит эксперт в определённой дисциплине, для тех, кто хочет улучшить свои практические достижения в этом предмете. Очевидно, таким образом, что </a:t>
            </a:r>
            <a:r>
              <a:rPr lang="ru-RU" sz="2400" b="1" dirty="0">
                <a:solidFill>
                  <a:srgbClr val="FF0000"/>
                </a:solidFill>
              </a:rPr>
              <a:t>мастер-классы не показывают, а проводят</a:t>
            </a:r>
            <a:r>
              <a:rPr lang="ru-RU" sz="2400" dirty="0"/>
              <a:t>. Придя в русский язык, слово «мастер-класс» и вовсе получило самое широкое значение; так теперь называют практически любой семинар, проводимый опытным человеком, неважно, в какой области знаний. </a:t>
            </a:r>
          </a:p>
          <a:p>
            <a:pPr marL="0" indent="0">
              <a:buFont typeface="Arial" pitchFamily="34" charset="0"/>
              <a:buNone/>
            </a:pPr>
            <a:endParaRPr lang="ru-RU" sz="2400" dirty="0" smtClean="0"/>
          </a:p>
          <a:p>
            <a:endParaRPr lang="ru-RU" sz="2400" dirty="0"/>
          </a:p>
        </p:txBody>
      </p:sp>
      <p:sp>
        <p:nvSpPr>
          <p:cNvPr id="9" name="Объект 6"/>
          <p:cNvSpPr>
            <a:spLocks noGrp="1"/>
          </p:cNvSpPr>
          <p:nvPr>
            <p:ph idx="1"/>
          </p:nvPr>
        </p:nvSpPr>
        <p:spPr>
          <a:xfrm>
            <a:off x="1403648" y="662378"/>
            <a:ext cx="7344816" cy="129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err="1" smtClean="0"/>
              <a:t>М.Поташник</a:t>
            </a:r>
            <a:r>
              <a:rPr lang="ru-RU" sz="1800" dirty="0" smtClean="0"/>
              <a:t>: </a:t>
            </a:r>
            <a:r>
              <a:rPr lang="ru-RU" sz="1800" i="1" dirty="0" smtClean="0"/>
              <a:t>«..Мастер-класс </a:t>
            </a:r>
            <a:r>
              <a:rPr lang="ru-RU" sz="1800" i="1" dirty="0"/>
              <a:t>- это ярко выраженная форма ученичества у Мастера. Мастер передает «ученикам» свое педагогическое мастерство, особенностью которого является "искусство" решения педагогических </a:t>
            </a:r>
            <a:r>
              <a:rPr lang="ru-RU" sz="1800" i="1" dirty="0" smtClean="0"/>
              <a:t>проблем».</a:t>
            </a:r>
            <a:endParaRPr lang="ru-RU" sz="1800" i="1" dirty="0"/>
          </a:p>
          <a:p>
            <a:pPr marL="0" indent="0" algn="just">
              <a:buNone/>
            </a:pPr>
            <a:endParaRPr lang="ru-RU" sz="18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ru-RU" sz="1800" dirty="0"/>
          </a:p>
          <a:p>
            <a:pPr algn="just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542211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632982" y="0"/>
            <a:ext cx="4320480" cy="69269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Мастер класс</a:t>
            </a:r>
            <a:endParaRPr lang="ru-RU" sz="3200" dirty="0"/>
          </a:p>
        </p:txBody>
      </p:sp>
      <p:sp>
        <p:nvSpPr>
          <p:cNvPr id="8" name="Объект 6"/>
          <p:cNvSpPr txBox="1">
            <a:spLocks/>
          </p:cNvSpPr>
          <p:nvPr/>
        </p:nvSpPr>
        <p:spPr>
          <a:xfrm>
            <a:off x="546260" y="2702001"/>
            <a:ext cx="8352928" cy="453650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Важные составляющие:</a:t>
            </a:r>
          </a:p>
          <a:p>
            <a:pPr marL="0" indent="0" algn="ctr">
              <a:buFont typeface="Arial" pitchFamily="34" charset="0"/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300" dirty="0" smtClean="0"/>
              <a:t>речь </a:t>
            </a:r>
            <a:r>
              <a:rPr lang="ru-RU" sz="2300" dirty="0"/>
              <a:t>(тон, сила, выразительность, дикция, техника речи) и </a:t>
            </a:r>
            <a:r>
              <a:rPr lang="ru-RU" sz="2300" dirty="0" err="1"/>
              <a:t>параречевые</a:t>
            </a:r>
            <a:r>
              <a:rPr lang="ru-RU" sz="2300" dirty="0"/>
              <a:t> </a:t>
            </a:r>
            <a:r>
              <a:rPr lang="ru-RU" sz="2300" dirty="0" smtClean="0"/>
              <a:t>средства (</a:t>
            </a:r>
            <a:r>
              <a:rPr lang="ru-RU" sz="2300" dirty="0"/>
              <a:t>интонация, мимика, жест, пантомимика, в том числе осанка, умение стоять</a:t>
            </a:r>
            <a:r>
              <a:rPr lang="ru-RU" sz="2300" dirty="0" smtClean="0"/>
              <a:t>, сидеть</a:t>
            </a:r>
            <a:r>
              <a:rPr lang="ru-RU" sz="2300" dirty="0"/>
              <a:t>, отсутствие скованности и </a:t>
            </a:r>
            <a:r>
              <a:rPr lang="ru-RU" sz="2300" dirty="0" err="1"/>
              <a:t>т.п</a:t>
            </a:r>
            <a:r>
              <a:rPr lang="ru-RU" sz="2300" dirty="0"/>
              <a:t>);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300" dirty="0" smtClean="0"/>
              <a:t>умение </a:t>
            </a:r>
            <a:r>
              <a:rPr lang="ru-RU" sz="2300" dirty="0"/>
              <a:t>сосредоточиться на предмете разговора, владение мнемотехникой;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300" dirty="0" smtClean="0"/>
              <a:t>искусство </a:t>
            </a:r>
            <a:r>
              <a:rPr lang="ru-RU" sz="2300" dirty="0"/>
              <a:t>общения и взаимодействия (умение приветствовать, обращаться к аудитории в целом и отдельным "ученикам", аргументировать свою точку зрения, вести диалог, дискуссию и т.п.);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300" dirty="0" smtClean="0"/>
              <a:t> </a:t>
            </a:r>
            <a:r>
              <a:rPr lang="ru-RU" sz="2300" dirty="0"/>
              <a:t>педагогическая импровизация (умение работать по плану «в голове», управлять незапланированными ситуациями);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300" dirty="0" smtClean="0"/>
              <a:t>психологическая </a:t>
            </a:r>
            <a:r>
              <a:rPr lang="ru-RU" sz="2300" dirty="0"/>
              <a:t>зоркость (умение видеть и учитывать </a:t>
            </a:r>
            <a:r>
              <a:rPr lang="ru-RU" sz="2300" dirty="0" smtClean="0"/>
              <a:t>индивидуальные особенности </a:t>
            </a:r>
            <a:r>
              <a:rPr lang="ru-RU" sz="2300" dirty="0"/>
              <a:t>"учеников", вычислять «гениев» и поддерживать «отстающих»);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300" dirty="0" smtClean="0"/>
              <a:t>чувство </a:t>
            </a:r>
            <a:r>
              <a:rPr lang="ru-RU" sz="2300" dirty="0"/>
              <a:t>времени.</a:t>
            </a:r>
          </a:p>
          <a:p>
            <a:pPr marL="0" indent="0">
              <a:buFont typeface="Arial" pitchFamily="34" charset="0"/>
              <a:buNone/>
            </a:pPr>
            <a:endParaRPr lang="ru-RU" sz="2400" dirty="0" smtClean="0"/>
          </a:p>
          <a:p>
            <a:endParaRPr lang="ru-RU" sz="2400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70384" y="692696"/>
            <a:ext cx="8147248" cy="58531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/>
              <a:t>В отведенное по условиям Конкурса время каждый педагог - мастер проходит вместе со своими " учениками ", шаг за шагом, следующий путь :</a:t>
            </a:r>
          </a:p>
          <a:p>
            <a:pPr algn="just"/>
            <a:r>
              <a:rPr lang="ru-RU" sz="1600" dirty="0"/>
              <a:t> обоснование выбора актуальной ( проблемной ) темы мастер - класса; </a:t>
            </a:r>
          </a:p>
          <a:p>
            <a:pPr algn="just"/>
            <a:r>
              <a:rPr lang="ru-RU" sz="1600" dirty="0"/>
              <a:t>поиск оригинальных и эффективных способов ее решения;</a:t>
            </a:r>
          </a:p>
          <a:p>
            <a:pPr algn="just"/>
            <a:r>
              <a:rPr lang="ru-RU" sz="1600" dirty="0"/>
              <a:t> осмысление полученного результата; </a:t>
            </a:r>
          </a:p>
          <a:p>
            <a:pPr algn="just"/>
            <a:r>
              <a:rPr lang="ru-RU" sz="1600" dirty="0"/>
              <a:t>аргументация возможности широкого применения предложенных образовательных средств, </a:t>
            </a:r>
            <a:r>
              <a:rPr lang="ru-RU" sz="1600" dirty="0" err="1"/>
              <a:t>воспроизводимости</a:t>
            </a:r>
            <a:r>
              <a:rPr lang="ru-RU" sz="1600" dirty="0"/>
              <a:t> представленного опыта.</a:t>
            </a:r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9171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>
                <a:solidFill>
                  <a:srgbClr val="7030A0"/>
                </a:solidFill>
              </a:rPr>
              <a:t>Мастер-класс. Алгоритм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85725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75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500929" y="5412324"/>
            <a:ext cx="7632848" cy="1122587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1800" b="1" dirty="0"/>
              <a:t>Регламент проведения конкурсного испытания </a:t>
            </a:r>
            <a:endParaRPr lang="ru-RU" sz="1800" b="1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Доклад – до 10 </a:t>
            </a:r>
            <a:r>
              <a:rPr lang="ru-RU" sz="1800" b="1" dirty="0">
                <a:solidFill>
                  <a:srgbClr val="FF0000"/>
                </a:solidFill>
              </a:rPr>
              <a:t>минут; ответы на вопросы членов жюри – </a:t>
            </a:r>
            <a:r>
              <a:rPr lang="ru-RU" sz="1800" b="1" dirty="0" smtClean="0">
                <a:solidFill>
                  <a:srgbClr val="FF0000"/>
                </a:solidFill>
              </a:rPr>
              <a:t>5 </a:t>
            </a:r>
            <a:r>
              <a:rPr lang="ru-RU" sz="1800" b="1" dirty="0">
                <a:solidFill>
                  <a:srgbClr val="FF0000"/>
                </a:solidFill>
              </a:rPr>
              <a:t>минут. </a:t>
            </a:r>
          </a:p>
          <a:p>
            <a:pPr marL="0" indent="0">
              <a:spcBef>
                <a:spcPts val="600"/>
              </a:spcBef>
              <a:buNone/>
            </a:pPr>
            <a:endParaRPr lang="ru-RU" sz="18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22" r="25702" b="11448"/>
          <a:stretch/>
        </p:blipFill>
        <p:spPr>
          <a:xfrm>
            <a:off x="327720" y="4581128"/>
            <a:ext cx="1008112" cy="2016224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308992" y="500073"/>
            <a:ext cx="8424936" cy="51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 smtClean="0"/>
              <a:t>3 тур (очный) </a:t>
            </a:r>
            <a:br>
              <a:rPr lang="ru-RU" sz="3200" dirty="0" smtClean="0"/>
            </a:br>
            <a:r>
              <a:rPr lang="ru-RU" dirty="0"/>
              <a:t>Доклад-презентация «Моя педагогическая находка»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27720" y="1442248"/>
            <a:ext cx="8276728" cy="129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/>
              <a:t>выступление конкурсанта, демонстрирующее наиболее значимые в его деятельности методы и/или приемы обучения, воспитания и развития детей дошкольного возраста, способы и формы взаимодействия с родителями (законными представителями) воспитанников.</a:t>
            </a: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1907704" y="3284984"/>
            <a:ext cx="6984776" cy="11699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spcBef>
                <a:spcPts val="600"/>
              </a:spcBef>
            </a:pPr>
            <a:r>
              <a:rPr lang="ru-RU" sz="1800" dirty="0"/>
              <a:t>Выступление конкурсанта может сопровождаться презентацией или видеофрагментами. </a:t>
            </a:r>
          </a:p>
        </p:txBody>
      </p:sp>
    </p:spTree>
    <p:extLst>
      <p:ext uri="{BB962C8B-B14F-4D97-AF65-F5344CB8AC3E}">
        <p14:creationId xmlns:p14="http://schemas.microsoft.com/office/powerpoint/2010/main" val="113278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22" r="25702" b="11448"/>
          <a:stretch/>
        </p:blipFill>
        <p:spPr>
          <a:xfrm>
            <a:off x="90003" y="0"/>
            <a:ext cx="1008112" cy="2016224"/>
          </a:xfrm>
          <a:prstGeom prst="rect">
            <a:avLst/>
          </a:prstGeom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94059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Правила компьютерной </a:t>
            </a:r>
            <a:br>
              <a:rPr lang="ru-RU" sz="3200" b="1" dirty="0" smtClean="0"/>
            </a:br>
            <a:r>
              <a:rPr lang="ru-RU" sz="3200" b="1" dirty="0" smtClean="0"/>
              <a:t>презентации</a:t>
            </a:r>
            <a:endParaRPr lang="ru-RU" sz="3200" b="1" dirty="0"/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539552" y="692696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dirty="0" smtClean="0"/>
          </a:p>
          <a:p>
            <a:pPr marL="0" indent="0">
              <a:buFont typeface="Arial" pitchFamily="34" charset="0"/>
              <a:buNone/>
            </a:pPr>
            <a:endParaRPr lang="ru-RU" sz="2000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827583" y="1052736"/>
            <a:ext cx="7848873" cy="5361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ru-RU" sz="2000" b="1" i="1" dirty="0" smtClean="0"/>
          </a:p>
          <a:p>
            <a:r>
              <a:rPr lang="ru-RU" sz="2000" dirty="0" smtClean="0"/>
              <a:t>Каждый </a:t>
            </a:r>
            <a:r>
              <a:rPr lang="ru-RU" sz="2000" dirty="0"/>
              <a:t>слайд должен отражать одну мысль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Содержание должно быть структурировано</a:t>
            </a:r>
          </a:p>
          <a:p>
            <a:r>
              <a:rPr lang="ru-RU" sz="2000" dirty="0"/>
              <a:t>Цветовая гамма должна состоять не более чем из двух-трех </a:t>
            </a:r>
            <a:r>
              <a:rPr lang="ru-RU" sz="2000" dirty="0" smtClean="0"/>
              <a:t>цветов, </a:t>
            </a:r>
            <a:r>
              <a:rPr lang="ru-RU" sz="2000" dirty="0"/>
              <a:t>быть одинаковой для всех </a:t>
            </a:r>
            <a:r>
              <a:rPr lang="ru-RU" sz="2000" dirty="0" smtClean="0"/>
              <a:t>слайдов.</a:t>
            </a:r>
          </a:p>
          <a:p>
            <a:pPr marL="0" indent="0" algn="ctr">
              <a:buNone/>
            </a:pPr>
            <a:r>
              <a:rPr lang="ru-RU" sz="1800" i="1" dirty="0" smtClean="0">
                <a:solidFill>
                  <a:srgbClr val="FF0000"/>
                </a:solidFill>
              </a:rPr>
              <a:t>(Лучшее </a:t>
            </a:r>
            <a:r>
              <a:rPr lang="ru-RU" sz="1800" i="1" dirty="0">
                <a:solidFill>
                  <a:srgbClr val="FF0000"/>
                </a:solidFill>
              </a:rPr>
              <a:t>сочетание цветов шрифта и фона: белый на темно-синем, черный на белом, желтый на синем, оранжевый на </a:t>
            </a:r>
            <a:r>
              <a:rPr lang="ru-RU" sz="1800" i="1" dirty="0" smtClean="0">
                <a:solidFill>
                  <a:srgbClr val="FF0000"/>
                </a:solidFill>
              </a:rPr>
              <a:t>черном).</a:t>
            </a:r>
            <a:endParaRPr lang="ru-RU" sz="2000" dirty="0" smtClean="0"/>
          </a:p>
          <a:p>
            <a:r>
              <a:rPr lang="ru-RU" sz="2000" dirty="0"/>
              <a:t>На слайдах должны быть тезисы — они сопровождают подробное изложение мыслей докладчика, но не </a:t>
            </a:r>
            <a:r>
              <a:rPr lang="ru-RU" sz="2000" dirty="0" smtClean="0"/>
              <a:t>наоборот.</a:t>
            </a:r>
          </a:p>
          <a:p>
            <a:r>
              <a:rPr lang="ru-RU" sz="2000" dirty="0" smtClean="0"/>
              <a:t> </a:t>
            </a:r>
            <a:r>
              <a:rPr lang="ru-RU" sz="2000" dirty="0"/>
              <a:t>Дизайн должен быть простым, а текст — коротким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Если докладчик представляет опыт работы на родном языке – текст презентации, пожалуйста, на русском.</a:t>
            </a: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Font typeface="Arial" pitchFamily="34" charset="0"/>
              <a:buNone/>
            </a:pPr>
            <a:endParaRPr lang="ru-RU" sz="2000" dirty="0"/>
          </a:p>
        </p:txBody>
      </p:sp>
      <p:pic>
        <p:nvPicPr>
          <p:cNvPr id="12" name="Объект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141" y="5229200"/>
            <a:ext cx="3848042" cy="1603351"/>
          </a:xfrm>
        </p:spPr>
      </p:pic>
    </p:spTree>
    <p:extLst>
      <p:ext uri="{BB962C8B-B14F-4D97-AF65-F5344CB8AC3E}">
        <p14:creationId xmlns:p14="http://schemas.microsoft.com/office/powerpoint/2010/main" val="207445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548680"/>
            <a:ext cx="8424936" cy="51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/>
              <a:t>Мастер класс</a:t>
            </a:r>
          </a:p>
          <a:p>
            <a:pPr algn="ctr"/>
            <a:r>
              <a:rPr lang="ru-RU" sz="2800" dirty="0" smtClean="0"/>
              <a:t>Моя педагогическая находка</a:t>
            </a:r>
            <a:endParaRPr lang="ru-RU" sz="280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268760"/>
            <a:ext cx="8604956" cy="2739571"/>
          </a:xfrm>
        </p:spPr>
        <p:txBody>
          <a:bodyPr>
            <a:noAutofit/>
          </a:bodyPr>
          <a:lstStyle/>
          <a:p>
            <a:r>
              <a:rPr lang="ru-RU" sz="1800" b="1" dirty="0"/>
              <a:t>Методическая грамотность </a:t>
            </a:r>
            <a:endParaRPr lang="ru-RU" sz="1800" dirty="0"/>
          </a:p>
          <a:p>
            <a:r>
              <a:rPr lang="ru-RU" sz="1800" dirty="0"/>
              <a:t>- выявляет инновационную составляющую демонстрируемых методов/ приемов/ способов/ форм;</a:t>
            </a:r>
          </a:p>
          <a:p>
            <a:r>
              <a:rPr lang="ru-RU" sz="1800" dirty="0"/>
              <a:t>- выявляет развивающий потенциал демонстрируемых методов/ приемов/ способов/ форм;</a:t>
            </a:r>
          </a:p>
          <a:p>
            <a:r>
              <a:rPr lang="ru-RU" sz="1800" dirty="0"/>
              <a:t>- представляет результативность демонстрируемых методов/ приемов/ способов/ форм;</a:t>
            </a:r>
          </a:p>
          <a:p>
            <a:r>
              <a:rPr lang="ru-RU" sz="1800" dirty="0"/>
              <a:t>- демонстрирует знание теоретической основы применяемых методов/ приемов/ способов/ форм;</a:t>
            </a:r>
          </a:p>
          <a:p>
            <a:r>
              <a:rPr lang="ru-RU" sz="1800" dirty="0"/>
              <a:t>- обозначает цели, задачи, планируемые результаты применения демонстрируемых методов/ приемов/ способов/ форм;</a:t>
            </a:r>
          </a:p>
          <a:p>
            <a:r>
              <a:rPr lang="ru-RU" sz="1800" dirty="0"/>
              <a:t>- обосновывает соответствие результатов применения демонстрируемых методов/ приемов/ способов/ форм ФГОС ДО;</a:t>
            </a:r>
          </a:p>
          <a:p>
            <a:r>
              <a:rPr lang="ru-RU" sz="1800" dirty="0"/>
              <a:t>- учитывает потребности участников образовательных отношений;</a:t>
            </a:r>
          </a:p>
          <a:p>
            <a:r>
              <a:rPr lang="ru-RU" sz="1800" dirty="0"/>
              <a:t>- демонстрирует механизмы и способы оценки результативности своей профессиональной деятельности.</a:t>
            </a:r>
          </a:p>
          <a:p>
            <a:r>
              <a:rPr lang="ru-RU" sz="1800" dirty="0"/>
              <a:t> </a:t>
            </a:r>
          </a:p>
          <a:p>
            <a:r>
              <a:rPr lang="ru-RU" sz="1800" dirty="0"/>
              <a:t> </a:t>
            </a:r>
          </a:p>
          <a:p>
            <a:pPr marL="285750" indent="-285750">
              <a:buFontTx/>
              <a:buChar char="-"/>
            </a:pPr>
            <a:endParaRPr lang="ru-RU" sz="1800" dirty="0"/>
          </a:p>
          <a:p>
            <a:pPr marL="285750" indent="-285750">
              <a:buFontTx/>
              <a:buChar char="-"/>
            </a:pPr>
            <a:endParaRPr lang="ru-RU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8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69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548680"/>
            <a:ext cx="8424936" cy="51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/>
              <a:t>Мастер класс</a:t>
            </a:r>
          </a:p>
          <a:p>
            <a:pPr algn="ctr"/>
            <a:r>
              <a:rPr lang="ru-RU" sz="2800" dirty="0" smtClean="0"/>
              <a:t>Моя педагогическая находка</a:t>
            </a:r>
            <a:endParaRPr lang="ru-RU" sz="280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340768"/>
            <a:ext cx="8208912" cy="2739571"/>
          </a:xfrm>
        </p:spPr>
        <p:txBody>
          <a:bodyPr>
            <a:noAutofit/>
          </a:bodyPr>
          <a:lstStyle/>
          <a:p>
            <a:r>
              <a:rPr lang="ru-RU" sz="1800" b="1" dirty="0"/>
              <a:t>Информационная и языковая грамотность </a:t>
            </a:r>
            <a:endParaRPr lang="ru-RU" sz="1800" dirty="0"/>
          </a:p>
          <a:p>
            <a:r>
              <a:rPr lang="ru-RU" sz="1800" dirty="0"/>
              <a:t>- представляет информацию целостно и структурированно;</a:t>
            </a:r>
          </a:p>
          <a:p>
            <a:r>
              <a:rPr lang="ru-RU" sz="1800" dirty="0"/>
              <a:t>- точно и корректно использует профессиональную терминологию;</a:t>
            </a:r>
          </a:p>
          <a:p>
            <a:r>
              <a:rPr lang="ru-RU" sz="1800" dirty="0"/>
              <a:t>- конкретно и полно отвечает на вопросы экспертов.</a:t>
            </a:r>
          </a:p>
          <a:p>
            <a:r>
              <a:rPr lang="ru-RU" sz="1800" b="1" dirty="0"/>
              <a:t>Оригинальность и творческий подход </a:t>
            </a:r>
            <a:endParaRPr lang="ru-RU" sz="1800" dirty="0"/>
          </a:p>
          <a:p>
            <a:r>
              <a:rPr lang="ru-RU" sz="1800" dirty="0"/>
              <a:t>- демонстрирует оригинальные решения педагогических задач;</a:t>
            </a:r>
          </a:p>
          <a:p>
            <a:r>
              <a:rPr lang="ru-RU" sz="1800" dirty="0"/>
              <a:t>- вызывает профессиональный интерес аудитории;</a:t>
            </a:r>
          </a:p>
          <a:p>
            <a:r>
              <a:rPr lang="ru-RU" sz="1800" dirty="0"/>
              <a:t>- демонстрирует ораторские качества и артистизм.</a:t>
            </a:r>
          </a:p>
          <a:p>
            <a:r>
              <a:rPr lang="ru-RU" sz="1800" dirty="0"/>
              <a:t> </a:t>
            </a:r>
          </a:p>
          <a:p>
            <a:pPr marL="285750" indent="-285750">
              <a:buFontTx/>
              <a:buChar char="-"/>
            </a:pPr>
            <a:endParaRPr lang="ru-RU" sz="1800" dirty="0"/>
          </a:p>
          <a:p>
            <a:pPr marL="285750" indent="-285750">
              <a:buFontTx/>
              <a:buChar char="-"/>
            </a:pPr>
            <a:endParaRPr lang="ru-RU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8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121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892480" cy="68258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67744" y="1988840"/>
            <a:ext cx="5256584" cy="2176307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Удачи </a:t>
            </a:r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 профессиональной </a:t>
            </a:r>
            <a:endParaRPr lang="ru-RU" b="1" dirty="0" smtClean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деятельности и </a:t>
            </a:r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 дни </a:t>
            </a:r>
            <a:endParaRPr lang="ru-RU" b="1" dirty="0" smtClean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конкурсных </a:t>
            </a:r>
          </a:p>
          <a:p>
            <a:pPr algn="ctr"/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испытаний</a:t>
            </a:r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276076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39552" y="44624"/>
            <a:ext cx="8229600" cy="64807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График проведения конкурса</a:t>
            </a:r>
            <a:endParaRPr lang="ru-RU" sz="32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288895"/>
              </p:ext>
            </p:extLst>
          </p:nvPr>
        </p:nvGraphicFramePr>
        <p:xfrm>
          <a:off x="261864" y="1052736"/>
          <a:ext cx="8784976" cy="3395389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830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0283">
                  <a:extLst>
                    <a:ext uri="{9D8B030D-6E8A-4147-A177-3AD203B41FA5}">
                      <a16:colId xmlns:a16="http://schemas.microsoft.com/office/drawing/2014/main" val="1087698733"/>
                    </a:ext>
                  </a:extLst>
                </a:gridCol>
                <a:gridCol w="1280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13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96244">
                  <a:extLst>
                    <a:ext uri="{9D8B030D-6E8A-4147-A177-3AD203B41FA5}">
                      <a16:colId xmlns:a16="http://schemas.microsoft.com/office/drawing/2014/main" val="2847684484"/>
                    </a:ext>
                  </a:extLst>
                </a:gridCol>
              </a:tblGrid>
              <a:tr h="2450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Дата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Содержание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Время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Место проведения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8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 декабря 2020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Установочный </a:t>
                      </a:r>
                      <a:r>
                        <a:rPr lang="ru-RU" sz="1400" dirty="0" smtClean="0">
                          <a:effectLst/>
                        </a:rPr>
                        <a:t>семинар. Жеребьевка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13.00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ZOOM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893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До</a:t>
                      </a:r>
                      <a:r>
                        <a:rPr lang="ru-RU" sz="13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7 декабря 2020 корректировка заявок на конкурс в </a:t>
                      </a:r>
                      <a:r>
                        <a:rPr lang="en-US" sz="13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yandexforms</a:t>
                      </a:r>
                      <a:r>
                        <a:rPr lang="ru-RU" sz="13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, прием заявок на согласие на обработку, информационная карта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8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US" sz="13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декабря 2020</a:t>
                      </a:r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Прием материалов на заочный этап (опыт работ,</a:t>
                      </a:r>
                      <a:r>
                        <a:rPr lang="ru-RU" sz="13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300" baseline="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видеозанятие</a:t>
                      </a:r>
                      <a:r>
                        <a:rPr lang="ru-RU" sz="13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конспект)</a:t>
                      </a:r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 24.00 14.12.2020</a:t>
                      </a:r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hlinkClick r:id="rId2"/>
                        </a:rPr>
                        <a:t>konkurssov@yandex.ru</a:t>
                      </a:r>
                      <a:r>
                        <a:rPr lang="en-US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6270217"/>
                  </a:ext>
                </a:extLst>
              </a:tr>
              <a:tr h="5028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 15</a:t>
                      </a:r>
                      <a:r>
                        <a:rPr lang="ru-RU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.12.2020</a:t>
                      </a:r>
                      <a:r>
                        <a:rPr lang="ru-RU" sz="13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до 21.12.2020 г</a:t>
                      </a:r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Работа комиссии по оцениванию 1 тура, подведение итогов 1 тура</a:t>
                      </a:r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</a:t>
                      </a:r>
                      <a:r>
                        <a:rPr lang="ru-RU" sz="13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рабочих местах</a:t>
                      </a:r>
                      <a:endParaRPr lang="ru-RU" sz="13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19675"/>
                  </a:ext>
                </a:extLst>
              </a:tr>
              <a:tr h="5028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Январь 2021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Мастер класс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00558254"/>
                  </a:ext>
                </a:extLst>
              </a:tr>
              <a:tr h="502893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Январь 2021 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Моя педагогическая находка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67115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45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653351"/>
            <a:ext cx="8254285" cy="2464848"/>
          </a:xfrm>
        </p:spPr>
        <p:txBody>
          <a:bodyPr>
            <a:noAutofit/>
          </a:bodyPr>
          <a:lstStyle/>
          <a:p>
            <a:endParaRPr lang="ru-RU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/>
              <a:t>практическое обоснование предлагаемых педагогических решений, аргументируются методико-организационные условия, обеспечивающие успех работы педагога ДОУ, раскрываются показатели эффективности его педагогической </a:t>
            </a:r>
            <a:r>
              <a:rPr lang="ru-RU" sz="1600" dirty="0" smtClean="0"/>
              <a:t>деятельности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/>
              <a:t> </a:t>
            </a:r>
            <a:r>
              <a:rPr lang="ru-RU" sz="1600" i="1" dirty="0">
                <a:solidFill>
                  <a:srgbClr val="002060"/>
                </a:solidFill>
              </a:rPr>
              <a:t>(</a:t>
            </a:r>
            <a:r>
              <a:rPr lang="ru-RU" sz="1600" i="1" dirty="0" smtClean="0">
                <a:solidFill>
                  <a:srgbClr val="002060"/>
                </a:solidFill>
              </a:rPr>
              <a:t>формат: </a:t>
            </a:r>
            <a:r>
              <a:rPr lang="ru-RU" sz="1600" i="1" dirty="0" err="1">
                <a:solidFill>
                  <a:srgbClr val="002060"/>
                </a:solidFill>
              </a:rPr>
              <a:t>Microsoft</a:t>
            </a:r>
            <a:r>
              <a:rPr lang="ru-RU" sz="1600" i="1" dirty="0">
                <a:solidFill>
                  <a:srgbClr val="002060"/>
                </a:solidFill>
              </a:rPr>
              <a:t> </a:t>
            </a:r>
            <a:r>
              <a:rPr lang="ru-RU" sz="1600" i="1" dirty="0" err="1">
                <a:solidFill>
                  <a:srgbClr val="002060"/>
                </a:solidFill>
              </a:rPr>
              <a:t>Word</a:t>
            </a:r>
            <a:r>
              <a:rPr lang="ru-RU" sz="1600" i="1" dirty="0">
                <a:solidFill>
                  <a:srgbClr val="002060"/>
                </a:solidFill>
              </a:rPr>
              <a:t>, объём описания опыта работы с приложениями - до 40 тыс. компьютерных </a:t>
            </a:r>
            <a:r>
              <a:rPr lang="ru-RU" sz="1600" i="1" dirty="0" smtClean="0">
                <a:solidFill>
                  <a:srgbClr val="002060"/>
                </a:solidFill>
              </a:rPr>
              <a:t>знаков, 20 страниц).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24877" y="758374"/>
            <a:ext cx="7606213" cy="51397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1 тур (заочный) </a:t>
            </a:r>
            <a:br>
              <a:rPr lang="ru-RU" sz="3200" dirty="0" smtClean="0"/>
            </a:br>
            <a:r>
              <a:rPr lang="ru-RU" sz="3200" dirty="0" smtClean="0"/>
              <a:t>Описание опыта работы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64088" y="5013176"/>
            <a:ext cx="3168351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540385" algn="l"/>
              </a:tabLs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Регламент: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540385" algn="l"/>
              </a:tabLst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Заочно материал на почту 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konkurssov@yandex.ru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22" r="25702" b="11448"/>
          <a:stretch/>
        </p:blipFill>
        <p:spPr>
          <a:xfrm>
            <a:off x="3923928" y="4765111"/>
            <a:ext cx="1008112" cy="2016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632071"/>
            <a:ext cx="8424936" cy="51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 smtClean="0"/>
              <a:t>2 тур (очный) </a:t>
            </a:r>
            <a:br>
              <a:rPr lang="ru-RU" sz="3200" dirty="0" smtClean="0"/>
            </a:br>
            <a:r>
              <a:rPr lang="ru-RU" sz="2800" dirty="0"/>
              <a:t>П</a:t>
            </a:r>
            <a:r>
              <a:rPr lang="ru-RU" sz="2800" dirty="0" smtClean="0"/>
              <a:t>едагогическое мероприятие с детьми</a:t>
            </a:r>
            <a:endParaRPr lang="ru-RU" sz="280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115615" y="1406066"/>
            <a:ext cx="7344817" cy="2739571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800" dirty="0" smtClean="0"/>
              <a:t>педагогическое </a:t>
            </a:r>
            <a:r>
              <a:rPr lang="ru-RU" sz="1800" dirty="0"/>
              <a:t>мероприятие с детьми, демонстрирующее практический опыт участника Конкурса и отражающее сущность используемых образовательных технологий. Образовательная деятельность с воспитанниками дошкольного возраста может быть представлена  в разных формах. </a:t>
            </a:r>
            <a:endParaRPr lang="ru-RU" sz="18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be-BY" sz="1800" dirty="0"/>
              <a:t>Возраст детей, группа для проведения мероприятия определяются </a:t>
            </a:r>
            <a:r>
              <a:rPr lang="be-BY" sz="1800" dirty="0" smtClean="0"/>
              <a:t>ДОО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800" i="1" dirty="0" smtClean="0">
              <a:solidFill>
                <a:srgbClr val="00206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54886" y="4689952"/>
            <a:ext cx="7327249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540385" algn="l"/>
              </a:tabLs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Регламент: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540385" algn="l"/>
              </a:tabLs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групп среднего возраста 15 минут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занятие,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минут самоанализ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270510" algn="l"/>
                <a:tab pos="540385" algn="l"/>
              </a:tabLs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для групп старшего и подготовительного возраста 20 минут занятие, 5 минут самоанализ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22" r="25702" b="11448"/>
          <a:stretch/>
        </p:blipFill>
        <p:spPr>
          <a:xfrm>
            <a:off x="323528" y="4365104"/>
            <a:ext cx="1008112" cy="201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95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45459" y="363615"/>
            <a:ext cx="8424936" cy="51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/>
              <a:t>Педагогическое мероприятие с детьми</a:t>
            </a:r>
          </a:p>
          <a:p>
            <a:pPr algn="ctr"/>
            <a:r>
              <a:rPr lang="ru-RU" sz="2800" dirty="0" smtClean="0"/>
              <a:t>Критерии оценивания</a:t>
            </a:r>
            <a:endParaRPr lang="ru-RU" sz="280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980728"/>
            <a:ext cx="8892988" cy="2739571"/>
          </a:xfrm>
        </p:spPr>
        <p:txBody>
          <a:bodyPr>
            <a:noAutofit/>
          </a:bodyPr>
          <a:lstStyle/>
          <a:p>
            <a:r>
              <a:rPr lang="ru-RU" b="1" dirty="0"/>
              <a:t>Реализация содержания образовательной программы дошкольного образования </a:t>
            </a:r>
            <a:endParaRPr lang="ru-RU" dirty="0"/>
          </a:p>
          <a:p>
            <a:r>
              <a:rPr lang="ru-RU" dirty="0"/>
              <a:t>- обеспечивает соответствие содержания образовательным областям ДО; </a:t>
            </a:r>
          </a:p>
          <a:p>
            <a:r>
              <a:rPr lang="ru-RU" dirty="0"/>
              <a:t>- обеспечивает соответствие содержания возрастным особенностям воспитанников </a:t>
            </a:r>
          </a:p>
          <a:p>
            <a:r>
              <a:rPr lang="ru-RU" dirty="0"/>
              <a:t>- реализует воспитательные возможности содержания;</a:t>
            </a:r>
          </a:p>
          <a:p>
            <a:r>
              <a:rPr lang="ru-RU" dirty="0"/>
              <a:t>- создает условия для речевого/ социально-коммуникативного/ физического / художественно-эстетического развития воспитанников;</a:t>
            </a:r>
          </a:p>
          <a:p>
            <a:r>
              <a:rPr lang="ru-RU" dirty="0"/>
              <a:t>- реализует содержание, соответствующее современным научным знаниям, способствующее формированию современной картины мира;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реализует </a:t>
            </a:r>
            <a:r>
              <a:rPr lang="ru-RU" dirty="0"/>
              <a:t>содержание, соответствующее традиционным ценностям российского </a:t>
            </a:r>
            <a:r>
              <a:rPr lang="ru-RU" dirty="0" smtClean="0"/>
              <a:t>общества</a:t>
            </a:r>
          </a:p>
          <a:p>
            <a:r>
              <a:rPr lang="ru-RU" b="1" dirty="0"/>
              <a:t>Методические приемы решения педагогических задач </a:t>
            </a:r>
            <a:endParaRPr lang="ru-RU" dirty="0"/>
          </a:p>
          <a:p>
            <a:r>
              <a:rPr lang="ru-RU" dirty="0"/>
              <a:t>- использует приемы привлечения и удержания внимания воспитанников;</a:t>
            </a:r>
          </a:p>
          <a:p>
            <a:r>
              <a:rPr lang="ru-RU" dirty="0"/>
              <a:t>- использует приемы поддержки инициативы и самостоятельности воспитанников;</a:t>
            </a:r>
          </a:p>
          <a:p>
            <a:r>
              <a:rPr lang="ru-RU" dirty="0"/>
              <a:t>- использует приемы стимулирования и поощрения воспитанников;</a:t>
            </a:r>
          </a:p>
          <a:p>
            <a:r>
              <a:rPr lang="ru-RU" dirty="0"/>
              <a:t>- целесообразно применяет средства наглядности и ИКТ;</a:t>
            </a:r>
          </a:p>
          <a:p>
            <a:r>
              <a:rPr lang="ru-RU" dirty="0"/>
              <a:t>- создает условия для рефлексии обучающихся по итогам мероприятия;</a:t>
            </a:r>
          </a:p>
          <a:p>
            <a:pPr marL="285750" indent="-285750">
              <a:buFontTx/>
              <a:buChar char="-"/>
            </a:pPr>
            <a:r>
              <a:rPr lang="ru-RU" dirty="0" smtClean="0"/>
              <a:t>обеспечивает </a:t>
            </a:r>
            <a:r>
              <a:rPr lang="ru-RU" dirty="0"/>
              <a:t>взаимосвязь с конкурсным испытанием «Описание опыта работы</a:t>
            </a:r>
            <a:r>
              <a:rPr lang="ru-RU" dirty="0" smtClean="0"/>
              <a:t>».</a:t>
            </a:r>
          </a:p>
          <a:p>
            <a:r>
              <a:rPr lang="ru-RU" b="1" dirty="0"/>
              <a:t>Организационная культура </a:t>
            </a:r>
            <a:endParaRPr lang="ru-RU" dirty="0"/>
          </a:p>
          <a:p>
            <a:r>
              <a:rPr lang="ru-RU" dirty="0"/>
              <a:t>- обеспечивает четкую структуру мероприятия;</a:t>
            </a:r>
          </a:p>
          <a:p>
            <a:r>
              <a:rPr lang="ru-RU" dirty="0"/>
              <a:t>- </a:t>
            </a:r>
            <a:r>
              <a:rPr lang="ru-RU" dirty="0" err="1"/>
              <a:t>зонирует</a:t>
            </a:r>
            <a:r>
              <a:rPr lang="ru-RU" dirty="0"/>
              <a:t> пространство в соответствии с целями и задачами мероприятия и эффективно его использует;</a:t>
            </a:r>
          </a:p>
          <a:p>
            <a:r>
              <a:rPr lang="ru-RU" dirty="0"/>
              <a:t>- соблюдает санитарно-гигиенические нормы ДО;</a:t>
            </a:r>
          </a:p>
          <a:p>
            <a:r>
              <a:rPr lang="ru-RU" dirty="0"/>
              <a:t>- соблюдает хронометраж мероприятия;</a:t>
            </a:r>
          </a:p>
          <a:p>
            <a:r>
              <a:rPr lang="ru-RU" dirty="0"/>
              <a:t>- соблюдает регламент конкурсного испытания.</a:t>
            </a:r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Tx/>
              <a:buChar char="-"/>
            </a:pPr>
            <a:endParaRPr lang="ru-RU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6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99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548680"/>
            <a:ext cx="8424936" cy="51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/>
              <a:t>Педагогическое мероприятие с детьми</a:t>
            </a:r>
          </a:p>
          <a:p>
            <a:pPr algn="ctr"/>
            <a:r>
              <a:rPr lang="ru-RU" sz="2800" dirty="0" smtClean="0"/>
              <a:t>Критерии оценивания</a:t>
            </a:r>
            <a:endParaRPr lang="ru-RU" sz="280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268760"/>
            <a:ext cx="8604956" cy="2739571"/>
          </a:xfrm>
        </p:spPr>
        <p:txBody>
          <a:bodyPr>
            <a:noAutofit/>
          </a:bodyPr>
          <a:lstStyle/>
          <a:p>
            <a:r>
              <a:rPr lang="ru-RU" sz="1600" b="1" dirty="0"/>
              <a:t>Речевая, коммуникативная культура, личностные качества </a:t>
            </a:r>
            <a:endParaRPr lang="ru-RU" sz="1600" dirty="0"/>
          </a:p>
          <a:p>
            <a:r>
              <a:rPr lang="ru-RU" sz="1600" dirty="0"/>
              <a:t>- устанавливает эмоциональный контакт с воспитанниками;</a:t>
            </a:r>
          </a:p>
          <a:p>
            <a:r>
              <a:rPr lang="ru-RU" sz="1600" dirty="0"/>
              <a:t>- создает благоприятный психологический климат в работе с воспитанниками;</a:t>
            </a:r>
          </a:p>
          <a:p>
            <a:r>
              <a:rPr lang="ru-RU" sz="1600" dirty="0"/>
              <a:t>- удерживает в фокусе внимания всех воспитанников, участвующих в мероприятии;</a:t>
            </a:r>
          </a:p>
          <a:p>
            <a:r>
              <a:rPr lang="ru-RU" sz="1600" dirty="0"/>
              <a:t>- не допускает речевых ошибок;</a:t>
            </a:r>
          </a:p>
          <a:p>
            <a:r>
              <a:rPr lang="ru-RU" sz="1600" dirty="0"/>
              <a:t>- соблюдает этические правила общения;</a:t>
            </a:r>
          </a:p>
          <a:p>
            <a:r>
              <a:rPr lang="ru-RU" sz="1600" dirty="0"/>
              <a:t>- четко, понятно, доступно формулирует вопросы и задания для воспитанников;</a:t>
            </a:r>
          </a:p>
          <a:p>
            <a:r>
              <a:rPr lang="ru-RU" sz="1600" dirty="0"/>
              <a:t>- демонстрирует эмоциональную устойчивость;</a:t>
            </a:r>
          </a:p>
          <a:p>
            <a:r>
              <a:rPr lang="ru-RU" sz="1600" dirty="0"/>
              <a:t>- демонстрирует индивидуальный стиль профессиональной деятельности.</a:t>
            </a:r>
          </a:p>
          <a:p>
            <a:r>
              <a:rPr lang="ru-RU" sz="1600" b="1" dirty="0"/>
              <a:t>Рефлексивная культура </a:t>
            </a:r>
            <a:endParaRPr lang="ru-RU" sz="1600" dirty="0"/>
          </a:p>
          <a:p>
            <a:r>
              <a:rPr lang="ru-RU" sz="1600" dirty="0"/>
              <a:t>- оценивает результативность проведенного мероприятия;</a:t>
            </a:r>
          </a:p>
          <a:p>
            <a:r>
              <a:rPr lang="ru-RU" sz="1600" dirty="0"/>
              <a:t>- делает вывод о том, насколько удалось реализовать план мероприятия;</a:t>
            </a:r>
          </a:p>
          <a:p>
            <a:r>
              <a:rPr lang="ru-RU" sz="1600" dirty="0"/>
              <a:t>- обосновывает корректировку (или отсутствие корректировки) плана мероприятия в соответствии с условиями его проведения;</a:t>
            </a:r>
          </a:p>
          <a:p>
            <a:r>
              <a:rPr lang="ru-RU" sz="1600" dirty="0"/>
              <a:t>- оценивает эффективность своего взаимодействия с воспитанниками;</a:t>
            </a:r>
          </a:p>
          <a:p>
            <a:r>
              <a:rPr lang="ru-RU" sz="1600" dirty="0"/>
              <a:t>- конкретно, точно и ясно отвечает на вопросы жюри.</a:t>
            </a:r>
          </a:p>
          <a:p>
            <a:r>
              <a:rPr lang="ru-RU" sz="1600" dirty="0"/>
              <a:t> </a:t>
            </a:r>
          </a:p>
          <a:p>
            <a:r>
              <a:rPr lang="ru-RU" sz="1600" dirty="0"/>
              <a:t> </a:t>
            </a:r>
          </a:p>
          <a:p>
            <a:pPr marL="285750" indent="-285750">
              <a:buFontTx/>
              <a:buChar char="-"/>
            </a:pPr>
            <a:endParaRPr lang="ru-RU" sz="1600" dirty="0"/>
          </a:p>
          <a:p>
            <a:pPr marL="285750" indent="-285750">
              <a:buFontTx/>
              <a:buChar char="-"/>
            </a:pPr>
            <a:endParaRPr lang="ru-RU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6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10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22" r="25702" b="11448"/>
          <a:stretch/>
        </p:blipFill>
        <p:spPr>
          <a:xfrm>
            <a:off x="301325" y="4653136"/>
            <a:ext cx="1008112" cy="2016224"/>
          </a:xfrm>
          <a:prstGeom prst="rect">
            <a:avLst/>
          </a:prstGeom>
        </p:spPr>
      </p:pic>
      <p:sp>
        <p:nvSpPr>
          <p:cNvPr id="9" name="Объект 2"/>
          <p:cNvSpPr txBox="1">
            <a:spLocks/>
          </p:cNvSpPr>
          <p:nvPr/>
        </p:nvSpPr>
        <p:spPr>
          <a:xfrm>
            <a:off x="971600" y="660487"/>
            <a:ext cx="7467327" cy="5361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ru-RU" sz="2000" b="1" i="1" dirty="0" smtClean="0"/>
          </a:p>
          <a:p>
            <a:r>
              <a:rPr lang="ru-RU" sz="2000" dirty="0" smtClean="0"/>
              <a:t>Вызвать любопытство и интерес со стороны воспитанников с первых минут</a:t>
            </a:r>
          </a:p>
          <a:p>
            <a:r>
              <a:rPr lang="ru-RU" sz="2000" dirty="0" smtClean="0"/>
              <a:t>Использование новейших достижений науки и практики</a:t>
            </a:r>
          </a:p>
          <a:p>
            <a:r>
              <a:rPr lang="ru-RU" sz="2000" dirty="0" smtClean="0"/>
              <a:t>Реализация в оптимальном соотношении всех дидактических принципов</a:t>
            </a:r>
          </a:p>
          <a:p>
            <a:r>
              <a:rPr lang="ru-RU" sz="2000" dirty="0" smtClean="0"/>
              <a:t>Обеспечение РППС для развития познавательной деятельности</a:t>
            </a:r>
          </a:p>
          <a:p>
            <a:r>
              <a:rPr lang="ru-RU" sz="2000" dirty="0" smtClean="0"/>
              <a:t> Соблюдение ФГОС ДО и </a:t>
            </a:r>
            <a:r>
              <a:rPr lang="ru-RU" sz="2000" dirty="0" err="1" smtClean="0"/>
              <a:t>СаНПиН</a:t>
            </a:r>
            <a:endParaRPr lang="ru-RU" sz="2000" dirty="0" smtClean="0"/>
          </a:p>
          <a:p>
            <a:r>
              <a:rPr lang="ru-RU" sz="2000" dirty="0" smtClean="0"/>
              <a:t>Установление интегративных связей</a:t>
            </a:r>
          </a:p>
          <a:p>
            <a:r>
              <a:rPr lang="ru-RU" sz="2000" dirty="0" smtClean="0"/>
              <a:t>Мотивация и активизация познавательной деятельности детей (методы и приемы)</a:t>
            </a: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Font typeface="Arial" pitchFamily="34" charset="0"/>
              <a:buNone/>
            </a:pPr>
            <a:endParaRPr lang="ru-RU" sz="2000" dirty="0"/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39162" y="240954"/>
            <a:ext cx="8229600" cy="690666"/>
          </a:xfrm>
        </p:spPr>
        <p:txBody>
          <a:bodyPr>
            <a:noAutofit/>
          </a:bodyPr>
          <a:lstStyle/>
          <a:p>
            <a:r>
              <a:rPr lang="ru-RU" sz="3200" b="1" dirty="0"/>
              <a:t>Педагогическое мероприятие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с </a:t>
            </a:r>
            <a:r>
              <a:rPr lang="ru-RU" sz="3200" b="1" dirty="0"/>
              <a:t>детьми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4365104"/>
            <a:ext cx="3665078" cy="244827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249429" y="5404574"/>
            <a:ext cx="3958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e-BY" b="1" dirty="0">
                <a:solidFill>
                  <a:srgbClr val="C00000"/>
                </a:solidFill>
              </a:rPr>
              <a:t>Формат проведения – ВИДЕО 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883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446981" y="5157192"/>
            <a:ext cx="7632848" cy="1122587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ru-RU" sz="1800" b="1" dirty="0"/>
              <a:t>Регламент проведения конкурсного </a:t>
            </a:r>
            <a:r>
              <a:rPr lang="ru-RU" sz="1800" b="1" dirty="0" smtClean="0"/>
              <a:t>испытания: </a:t>
            </a:r>
            <a:r>
              <a:rPr lang="ru-RU" sz="1800" b="1" dirty="0">
                <a:solidFill>
                  <a:srgbClr val="FF0000"/>
                </a:solidFill>
              </a:rPr>
              <a:t>проведение мастер-класса – </a:t>
            </a:r>
            <a:r>
              <a:rPr lang="ru-RU" sz="1800" b="1" dirty="0" smtClean="0">
                <a:solidFill>
                  <a:srgbClr val="FF0000"/>
                </a:solidFill>
              </a:rPr>
              <a:t>до 20 </a:t>
            </a:r>
            <a:r>
              <a:rPr lang="ru-RU" sz="1800" b="1" dirty="0">
                <a:solidFill>
                  <a:srgbClr val="FF0000"/>
                </a:solidFill>
              </a:rPr>
              <a:t>минут; ответы на вопросы членов жюри – </a:t>
            </a:r>
            <a:r>
              <a:rPr lang="ru-RU" sz="1800" b="1" dirty="0" smtClean="0">
                <a:solidFill>
                  <a:srgbClr val="FF0000"/>
                </a:solidFill>
              </a:rPr>
              <a:t>5 </a:t>
            </a:r>
            <a:r>
              <a:rPr lang="ru-RU" sz="1800" b="1" dirty="0">
                <a:solidFill>
                  <a:srgbClr val="FF0000"/>
                </a:solidFill>
              </a:rPr>
              <a:t>минут. </a:t>
            </a:r>
          </a:p>
          <a:p>
            <a:pPr marL="0" indent="0">
              <a:spcBef>
                <a:spcPts val="600"/>
              </a:spcBef>
              <a:buNone/>
            </a:pPr>
            <a:endParaRPr lang="ru-RU" sz="1800" dirty="0"/>
          </a:p>
        </p:txBody>
      </p:sp>
      <p:sp>
        <p:nvSpPr>
          <p:cNvPr id="7" name="Объект 6"/>
          <p:cNvSpPr txBox="1">
            <a:spLocks/>
          </p:cNvSpPr>
          <p:nvPr/>
        </p:nvSpPr>
        <p:spPr>
          <a:xfrm>
            <a:off x="381000" y="1152779"/>
            <a:ext cx="8280920" cy="609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000" dirty="0" smtClean="0">
                <a:solidFill>
                  <a:srgbClr val="002060"/>
                </a:solidFill>
              </a:rPr>
              <a:t>В финал выходят 8 (восемь) педагогов, набравшие наибольшее количество баллов по итогам общего рейтинга</a:t>
            </a:r>
          </a:p>
          <a:p>
            <a:pPr marL="0" indent="0" algn="ctr">
              <a:lnSpc>
                <a:spcPct val="17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ru-RU" sz="2000" dirty="0" smtClean="0"/>
              <a:t>             </a:t>
            </a:r>
            <a:endParaRPr lang="ru-RU" sz="2000" i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22" r="25702" b="11448"/>
          <a:stretch/>
        </p:blipFill>
        <p:spPr>
          <a:xfrm>
            <a:off x="381000" y="4460406"/>
            <a:ext cx="1008112" cy="2016224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308992" y="500073"/>
            <a:ext cx="8424936" cy="51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dirty="0" smtClean="0"/>
              <a:t>3 тур (очный) </a:t>
            </a:r>
            <a:br>
              <a:rPr lang="ru-RU" sz="3200" dirty="0" smtClean="0"/>
            </a:br>
            <a:r>
              <a:rPr lang="ru-RU" sz="2800" dirty="0" smtClean="0"/>
              <a:t>МАСТЕР - КЛАСС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39552" y="2063218"/>
            <a:ext cx="8276728" cy="129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600" dirty="0"/>
              <a:t>Тему, форму проведения мастер-класса (</a:t>
            </a:r>
            <a:r>
              <a:rPr lang="ru-RU" sz="1600" dirty="0" err="1"/>
              <a:t>тренинговое</a:t>
            </a:r>
            <a:r>
              <a:rPr lang="ru-RU" sz="1600" dirty="0"/>
              <a:t> занятие, деловая имитационная игра, моделирование, мастерская, творческая лаборатория, </a:t>
            </a:r>
            <a:r>
              <a:rPr lang="ru-RU" sz="1600" dirty="0" err="1"/>
              <a:t>воркшоп</a:t>
            </a:r>
            <a:r>
              <a:rPr lang="ru-RU" sz="1600" dirty="0"/>
              <a:t> и др.), наличие фокус-группы и ее количественный состав конкурсанты определяют самостоятельно. </a:t>
            </a:r>
          </a:p>
          <a:p>
            <a:pPr algn="just"/>
            <a:endParaRPr lang="ru-RU" sz="1600" dirty="0"/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771800" y="3123193"/>
            <a:ext cx="5832648" cy="22596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ts val="600"/>
              </a:spcBef>
            </a:pPr>
            <a:r>
              <a:rPr lang="ru-RU" sz="1800" smtClean="0"/>
              <a:t>Строгое ограничение по времени</a:t>
            </a:r>
          </a:p>
          <a:p>
            <a:pPr marL="0">
              <a:spcBef>
                <a:spcPts val="600"/>
              </a:spcBef>
            </a:pPr>
            <a:r>
              <a:rPr lang="ru-RU" sz="1800" smtClean="0"/>
              <a:t>Интересное интригующее начало, вопрос к залу</a:t>
            </a:r>
          </a:p>
          <a:p>
            <a:pPr marL="0">
              <a:spcBef>
                <a:spcPts val="600"/>
              </a:spcBef>
            </a:pPr>
            <a:r>
              <a:rPr lang="ru-RU" sz="1800" smtClean="0"/>
              <a:t>Интересные способы выбора фокус-группы</a:t>
            </a:r>
          </a:p>
          <a:p>
            <a:pPr marL="0">
              <a:spcBef>
                <a:spcPts val="600"/>
              </a:spcBef>
            </a:pPr>
            <a:r>
              <a:rPr lang="ru-RU" sz="1800" smtClean="0"/>
              <a:t>Активизация зала</a:t>
            </a:r>
          </a:p>
          <a:p>
            <a:pPr marL="0">
              <a:spcBef>
                <a:spcPts val="600"/>
              </a:spcBef>
            </a:pPr>
            <a:r>
              <a:rPr lang="ru-RU" sz="1800" smtClean="0"/>
              <a:t>«Зациклинность выступления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30968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51520" y="548680"/>
            <a:ext cx="8424936" cy="5139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/>
              <a:t>Мастер класс</a:t>
            </a:r>
          </a:p>
          <a:p>
            <a:pPr algn="ctr"/>
            <a:r>
              <a:rPr lang="ru-RU" sz="2800" dirty="0" smtClean="0"/>
              <a:t>Критерии оценивания</a:t>
            </a:r>
            <a:endParaRPr lang="ru-RU" sz="2800" dirty="0"/>
          </a:p>
        </p:txBody>
      </p:sp>
      <p:sp>
        <p:nvSpPr>
          <p:cNvPr id="8" name="Текст 3"/>
          <p:cNvSpPr>
            <a:spLocks noGrp="1"/>
          </p:cNvSpPr>
          <p:nvPr>
            <p:ph type="body" sz="half" idx="2"/>
          </p:nvPr>
        </p:nvSpPr>
        <p:spPr>
          <a:xfrm>
            <a:off x="467544" y="1268760"/>
            <a:ext cx="8604956" cy="2739571"/>
          </a:xfrm>
        </p:spPr>
        <p:txBody>
          <a:bodyPr>
            <a:noAutofit/>
          </a:bodyPr>
          <a:lstStyle/>
          <a:p>
            <a:r>
              <a:rPr lang="ru-RU" sz="1600" b="1" dirty="0"/>
              <a:t>Актуальность и методическая обоснованность представленного опыта </a:t>
            </a:r>
            <a:endParaRPr lang="ru-RU" sz="1600" dirty="0"/>
          </a:p>
          <a:p>
            <a:r>
              <a:rPr lang="ru-RU" sz="1600" dirty="0"/>
              <a:t>- обосновывает значимость демонстрируемого опыта для достижения целей дошкольного образования;</a:t>
            </a:r>
          </a:p>
          <a:p>
            <a:r>
              <a:rPr lang="ru-RU" sz="1600" dirty="0"/>
              <a:t>- обозначает роль и место демонстрируемой технологии/методов/ приемов в собственной профессиональной деятельности;</a:t>
            </a:r>
          </a:p>
          <a:p>
            <a:r>
              <a:rPr lang="ru-RU" sz="1600" dirty="0"/>
              <a:t>- обосновывает педагогическую эффективность демонстрируемого опыта;</a:t>
            </a:r>
          </a:p>
          <a:p>
            <a:r>
              <a:rPr lang="ru-RU" sz="1600" dirty="0"/>
              <a:t>- устанавливает связь демонстрируемого опыта с ФГОС ДО;</a:t>
            </a:r>
          </a:p>
          <a:p>
            <a:r>
              <a:rPr lang="ru-RU" sz="1600" b="1" dirty="0"/>
              <a:t>Образовательный потенциал мастер-класса </a:t>
            </a:r>
            <a:endParaRPr lang="ru-RU" sz="1600" dirty="0"/>
          </a:p>
          <a:p>
            <a:r>
              <a:rPr lang="ru-RU" sz="1600" dirty="0"/>
              <a:t>- акцентирует внимание на ценностных, развивающих и воспитательных эффектах представляемого опыта;</a:t>
            </a:r>
          </a:p>
          <a:p>
            <a:r>
              <a:rPr lang="ru-RU" sz="1600" dirty="0"/>
              <a:t>- демонстрирует результативность используемой технологии/методов/приемов;</a:t>
            </a:r>
          </a:p>
          <a:p>
            <a:r>
              <a:rPr lang="ru-RU" sz="1600" dirty="0"/>
              <a:t>- обозначает возможность тиражирования опыта в практике дошкольного образования;</a:t>
            </a:r>
          </a:p>
          <a:p>
            <a:r>
              <a:rPr lang="ru-RU" sz="1600" dirty="0"/>
              <a:t>- обозначает особенности реализации представляемого опыта;</a:t>
            </a:r>
          </a:p>
          <a:p>
            <a:r>
              <a:rPr lang="ru-RU" sz="1600" dirty="0"/>
              <a:t>- предлагает конкретные рекомендации по использованию демонстрируемой технологии/методов/приемов;</a:t>
            </a:r>
          </a:p>
          <a:p>
            <a:r>
              <a:rPr lang="ru-RU" sz="1600" dirty="0"/>
              <a:t>- демонстрирует широкий набор методов/ приемов активизации профессиональной аудитории;</a:t>
            </a:r>
          </a:p>
          <a:p>
            <a:r>
              <a:rPr lang="ru-RU" sz="1600" dirty="0"/>
              <a:t>- демонстрирует комплексность применения технологий, методов, приемов решения постановленной в мастер-классе проблемы/задачи.</a:t>
            </a:r>
          </a:p>
          <a:p>
            <a:r>
              <a:rPr lang="ru-RU" sz="1600" dirty="0"/>
              <a:t> </a:t>
            </a:r>
          </a:p>
          <a:p>
            <a:r>
              <a:rPr lang="ru-RU" sz="1600" dirty="0"/>
              <a:t> </a:t>
            </a:r>
          </a:p>
          <a:p>
            <a:pPr marL="285750" indent="-285750">
              <a:buFontTx/>
              <a:buChar char="-"/>
            </a:pPr>
            <a:endParaRPr lang="ru-RU" sz="1600" dirty="0"/>
          </a:p>
          <a:p>
            <a:pPr marL="285750" indent="-285750">
              <a:buFontTx/>
              <a:buChar char="-"/>
            </a:pPr>
            <a:endParaRPr lang="ru-RU" sz="1600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600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3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64553b36d98a1a9771b60ed7fd6ae5ca013c541"/>
</p:tagLst>
</file>

<file path=ppt/theme/theme1.xml><?xml version="1.0" encoding="utf-8"?>
<a:theme xmlns:a="http://schemas.openxmlformats.org/drawingml/2006/main" name="Тема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</TotalTime>
  <Words>1598</Words>
  <Application>Microsoft Office PowerPoint</Application>
  <PresentationFormat>Экран (4:3)</PresentationFormat>
  <Paragraphs>199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Georgia</vt:lpstr>
      <vt:lpstr>Times New Roman</vt:lpstr>
      <vt:lpstr>Wingdings</vt:lpstr>
      <vt:lpstr>Тема Office</vt:lpstr>
      <vt:lpstr>Воспитатель года – 2021 </vt:lpstr>
      <vt:lpstr>График проведения конкурса</vt:lpstr>
      <vt:lpstr>1 тур (заочный)  Описание опыта работы</vt:lpstr>
      <vt:lpstr>Презентация PowerPoint</vt:lpstr>
      <vt:lpstr>Презентация PowerPoint</vt:lpstr>
      <vt:lpstr>Презентация PowerPoint</vt:lpstr>
      <vt:lpstr>Педагогическое мероприятие  с детьми</vt:lpstr>
      <vt:lpstr>Презентация PowerPoint</vt:lpstr>
      <vt:lpstr>Презентация PowerPoint</vt:lpstr>
      <vt:lpstr>Презентация PowerPoint</vt:lpstr>
      <vt:lpstr>Мастер класс</vt:lpstr>
      <vt:lpstr>Мастер класс</vt:lpstr>
      <vt:lpstr>Мастер-класс. Алгоритм</vt:lpstr>
      <vt:lpstr>Презентация PowerPoint</vt:lpstr>
      <vt:lpstr>Правила компьютерной  презентации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NATALIYA</cp:lastModifiedBy>
  <cp:revision>63</cp:revision>
  <dcterms:created xsi:type="dcterms:W3CDTF">2014-05-12T04:44:22Z</dcterms:created>
  <dcterms:modified xsi:type="dcterms:W3CDTF">2021-04-23T13:13:46Z</dcterms:modified>
</cp:coreProperties>
</file>