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  <p:sldMasterId id="2147483912" r:id="rId2"/>
    <p:sldMasterId id="2147483924" r:id="rId3"/>
    <p:sldMasterId id="2147483936" r:id="rId4"/>
  </p:sldMasterIdLst>
  <p:notesMasterIdLst>
    <p:notesMasterId r:id="rId22"/>
  </p:notesMasterIdLst>
  <p:sldIdLst>
    <p:sldId id="256" r:id="rId5"/>
    <p:sldId id="257" r:id="rId6"/>
    <p:sldId id="272" r:id="rId7"/>
    <p:sldId id="282" r:id="rId8"/>
    <p:sldId id="260" r:id="rId9"/>
    <p:sldId id="289" r:id="rId10"/>
    <p:sldId id="271" r:id="rId11"/>
    <p:sldId id="287" r:id="rId12"/>
    <p:sldId id="288" r:id="rId13"/>
    <p:sldId id="276" r:id="rId14"/>
    <p:sldId id="284" r:id="rId15"/>
    <p:sldId id="277" r:id="rId16"/>
    <p:sldId id="278" r:id="rId17"/>
    <p:sldId id="279" r:id="rId18"/>
    <p:sldId id="285" r:id="rId19"/>
    <p:sldId id="286" r:id="rId20"/>
    <p:sldId id="28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84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BA903F-E86E-4835-AD5F-EE26298C4C47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1F4CC0-9B35-4E2C-B35D-E34A954FF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781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F4CC0-9B35-4E2C-B35D-E34A954FFA0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0553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F4CC0-9B35-4E2C-B35D-E34A954FFA0E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9096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F4CC0-9B35-4E2C-B35D-E34A954FFA0E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174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4DFA3-0D2B-4E36-8E16-12C4FAC2E86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E3B360-130D-48E9-8B26-6498BDAC1FD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18900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54968-D067-4906-80A9-60860C2C935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6325A-2A2E-4FB3-8699-193E0FA4DF2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99104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D7790-AE28-4419-9BE9-48172BF3AE4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467727-8683-4287-BDC1-CC03FA26D0B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280940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4DFA3-0D2B-4E36-8E16-12C4FAC2E86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E3B360-130D-48E9-8B26-6498BDAC1FD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837936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A4712-ED06-47FF-9FEF-10241DDBEDB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72DED2-7586-4F64-9AB5-50E8046CD9B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728121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7DFF7-E7AC-4D5D-BD83-148698A05C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A3B97E-0FC5-4333-A739-7E03B5FC9BB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867713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4935C-6051-4AD0-98D9-2605F18A7CB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E4BE5-9A26-466C-BEC4-9341F82761E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817869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75591-BF9C-4515-9B30-FEB9BBF297B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3AD3EE-D15B-4994-BCB4-4E2043794FB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65551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AFEDA-7E07-4AA5-B5E2-197288E77ED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E022CE-F8CE-498C-8E18-CA9146418E8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268486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E53ED-42CF-43D8-8891-E79BB6C9650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702B18-D0B0-4D42-98F6-C0C84096582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407181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B6210-DD26-435F-8625-09011A7E065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2422EC-58EE-43CD-A96C-5663820ECEB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3720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A4712-ED06-47FF-9FEF-10241DDBEDB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72DED2-7586-4F64-9AB5-50E8046CD9B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789638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4EE05-4790-4024-B5C0-2354ADFF535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C6CEEA-ED80-486F-B380-509B06D2BC5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412157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54968-D067-4906-80A9-60860C2C935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6325A-2A2E-4FB3-8699-193E0FA4DF2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130523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D7790-AE28-4419-9BE9-48172BF3AE4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467727-8683-4287-BDC1-CC03FA26D0B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551226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4DFA3-0D2B-4E36-8E16-12C4FAC2E86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E3B360-130D-48E9-8B26-6498BDAC1FD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404474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A4712-ED06-47FF-9FEF-10241DDBEDB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72DED2-7586-4F64-9AB5-50E8046CD9B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580368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7DFF7-E7AC-4D5D-BD83-148698A05C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A3B97E-0FC5-4333-A739-7E03B5FC9BB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595578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4935C-6051-4AD0-98D9-2605F18A7CB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E4BE5-9A26-466C-BEC4-9341F82761E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158110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75591-BF9C-4515-9B30-FEB9BBF297B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3AD3EE-D15B-4994-BCB4-4E2043794FB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05979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AFEDA-7E07-4AA5-B5E2-197288E77ED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E022CE-F8CE-498C-8E18-CA9146418E8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160460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E53ED-42CF-43D8-8891-E79BB6C9650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702B18-D0B0-4D42-98F6-C0C84096582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27597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7DFF7-E7AC-4D5D-BD83-148698A05C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A3B97E-0FC5-4333-A739-7E03B5FC9BB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5768477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B6210-DD26-435F-8625-09011A7E065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2422EC-58EE-43CD-A96C-5663820ECEB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270352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4EE05-4790-4024-B5C0-2354ADFF535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C6CEEA-ED80-486F-B380-509B06D2BC5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4674244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54968-D067-4906-80A9-60860C2C935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6325A-2A2E-4FB3-8699-193E0FA4DF2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1945921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D7790-AE28-4419-9BE9-48172BF3AE4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467727-8683-4287-BDC1-CC03FA26D0B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20781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4DFA3-0D2B-4E36-8E16-12C4FAC2E86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E3B360-130D-48E9-8B26-6498BDAC1FD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7150442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A4712-ED06-47FF-9FEF-10241DDBEDB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72DED2-7586-4F64-9AB5-50E8046CD9B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1562286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7DFF7-E7AC-4D5D-BD83-148698A05C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A3B97E-0FC5-4333-A739-7E03B5FC9BB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059003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4935C-6051-4AD0-98D9-2605F18A7CB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E4BE5-9A26-466C-BEC4-9341F82761E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0545031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75591-BF9C-4515-9B30-FEB9BBF297B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3AD3EE-D15B-4994-BCB4-4E2043794FB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6378904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AFEDA-7E07-4AA5-B5E2-197288E77ED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E022CE-F8CE-498C-8E18-CA9146418E8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63899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4935C-6051-4AD0-98D9-2605F18A7CB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E4BE5-9A26-466C-BEC4-9341F82761E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1918343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E53ED-42CF-43D8-8891-E79BB6C9650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702B18-D0B0-4D42-98F6-C0C84096582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2558839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B6210-DD26-435F-8625-09011A7E065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2422EC-58EE-43CD-A96C-5663820ECEB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0361208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4EE05-4790-4024-B5C0-2354ADFF535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C6CEEA-ED80-486F-B380-509B06D2BC5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9608871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54968-D067-4906-80A9-60860C2C935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6325A-2A2E-4FB3-8699-193E0FA4DF2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1922272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D7790-AE28-4419-9BE9-48172BF3AE4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467727-8683-4287-BDC1-CC03FA26D0B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90457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75591-BF9C-4515-9B30-FEB9BBF297B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3AD3EE-D15B-4994-BCB4-4E2043794FB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03075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AFEDA-7E07-4AA5-B5E2-197288E77ED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E022CE-F8CE-498C-8E18-CA9146418E8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81789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E53ED-42CF-43D8-8891-E79BB6C9650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702B18-D0B0-4D42-98F6-C0C84096582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48388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B6210-DD26-435F-8625-09011A7E065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2422EC-58EE-43CD-A96C-5663820ECEB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33119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4EE05-4790-4024-B5C0-2354ADFF535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C6CEEA-ED80-486F-B380-509B06D2BC5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02399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2C3E8E-0B73-4BAB-BD5F-FF58637E040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Verdana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C671448-46AA-4FBA-8BA7-4B76394AE2A9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97906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2C3E8E-0B73-4BAB-BD5F-FF58637E040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Verdana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C671448-46AA-4FBA-8BA7-4B76394AE2A9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303937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2C3E8E-0B73-4BAB-BD5F-FF58637E040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Verdana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C671448-46AA-4FBA-8BA7-4B76394AE2A9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004929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2C3E8E-0B73-4BAB-BD5F-FF58637E040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Verdana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C671448-46AA-4FBA-8BA7-4B76394AE2A9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931064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sovedu.ru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5.xml"/><Relationship Id="rId5" Type="http://schemas.openxmlformats.org/officeDocument/2006/relationships/hyperlink" Target="https://teacher-of-russia.ru/" TargetMode="External"/><Relationship Id="rId4" Type="http://schemas.openxmlformats.org/officeDocument/2006/relationships/hyperlink" Target="https://kazanobr.ru/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Районный этап городского конкурс </a:t>
            </a:r>
            <a:r>
              <a:rPr lang="ru-RU" sz="3200" b="1" dirty="0" smtClean="0"/>
              <a:t>«Учитель года – </a:t>
            </a:r>
            <a:r>
              <a:rPr lang="ru-RU" sz="3200" b="1" dirty="0" smtClean="0"/>
              <a:t>20</a:t>
            </a:r>
            <a:r>
              <a:rPr lang="en-US" sz="3200" b="1" dirty="0" smtClean="0"/>
              <a:t>21</a:t>
            </a:r>
            <a:r>
              <a:rPr lang="ru-RU" sz="3200" b="1" dirty="0" smtClean="0"/>
              <a:t>»</a:t>
            </a: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Сомова Лариса Владимировна, заведующая </a:t>
            </a:r>
            <a:r>
              <a:rPr lang="ru-RU" sz="2800" dirty="0" smtClean="0">
                <a:solidFill>
                  <a:schemeClr val="tx1"/>
                </a:solidFill>
              </a:rPr>
              <a:t>учебно-методическим сектором ИМО </a:t>
            </a:r>
            <a:r>
              <a:rPr lang="ru-RU" sz="2800" dirty="0" smtClean="0">
                <a:solidFill>
                  <a:schemeClr val="tx1"/>
                </a:solidFill>
              </a:rPr>
              <a:t>Управления </a:t>
            </a:r>
            <a:r>
              <a:rPr lang="ru-RU" sz="2800" dirty="0" smtClean="0">
                <a:solidFill>
                  <a:schemeClr val="tx1"/>
                </a:solidFill>
              </a:rPr>
              <a:t>образования </a:t>
            </a:r>
            <a:r>
              <a:rPr lang="ru-RU" sz="2800" dirty="0" err="1" smtClean="0">
                <a:solidFill>
                  <a:schemeClr val="tx1"/>
                </a:solidFill>
              </a:rPr>
              <a:t>г.Казани</a:t>
            </a:r>
            <a:r>
              <a:rPr lang="ru-RU" sz="2800" dirty="0" smtClean="0">
                <a:solidFill>
                  <a:schemeClr val="tx1"/>
                </a:solidFill>
              </a:rPr>
              <a:t> по Советскому району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7210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200" b="1" smtClean="0">
                <a:latin typeface="Times New Roman" pitchFamily="18" charset="0"/>
                <a:cs typeface="Times New Roman" pitchFamily="18" charset="0"/>
              </a:rPr>
              <a:t>Образовательный проект</a:t>
            </a:r>
          </a:p>
        </p:txBody>
      </p:sp>
      <p:sp>
        <p:nvSpPr>
          <p:cNvPr id="3993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algn="just">
              <a:lnSpc>
                <a:spcPct val="115000"/>
              </a:lnSpc>
              <a:tabLst>
                <a:tab pos="809625" algn="l"/>
              </a:tabLst>
            </a:pP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демонстрация культуры проектирования в образовании, видения существующих проблем и путей их решения, умения продуктивно работать в команде и выстраивать конструктивное взаимодействие.</a:t>
            </a:r>
          </a:p>
          <a:p>
            <a:pPr marL="457200" marR="30480" algn="just">
              <a:lnSpc>
                <a:spcPct val="115000"/>
              </a:lnSpc>
              <a:spcAft>
                <a:spcPts val="0"/>
              </a:spcAft>
              <a:tabLst>
                <a:tab pos="810895" algn="l"/>
              </a:tabLst>
            </a:pP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Формат конкурсного задания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группы из 2 конкурсантов (состав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определяется жребием) в течение 15 минут презентуют  образовательный проект+10 минут ответы на вопросы жюри. Перечень проектов объявляется накануне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67786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200" b="1" smtClean="0">
                <a:latin typeface="Times New Roman" pitchFamily="18" charset="0"/>
                <a:cs typeface="Times New Roman" pitchFamily="18" charset="0"/>
              </a:rPr>
              <a:t>Образовательный проект</a:t>
            </a:r>
          </a:p>
        </p:txBody>
      </p:sp>
      <p:sp>
        <p:nvSpPr>
          <p:cNvPr id="39939" name="Объект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/>
          <a:lstStyle/>
          <a:p>
            <a:pPr marL="457200" marR="30480" algn="just">
              <a:lnSpc>
                <a:spcPct val="115000"/>
              </a:lnSpc>
              <a:spcAft>
                <a:spcPts val="0"/>
              </a:spcAft>
              <a:tabLst>
                <a:tab pos="810895" algn="l"/>
              </a:tabLst>
            </a:pPr>
            <a:r>
              <a:rPr lang="ru-RU" sz="18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Критериальная</a:t>
            </a:r>
            <a:r>
              <a:rPr lang="ru-RU" sz="18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база</a:t>
            </a: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Разработка и представление проекта: (показатели позволяют оценить индивидуальную (личностные и профессиональные качества конкурсанта) работу, а также умение работать в команде);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Презентация образовательного проекта: (показатели позволяют оценить проявление индивидуальных качеств, умение работать в команде, а также оценить качество представления (защиты) проекта, полноту его реализации, реалистичность, значимость, эстетичность, перспективность представленного проекта);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Рефлексивный анализ: (показатели позволяют оценить проявление предметных, методических, психолого-педагогических, коммуникативных компетенций конкурсанта при рефлексии собственной деятельности по итогам представленного образовательного проекта).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96809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2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Образовательный проект</a:t>
            </a:r>
            <a:endParaRPr lang="ru-RU" altLang="ru-RU" smtClean="0"/>
          </a:p>
        </p:txBody>
      </p:sp>
      <p:sp>
        <p:nvSpPr>
          <p:cNvPr id="4096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ru-RU" altLang="ru-RU" sz="2800" b="1" smtClean="0">
                <a:latin typeface="Times New Roman" pitchFamily="18" charset="0"/>
                <a:cs typeface="Times New Roman" pitchFamily="18" charset="0"/>
              </a:rPr>
              <a:t>Критерии оценки конкурсного задания</a:t>
            </a:r>
            <a:r>
              <a:rPr lang="ru-RU" altLang="ru-RU" sz="280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/>
            <a:r>
              <a:rPr lang="ru-RU" altLang="ru-RU" sz="2800" smtClean="0">
                <a:latin typeface="Times New Roman" pitchFamily="18" charset="0"/>
                <a:cs typeface="Times New Roman" pitchFamily="18" charset="0"/>
              </a:rPr>
              <a:t>исследовательская деятельность,</a:t>
            </a:r>
          </a:p>
          <a:p>
            <a:pPr marL="0" indent="0"/>
            <a:r>
              <a:rPr lang="ru-RU" altLang="ru-RU" sz="2800" smtClean="0">
                <a:latin typeface="Times New Roman" pitchFamily="18" charset="0"/>
                <a:cs typeface="Times New Roman" pitchFamily="18" charset="0"/>
              </a:rPr>
              <a:t>коммуникационная и языковая культура,</a:t>
            </a:r>
          </a:p>
          <a:p>
            <a:pPr marL="0" indent="0"/>
            <a:r>
              <a:rPr lang="ru-RU" altLang="ru-RU" sz="2800" smtClean="0">
                <a:latin typeface="Times New Roman" pitchFamily="18" charset="0"/>
                <a:cs typeface="Times New Roman" pitchFamily="18" charset="0"/>
              </a:rPr>
              <a:t>актуальность и реалистичность решений,</a:t>
            </a:r>
          </a:p>
          <a:p>
            <a:pPr marL="0" indent="0"/>
            <a:r>
              <a:rPr lang="ru-RU" altLang="ru-RU" sz="2800" smtClean="0">
                <a:latin typeface="Times New Roman" pitchFamily="18" charset="0"/>
                <a:cs typeface="Times New Roman" pitchFamily="18" charset="0"/>
              </a:rPr>
              <a:t>результативность, </a:t>
            </a:r>
          </a:p>
          <a:p>
            <a:pPr marL="0" indent="0"/>
            <a:r>
              <a:rPr lang="ru-RU" altLang="ru-RU" sz="2800" smtClean="0">
                <a:latin typeface="Times New Roman" pitchFamily="18" charset="0"/>
                <a:cs typeface="Times New Roman" pitchFamily="18" charset="0"/>
              </a:rPr>
              <a:t>творчество и оригинальность в представлении проекта</a:t>
            </a: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4028426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FFFFFF"/>
                </a:solidFill>
              </a:rPr>
              <a:t>Финал</a:t>
            </a:r>
          </a:p>
        </p:txBody>
      </p:sp>
      <p:sp>
        <p:nvSpPr>
          <p:cNvPr id="4198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z="2800" b="1" dirty="0" smtClean="0"/>
              <a:t>Мастер-класс» (регламент: до 20 минут, включая 5 минут для ответов на вопросы).</a:t>
            </a:r>
            <a:endParaRPr lang="ru-RU" altLang="ru-RU" sz="2800" dirty="0" smtClean="0"/>
          </a:p>
          <a:p>
            <a:pPr eaLnBrk="1" hangingPunct="1"/>
            <a:r>
              <a:rPr lang="ru-RU" altLang="ru-RU" sz="2400" dirty="0" smtClean="0"/>
              <a:t>Формат: проведение мастер-класса для педагогической общественности, отражающего </a:t>
            </a:r>
            <a:r>
              <a:rPr lang="ru-RU" altLang="ru-RU" sz="2400" u="sng" dirty="0" smtClean="0"/>
              <a:t>значение преподаваемого предмета для формирования мировоззрения и общекультурных</a:t>
            </a:r>
            <a:r>
              <a:rPr lang="ru-RU" altLang="ru-RU" sz="2400" dirty="0" smtClean="0"/>
              <a:t> </a:t>
            </a:r>
            <a:r>
              <a:rPr lang="ru-RU" altLang="ru-RU" sz="2400" u="sng" dirty="0" smtClean="0"/>
              <a:t>компетентностей.</a:t>
            </a:r>
            <a:r>
              <a:rPr lang="tt-RU" altLang="ru-RU" sz="2400" dirty="0" smtClean="0"/>
              <a:t> Тема  сообщается за день до проведения конкурсного мероприятия. </a:t>
            </a:r>
            <a:endParaRPr lang="ru-RU" altLang="ru-RU" sz="2400" dirty="0" smtClean="0"/>
          </a:p>
          <a:p>
            <a:pPr eaLnBrk="1" hangingPunct="1"/>
            <a:endParaRPr lang="ru-RU" altLang="ru-RU" sz="2800" dirty="0" smtClean="0"/>
          </a:p>
          <a:p>
            <a:pPr eaLnBrk="1" hangingPunct="1"/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1307304658"/>
      </p:ext>
    </p:extLst>
  </p:cSld>
  <p:clrMapOvr>
    <a:masterClrMapping/>
  </p:clrMapOvr>
  <p:transition advTm="3648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altLang="ru-RU" sz="3200" b="1" dirty="0" smtClean="0"/>
              <a:t>Финал. Мастер-класс</a:t>
            </a:r>
          </a:p>
        </p:txBody>
      </p:sp>
      <p:sp>
        <p:nvSpPr>
          <p:cNvPr id="43011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 marL="6350" marR="12065" indent="353695" algn="just"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Оценивание конкурсного испытания «Мастер - класс» проводится по следующим критериям: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Разработка и представление проекта мастер-класса (показатели позволяют оценить умения проектировать мастер-класс и представлять проект мастер-класса, знания и умения в области педагогического проектирования и обоснования педагогической целесообразности использования представляемой технологии, метода, приема и форм организации деятельности участников мастер-класса; актуальность выбранной проблемы; творческий подход);</a:t>
            </a:r>
          </a:p>
          <a:p>
            <a:pPr lvl="0" algn="just"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Проведение Мастер – класса (показатели позволяют оценить проявление предметных, методических, психолого-педагогических, коммуникативных компетенций конкурсанта при проведении мастер-класса, информационно – коммуникативная культура,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метапредметность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и универсальность подходов; демонстрация эффективных педагогических технологий, методик, техник, умение взаимодействовать с широкой аудиторией);</a:t>
            </a:r>
          </a:p>
          <a:p>
            <a:pPr lvl="0" algn="just"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Рефлексивный анализ: (показатели позволяют оценить проявление предметных, методических, психолого-педагогических, коммуникативных компетенций конкурсанта при рефлексии собственной деятельности по итогам проведенного мастер-класса, рефлексивная культура).</a:t>
            </a:r>
          </a:p>
          <a:p>
            <a:pPr marL="358775"/>
            <a:endParaRPr lang="ru-RU" altLang="ru-RU" sz="1600" dirty="0" smtClean="0"/>
          </a:p>
        </p:txBody>
      </p:sp>
    </p:spTree>
    <p:extLst>
      <p:ext uri="{BB962C8B-B14F-4D97-AF65-F5344CB8AC3E}">
        <p14:creationId xmlns:p14="http://schemas.microsoft.com/office/powerpoint/2010/main" val="35071602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200" b="1" smtClean="0"/>
              <a:t>Финал. Мастер-класс</a:t>
            </a:r>
          </a:p>
        </p:txBody>
      </p:sp>
      <p:sp>
        <p:nvSpPr>
          <p:cNvPr id="4301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8775">
              <a:lnSpc>
                <a:spcPct val="115000"/>
              </a:lnSpc>
            </a:pPr>
            <a:r>
              <a:rPr lang="ru-RU" altLang="ru-RU" sz="2400" b="1" smtClean="0">
                <a:latin typeface="Times New Roman" pitchFamily="18" charset="0"/>
                <a:cs typeface="Times New Roman" pitchFamily="18" charset="0"/>
              </a:rPr>
              <a:t>Критерии оценивания:</a:t>
            </a:r>
            <a:endParaRPr lang="ru-RU" altLang="ru-RU" sz="1400" b="1" smtClean="0">
              <a:latin typeface="Times New Roman" pitchFamily="18" charset="0"/>
              <a:cs typeface="Times New Roman" pitchFamily="18" charset="0"/>
            </a:endParaRPr>
          </a:p>
          <a:p>
            <a:pPr marL="358775">
              <a:lnSpc>
                <a:spcPct val="115000"/>
              </a:lnSpc>
              <a:buFont typeface="Arial" charset="0"/>
              <a:buChar char="*"/>
            </a:pPr>
            <a:r>
              <a:rPr lang="ru-RU" altLang="ru-RU" sz="2400" smtClean="0">
                <a:latin typeface="Times New Roman" pitchFamily="18" charset="0"/>
                <a:cs typeface="Times New Roman" pitchFamily="18" charset="0"/>
              </a:rPr>
              <a:t>глубина и оригинальность выбранного содержания;</a:t>
            </a:r>
            <a:endParaRPr lang="ru-RU" altLang="ru-RU" sz="1400" smtClean="0">
              <a:latin typeface="Times New Roman" pitchFamily="18" charset="0"/>
              <a:cs typeface="Times New Roman" pitchFamily="18" charset="0"/>
            </a:endParaRPr>
          </a:p>
          <a:p>
            <a:pPr marL="358775">
              <a:lnSpc>
                <a:spcPct val="115000"/>
              </a:lnSpc>
              <a:buFont typeface="Arial" charset="0"/>
              <a:buChar char="*"/>
            </a:pPr>
            <a:r>
              <a:rPr lang="ru-RU" altLang="ru-RU" sz="2400" smtClean="0">
                <a:latin typeface="Times New Roman" pitchFamily="18" charset="0"/>
                <a:cs typeface="Times New Roman" pitchFamily="18" charset="0"/>
              </a:rPr>
              <a:t>технологичность проведения мастер-класса;</a:t>
            </a:r>
            <a:endParaRPr lang="ru-RU" altLang="ru-RU" sz="1400" smtClean="0">
              <a:latin typeface="Times New Roman" pitchFamily="18" charset="0"/>
              <a:cs typeface="Times New Roman" pitchFamily="18" charset="0"/>
            </a:endParaRPr>
          </a:p>
          <a:p>
            <a:pPr marL="358775">
              <a:lnSpc>
                <a:spcPct val="115000"/>
              </a:lnSpc>
              <a:buFont typeface="Arial" charset="0"/>
              <a:buChar char="*"/>
            </a:pPr>
            <a:r>
              <a:rPr lang="ru-RU" altLang="ru-RU" sz="2400" smtClean="0">
                <a:latin typeface="Times New Roman" pitchFamily="18" charset="0"/>
                <a:cs typeface="Times New Roman" pitchFamily="18" charset="0"/>
              </a:rPr>
              <a:t>умение взаимодействовать с широкой аудиторией;</a:t>
            </a:r>
            <a:endParaRPr lang="ru-RU" altLang="ru-RU" sz="1400" smtClean="0">
              <a:latin typeface="Times New Roman" pitchFamily="18" charset="0"/>
              <a:cs typeface="Times New Roman" pitchFamily="18" charset="0"/>
            </a:endParaRPr>
          </a:p>
          <a:p>
            <a:pPr marL="358775">
              <a:lnSpc>
                <a:spcPct val="115000"/>
              </a:lnSpc>
              <a:buFont typeface="Arial" charset="0"/>
              <a:buChar char="*"/>
            </a:pPr>
            <a:r>
              <a:rPr lang="ru-RU" altLang="ru-RU" sz="2400" smtClean="0">
                <a:latin typeface="Times New Roman" pitchFamily="18" charset="0"/>
                <a:cs typeface="Times New Roman" pitchFamily="18" charset="0"/>
              </a:rPr>
              <a:t>культура публичного выступления.</a:t>
            </a:r>
            <a:endParaRPr lang="ru-RU" altLang="ru-RU" sz="1400" smtClean="0">
              <a:latin typeface="Times New Roman" pitchFamily="18" charset="0"/>
              <a:cs typeface="Times New Roman" pitchFamily="18" charset="0"/>
            </a:endParaRPr>
          </a:p>
          <a:p>
            <a:pPr marL="358775"/>
            <a:endParaRPr lang="ru-RU" altLang="ru-RU" sz="2400" smtClean="0"/>
          </a:p>
        </p:txBody>
      </p:sp>
    </p:spTree>
    <p:extLst>
      <p:ext uri="{BB962C8B-B14F-4D97-AF65-F5344CB8AC3E}">
        <p14:creationId xmlns:p14="http://schemas.microsoft.com/office/powerpoint/2010/main" val="20550102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Информационно-методические ресурсы конкурса</a:t>
            </a:r>
            <a:endParaRPr lang="ru-R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Сайт учебно-методического сектора (УМС) ИМО </a:t>
            </a:r>
            <a:r>
              <a:rPr lang="ru-RU" sz="2400" dirty="0" err="1" smtClean="0"/>
              <a:t>г.Казани</a:t>
            </a:r>
            <a:r>
              <a:rPr lang="ru-RU" sz="2400" dirty="0" smtClean="0"/>
              <a:t> по Советскому району – </a:t>
            </a:r>
            <a:r>
              <a:rPr lang="en-US" sz="2400" dirty="0">
                <a:solidFill>
                  <a:prstClr val="black"/>
                </a:solidFill>
                <a:hlinkClick r:id="rId3"/>
              </a:rPr>
              <a:t>https://</a:t>
            </a:r>
            <a:r>
              <a:rPr lang="en-US" sz="2400" dirty="0" smtClean="0">
                <a:hlinkClick r:id="rId3"/>
              </a:rPr>
              <a:t>sovedu.ru</a:t>
            </a:r>
            <a:endParaRPr lang="ru-RU" sz="2400" dirty="0" smtClean="0"/>
          </a:p>
          <a:p>
            <a:pPr marL="0" indent="0">
              <a:buNone/>
            </a:pPr>
            <a:r>
              <a:rPr lang="en-US" sz="2000" i="1" dirty="0" smtClean="0"/>
              <a:t>(</a:t>
            </a:r>
            <a:r>
              <a:rPr lang="ru-RU" sz="2000" i="1" dirty="0" smtClean="0"/>
              <a:t>рубрика </a:t>
            </a:r>
            <a:r>
              <a:rPr lang="ru-RU" sz="2000" i="1" dirty="0">
                <a:solidFill>
                  <a:prstClr val="black"/>
                </a:solidFill>
              </a:rPr>
              <a:t>«Учитель года» </a:t>
            </a:r>
            <a:r>
              <a:rPr lang="ru-RU" sz="2000" i="1" dirty="0" smtClean="0"/>
              <a:t>слева на главной странице</a:t>
            </a:r>
            <a:r>
              <a:rPr lang="en-US" sz="2000" i="1" dirty="0" smtClean="0"/>
              <a:t>)</a:t>
            </a:r>
          </a:p>
          <a:p>
            <a:r>
              <a:rPr lang="ru-RU" sz="2400" dirty="0" smtClean="0"/>
              <a:t>Казанский образовательный портал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>
                <a:solidFill>
                  <a:prstClr val="black"/>
                </a:solidFill>
                <a:hlinkClick r:id="rId4"/>
              </a:rPr>
              <a:t>https://</a:t>
            </a:r>
            <a:r>
              <a:rPr lang="en-US" sz="2400" dirty="0" smtClean="0">
                <a:hlinkClick r:id="rId4"/>
              </a:rPr>
              <a:t>kazanobr.ru</a:t>
            </a:r>
            <a:endParaRPr lang="ru-RU" sz="2400" dirty="0" smtClean="0"/>
          </a:p>
          <a:p>
            <a:pPr marL="0" indent="0">
              <a:buNone/>
            </a:pPr>
            <a:endParaRPr lang="en-US" sz="2400" dirty="0" smtClean="0"/>
          </a:p>
          <a:p>
            <a:r>
              <a:rPr lang="ru-RU" sz="2400" dirty="0" smtClean="0"/>
              <a:t>Всероссийский конкурс «Учитель года России» </a:t>
            </a:r>
            <a:r>
              <a:rPr lang="en-US" sz="2400" dirty="0" smtClean="0">
                <a:hlinkClick r:id="rId5"/>
              </a:rPr>
              <a:t>https</a:t>
            </a:r>
            <a:r>
              <a:rPr lang="en-US" sz="2400" dirty="0">
                <a:hlinkClick r:id="rId5"/>
              </a:rPr>
              <a:t>://teacher-of-russia.ru</a:t>
            </a:r>
            <a:r>
              <a:rPr lang="en-US" sz="2400" dirty="0" smtClean="0">
                <a:hlinkClick r:id="rId5"/>
              </a:rPr>
              <a:t>/</a:t>
            </a:r>
            <a:endParaRPr lang="ru-RU" sz="2400" dirty="0" smtClean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102141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1782762"/>
          </a:xfrm>
        </p:spPr>
        <p:txBody>
          <a:bodyPr/>
          <a:lstStyle/>
          <a:p>
            <a:r>
              <a:rPr lang="ru-RU" altLang="ru-RU" smtClean="0"/>
              <a:t>Желаю успехов всем участникам конкурса!</a:t>
            </a:r>
          </a:p>
        </p:txBody>
      </p:sp>
      <p:pic>
        <p:nvPicPr>
          <p:cNvPr id="44035" name="Picture 3" descr="j030125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09800" y="2674938"/>
            <a:ext cx="4038600" cy="3144837"/>
          </a:xfrm>
        </p:spPr>
      </p:pic>
    </p:spTree>
    <p:extLst>
      <p:ext uri="{BB962C8B-B14F-4D97-AF65-F5344CB8AC3E}">
        <p14:creationId xmlns:p14="http://schemas.microsoft.com/office/powerpoint/2010/main" val="30410586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Участники конкурса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effectLst/>
                <a:latin typeface="Times New Roman"/>
                <a:ea typeface="Times New Roman"/>
              </a:rPr>
              <a:t>В Конкурсе (номинация </a:t>
            </a:r>
            <a:r>
              <a:rPr lang="ru-RU" sz="2400" b="1" dirty="0" smtClean="0">
                <a:effectLst/>
                <a:latin typeface="Times New Roman"/>
                <a:ea typeface="Times New Roman"/>
              </a:rPr>
              <a:t>«Учитель-предметник») </a:t>
            </a:r>
            <a:r>
              <a:rPr lang="ru-RU" sz="2400" dirty="0" smtClean="0">
                <a:effectLst/>
                <a:latin typeface="Times New Roman"/>
                <a:ea typeface="Times New Roman"/>
              </a:rPr>
              <a:t>принимают участие педагогические работники образовательных организаций </a:t>
            </a:r>
            <a:r>
              <a:rPr lang="ru-RU" sz="2400" dirty="0" err="1" smtClean="0">
                <a:effectLst/>
                <a:latin typeface="Times New Roman"/>
                <a:ea typeface="Times New Roman"/>
              </a:rPr>
              <a:t>г.Казани</a:t>
            </a:r>
            <a:r>
              <a:rPr lang="ru-RU" sz="2400" dirty="0" smtClean="0">
                <a:effectLst/>
                <a:latin typeface="Times New Roman"/>
                <a:ea typeface="Times New Roman"/>
              </a:rPr>
              <a:t>, имеющие на момент представления заявок непрерывный стаж педагогической работы не менее 5 лет</a:t>
            </a:r>
          </a:p>
          <a:p>
            <a:r>
              <a:rPr lang="ru-RU" sz="2400" dirty="0" smtClean="0">
                <a:effectLst/>
                <a:latin typeface="Times New Roman"/>
                <a:ea typeface="Times New Roman"/>
              </a:rPr>
              <a:t>В номинации </a:t>
            </a:r>
            <a:r>
              <a:rPr lang="ru-RU" sz="2400" b="1" dirty="0" smtClean="0">
                <a:effectLst/>
                <a:latin typeface="Times New Roman"/>
                <a:ea typeface="Times New Roman"/>
              </a:rPr>
              <a:t>«Педагогический дебют» </a:t>
            </a:r>
            <a:r>
              <a:rPr lang="ru-RU" sz="2400" dirty="0" smtClean="0">
                <a:effectLst/>
                <a:latin typeface="Times New Roman"/>
                <a:ea typeface="Times New Roman"/>
              </a:rPr>
              <a:t>могут принимать участие учителя-предметники образовательных организаций со стажем работы от 0 до 3 лет.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579038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ru-RU" altLang="ru-RU" sz="4000" b="1" smtClean="0">
                <a:solidFill>
                  <a:srgbClr val="FFFFFF"/>
                </a:solidFill>
              </a:rPr>
              <a:t>Требования к участнику конкурса:</a:t>
            </a:r>
            <a:r>
              <a:rPr lang="ru-RU" altLang="ru-RU" sz="2800" b="1" smtClean="0">
                <a:solidFill>
                  <a:srgbClr val="FFFFFF"/>
                </a:solidFill>
                <a:cs typeface="Times New Roman" pitchFamily="18" charset="0"/>
              </a:rPr>
              <a:t> </a:t>
            </a:r>
            <a:endParaRPr lang="ru-RU" altLang="ru-RU" sz="2800" b="1" smtClean="0">
              <a:solidFill>
                <a:srgbClr val="FFFFFF"/>
              </a:solidFill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773238"/>
            <a:ext cx="8415338" cy="4359275"/>
          </a:xfrm>
        </p:spPr>
        <p:txBody>
          <a:bodyPr/>
          <a:lstStyle/>
          <a:p>
            <a:pPr eaLnBrk="1" hangingPunct="1"/>
            <a:r>
              <a:rPr lang="ru-RU" altLang="ru-RU" sz="2800" b="1" dirty="0" smtClean="0">
                <a:cs typeface="Times New Roman" pitchFamily="18" charset="0"/>
              </a:rPr>
              <a:t>глубок</a:t>
            </a:r>
            <a:r>
              <a:rPr lang="ru-RU" altLang="ru-RU" sz="2800" b="1" dirty="0" smtClean="0"/>
              <a:t>ая </a:t>
            </a:r>
            <a:r>
              <a:rPr lang="ru-RU" altLang="ru-RU" sz="2800" b="1" dirty="0" smtClean="0">
                <a:cs typeface="Times New Roman" pitchFamily="18" charset="0"/>
              </a:rPr>
              <a:t>педагогическ</a:t>
            </a:r>
            <a:r>
              <a:rPr lang="ru-RU" altLang="ru-RU" sz="2800" b="1" dirty="0" smtClean="0"/>
              <a:t>ая</a:t>
            </a:r>
            <a:r>
              <a:rPr lang="ru-RU" altLang="ru-RU" sz="2800" b="1" dirty="0" smtClean="0">
                <a:cs typeface="Times New Roman" pitchFamily="18" charset="0"/>
              </a:rPr>
              <a:t>, </a:t>
            </a:r>
            <a:r>
              <a:rPr lang="ru-RU" altLang="ru-RU" sz="2800" b="1" dirty="0" smtClean="0"/>
              <a:t>м</a:t>
            </a:r>
            <a:r>
              <a:rPr lang="ru-RU" altLang="ru-RU" sz="2800" b="1" dirty="0" smtClean="0">
                <a:cs typeface="Times New Roman" pitchFamily="18" charset="0"/>
              </a:rPr>
              <a:t>етодическ</a:t>
            </a:r>
            <a:r>
              <a:rPr lang="ru-RU" altLang="ru-RU" sz="2800" b="1" dirty="0" smtClean="0"/>
              <a:t>ая</a:t>
            </a:r>
            <a:r>
              <a:rPr lang="ru-RU" altLang="ru-RU" sz="2800" b="1" dirty="0" smtClean="0">
                <a:cs typeface="Times New Roman" pitchFamily="18" charset="0"/>
              </a:rPr>
              <a:t>,</a:t>
            </a:r>
            <a:r>
              <a:rPr lang="ru-RU" altLang="ru-RU" sz="2800" b="1" dirty="0" smtClean="0"/>
              <a:t> </a:t>
            </a:r>
            <a:r>
              <a:rPr lang="ru-RU" altLang="ru-RU" sz="2800" b="1" dirty="0" smtClean="0">
                <a:cs typeface="Times New Roman" pitchFamily="18" charset="0"/>
              </a:rPr>
              <a:t>дидактическ</a:t>
            </a:r>
            <a:r>
              <a:rPr lang="ru-RU" altLang="ru-RU" sz="2800" b="1" dirty="0" smtClean="0"/>
              <a:t>ая</a:t>
            </a:r>
            <a:r>
              <a:rPr lang="ru-RU" altLang="ru-RU" sz="2800" b="1" dirty="0" smtClean="0">
                <a:cs typeface="Times New Roman" pitchFamily="18" charset="0"/>
              </a:rPr>
              <a:t> подготовк</a:t>
            </a:r>
            <a:r>
              <a:rPr lang="ru-RU" altLang="ru-RU" sz="2800" b="1" dirty="0" smtClean="0"/>
              <a:t>а;</a:t>
            </a:r>
            <a:r>
              <a:rPr lang="ru-RU" altLang="ru-RU" sz="2800" b="1" dirty="0" smtClean="0">
                <a:cs typeface="Times New Roman" pitchFamily="18" charset="0"/>
              </a:rPr>
              <a:t> </a:t>
            </a:r>
            <a:endParaRPr lang="ru-RU" altLang="ru-RU" sz="2800" b="1" dirty="0" smtClean="0"/>
          </a:p>
          <a:p>
            <a:pPr eaLnBrk="1" hangingPunct="1"/>
            <a:r>
              <a:rPr lang="ru-RU" altLang="ru-RU" sz="2800" b="1" dirty="0" smtClean="0">
                <a:cs typeface="Times New Roman" pitchFamily="18" charset="0"/>
              </a:rPr>
              <a:t>знания психолого-педагогических</a:t>
            </a:r>
            <a:r>
              <a:rPr lang="ru-RU" altLang="ru-RU" sz="2800" b="1" dirty="0" smtClean="0"/>
              <a:t>,</a:t>
            </a:r>
            <a:r>
              <a:rPr lang="ru-RU" altLang="ru-RU" sz="2800" b="1" dirty="0" smtClean="0">
                <a:cs typeface="Times New Roman" pitchFamily="18" charset="0"/>
              </a:rPr>
              <a:t> теоретических оснований представляемого опыта</a:t>
            </a:r>
            <a:r>
              <a:rPr lang="ru-RU" altLang="ru-RU" sz="2800" b="1" dirty="0" smtClean="0"/>
              <a:t>;</a:t>
            </a:r>
          </a:p>
          <a:p>
            <a:pPr eaLnBrk="1" hangingPunct="1"/>
            <a:r>
              <a:rPr lang="ru-RU" altLang="ru-RU" sz="2800" b="1" dirty="0" smtClean="0">
                <a:cs typeface="Times New Roman" pitchFamily="18" charset="0"/>
              </a:rPr>
              <a:t>понимани</a:t>
            </a:r>
            <a:r>
              <a:rPr lang="ru-RU" altLang="ru-RU" sz="2800" b="1" dirty="0" smtClean="0"/>
              <a:t>е</a:t>
            </a:r>
            <a:r>
              <a:rPr lang="ru-RU" altLang="ru-RU" sz="2800" dirty="0" smtClean="0">
                <a:cs typeface="Times New Roman" pitchFamily="18" charset="0"/>
              </a:rPr>
              <a:t> </a:t>
            </a:r>
            <a:r>
              <a:rPr lang="ru-RU" altLang="ru-RU" sz="2800" b="1" dirty="0" smtClean="0">
                <a:cs typeface="Times New Roman" pitchFamily="18" charset="0"/>
              </a:rPr>
              <a:t>современных концепций образования</a:t>
            </a:r>
            <a:r>
              <a:rPr lang="ru-RU" altLang="ru-RU" b="1" dirty="0" smtClean="0"/>
              <a:t>.</a:t>
            </a:r>
            <a:endParaRPr lang="ru-RU" altLang="ru-RU" dirty="0" smtClean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4734247"/>
      </p:ext>
    </p:extLst>
  </p:cSld>
  <p:clrMapOvr>
    <a:masterClrMapping/>
  </p:clrMapOvr>
  <p:transition advTm="3648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</a:t>
            </a:r>
            <a:r>
              <a:rPr lang="ru-RU" dirty="0" smtClean="0"/>
              <a:t> </a:t>
            </a:r>
            <a:r>
              <a:rPr lang="ru-RU" dirty="0" smtClean="0"/>
              <a:t>конкурса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тур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заочный. Конкурсное испытание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«Урок»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«Информационная карта конкурсанта», подача документов и видеозаписи урока до 10.12.2020г.(обычно «Интернет-ресурс и эссе»)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и оценка видеозаписи урока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14-21.12.2020г. (заседание жюри)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очный: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Внеурочное занятие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Образовательный проект»</a:t>
            </a:r>
          </a:p>
          <a:p>
            <a:pPr mar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Финал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«Мастер-класс»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986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Конкурсные мероприятия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32500" lnSpcReduction="20000"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540385" algn="l"/>
                <a:tab pos="682625" algn="l"/>
              </a:tabLst>
            </a:pPr>
            <a:r>
              <a:rPr lang="ru-RU" sz="8000" dirty="0" smtClean="0">
                <a:effectLst/>
                <a:latin typeface="Times New Roman"/>
                <a:ea typeface="Times New Roman"/>
              </a:rPr>
              <a:t>Конкурсное </a:t>
            </a:r>
            <a:r>
              <a:rPr lang="ru-RU" sz="8000" dirty="0" smtClean="0">
                <a:effectLst/>
                <a:latin typeface="Times New Roman"/>
                <a:ea typeface="Times New Roman"/>
              </a:rPr>
              <a:t>задание </a:t>
            </a:r>
            <a:r>
              <a:rPr lang="ru-RU" sz="8000" dirty="0" smtClean="0">
                <a:effectLst/>
                <a:latin typeface="Times New Roman"/>
                <a:ea typeface="Times New Roman"/>
              </a:rPr>
              <a:t>- </a:t>
            </a:r>
            <a:r>
              <a:rPr lang="ru-RU" sz="8000" dirty="0" smtClean="0">
                <a:effectLst/>
                <a:latin typeface="Times New Roman"/>
                <a:ea typeface="Times New Roman"/>
              </a:rPr>
              <a:t>«</a:t>
            </a:r>
            <a:r>
              <a:rPr lang="ru-RU" sz="8000" b="1" dirty="0" smtClean="0">
                <a:effectLst/>
                <a:latin typeface="Times New Roman"/>
                <a:ea typeface="Times New Roman"/>
              </a:rPr>
              <a:t>Учебное </a:t>
            </a:r>
            <a:r>
              <a:rPr lang="ru-RU" sz="8000" b="1" dirty="0" smtClean="0">
                <a:effectLst/>
                <a:latin typeface="Times New Roman"/>
                <a:ea typeface="Times New Roman"/>
              </a:rPr>
              <a:t>занятие. Урок</a:t>
            </a:r>
            <a:r>
              <a:rPr lang="ru-RU" sz="8000" dirty="0" smtClean="0">
                <a:effectLst/>
                <a:latin typeface="Times New Roman"/>
                <a:ea typeface="Times New Roman"/>
              </a:rPr>
              <a:t>».</a:t>
            </a:r>
            <a:endParaRPr lang="ru-RU" sz="8000" dirty="0"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540385" algn="l"/>
                <a:tab pos="682625" algn="l"/>
              </a:tabLst>
            </a:pPr>
            <a:r>
              <a:rPr lang="ru-RU" sz="7400" dirty="0" smtClean="0">
                <a:effectLst/>
                <a:latin typeface="Times New Roman"/>
                <a:ea typeface="Times New Roman"/>
              </a:rPr>
              <a:t>Формат </a:t>
            </a:r>
            <a:r>
              <a:rPr lang="ru-RU" sz="7400" dirty="0" smtClean="0">
                <a:effectLst/>
                <a:latin typeface="Times New Roman"/>
                <a:ea typeface="Times New Roman"/>
              </a:rPr>
              <a:t>конкурсного </a:t>
            </a:r>
            <a:r>
              <a:rPr lang="ru-RU" sz="7400" dirty="0" smtClean="0">
                <a:effectLst/>
                <a:latin typeface="Times New Roman"/>
                <a:ea typeface="Times New Roman"/>
              </a:rPr>
              <a:t>задания: урок </a:t>
            </a:r>
            <a:r>
              <a:rPr lang="ru-RU" sz="7400" dirty="0" smtClean="0">
                <a:effectLst/>
                <a:latin typeface="Times New Roman"/>
                <a:ea typeface="Times New Roman"/>
              </a:rPr>
              <a:t>по </a:t>
            </a:r>
            <a:r>
              <a:rPr lang="ru-RU" sz="7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предмету (регламент 30 </a:t>
            </a:r>
            <a:r>
              <a:rPr lang="ru-RU" sz="7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минут) в своем классе. </a:t>
            </a:r>
            <a:r>
              <a:rPr lang="ru-RU" sz="7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Тема урока в соответствии с календарно-тематическим планированием ОО</a:t>
            </a:r>
            <a:r>
              <a:rPr lang="ru-RU" sz="7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.</a:t>
            </a:r>
          </a:p>
          <a:p>
            <a:pPr lvl="0" fontAlgn="base">
              <a:spcAft>
                <a:spcPct val="0"/>
              </a:spcAft>
              <a:buFont typeface="Arial" charset="0"/>
              <a:buChar char="•"/>
              <a:defRPr/>
            </a:pPr>
            <a:r>
              <a:rPr lang="ru-RU" sz="7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Формат: </a:t>
            </a:r>
            <a:r>
              <a:rPr lang="ru-RU" sz="7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учебного занятия с учащимися, отражающего </a:t>
            </a:r>
            <a:r>
              <a:rPr lang="ru-RU" sz="7400" i="1" u="sng" dirty="0" err="1">
                <a:solidFill>
                  <a:srgbClr val="4BACC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метапредметный</a:t>
            </a:r>
            <a:r>
              <a:rPr lang="ru-RU" sz="7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 и междисциплинарные связи, умение формировать целостную картину мира и </a:t>
            </a:r>
            <a:r>
              <a:rPr lang="ru-RU" sz="7400" i="1" dirty="0" err="1">
                <a:solidFill>
                  <a:srgbClr val="4BACC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надпредметные</a:t>
            </a:r>
            <a:r>
              <a:rPr lang="ru-RU" sz="7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компетентности. </a:t>
            </a:r>
            <a:endParaRPr lang="ru-RU" sz="7400" i="1" dirty="0" smtClean="0">
              <a:effectLst/>
              <a:latin typeface="Times New Roman"/>
              <a:ea typeface="Times New Roman"/>
            </a:endParaRPr>
          </a:p>
          <a:p>
            <a:pPr marR="36830" algn="just">
              <a:lnSpc>
                <a:spcPct val="115000"/>
              </a:lnSpc>
            </a:pPr>
            <a:r>
              <a:rPr lang="ru-RU" sz="7400" b="1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Обязательно членам жюри предоставляются конспект урока (или технологическая карта) и самоанализ проведенного урока.</a:t>
            </a:r>
            <a:endParaRPr lang="ru-RU" sz="7400" b="1" i="1" dirty="0" smtClean="0">
              <a:effectLst/>
              <a:latin typeface="Times New Roman"/>
              <a:ea typeface="Times New Roman"/>
            </a:endParaRPr>
          </a:p>
          <a:p>
            <a:endParaRPr lang="ru-RU" sz="7400" dirty="0"/>
          </a:p>
        </p:txBody>
      </p:sp>
    </p:spTree>
    <p:extLst>
      <p:ext uri="{BB962C8B-B14F-4D97-AF65-F5344CB8AC3E}">
        <p14:creationId xmlns:p14="http://schemas.microsoft.com/office/powerpoint/2010/main" val="3872093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Конкурсные мероприятия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540385" algn="l"/>
                <a:tab pos="682625" algn="l"/>
              </a:tabLst>
            </a:pPr>
            <a:r>
              <a:rPr lang="ru-RU" sz="8000" dirty="0" smtClean="0">
                <a:effectLst/>
                <a:latin typeface="Times New Roman"/>
                <a:ea typeface="Times New Roman"/>
              </a:rPr>
              <a:t>Конкурсное </a:t>
            </a:r>
            <a:r>
              <a:rPr lang="ru-RU" sz="8000" dirty="0" smtClean="0">
                <a:effectLst/>
                <a:latin typeface="Times New Roman"/>
                <a:ea typeface="Times New Roman"/>
              </a:rPr>
              <a:t>задание </a:t>
            </a:r>
            <a:r>
              <a:rPr lang="ru-RU" sz="8000" dirty="0" smtClean="0">
                <a:effectLst/>
                <a:latin typeface="Times New Roman"/>
                <a:ea typeface="Times New Roman"/>
              </a:rPr>
              <a:t>- </a:t>
            </a:r>
            <a:r>
              <a:rPr lang="ru-RU" sz="8000" dirty="0" smtClean="0">
                <a:effectLst/>
                <a:latin typeface="Times New Roman"/>
                <a:ea typeface="Times New Roman"/>
              </a:rPr>
              <a:t>«</a:t>
            </a:r>
            <a:r>
              <a:rPr lang="ru-RU" sz="8000" b="1" dirty="0" smtClean="0">
                <a:effectLst/>
                <a:latin typeface="Times New Roman"/>
                <a:ea typeface="Times New Roman"/>
              </a:rPr>
              <a:t>Учебное </a:t>
            </a:r>
            <a:r>
              <a:rPr lang="ru-RU" sz="8000" b="1" dirty="0" smtClean="0">
                <a:effectLst/>
                <a:latin typeface="Times New Roman"/>
                <a:ea typeface="Times New Roman"/>
              </a:rPr>
              <a:t>занятие. Урок</a:t>
            </a:r>
            <a:r>
              <a:rPr lang="ru-RU" sz="8000" dirty="0" smtClean="0">
                <a:effectLst/>
                <a:latin typeface="Times New Roman"/>
                <a:ea typeface="Times New Roman"/>
              </a:rPr>
              <a:t>».</a:t>
            </a:r>
            <a:endParaRPr lang="ru-RU" sz="8000" dirty="0"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9600" u="sng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Критерии </a:t>
            </a:r>
            <a:r>
              <a:rPr lang="ru-RU" sz="9600" u="sng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оценивания:</a:t>
            </a:r>
            <a:endParaRPr lang="ru-RU" sz="9600" dirty="0" smtClean="0">
              <a:effectLst/>
              <a:latin typeface="Times New Roman"/>
              <a:ea typeface="Times New Roman"/>
            </a:endParaRPr>
          </a:p>
          <a:p>
            <a:pPr lvl="0" algn="just">
              <a:lnSpc>
                <a:spcPct val="115000"/>
              </a:lnSpc>
              <a:buFont typeface="Arial"/>
              <a:buChar char="*"/>
            </a:pPr>
            <a:r>
              <a:rPr lang="ru-RU" sz="9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глубина и новизна раскрытия темы;</a:t>
            </a:r>
            <a:endParaRPr lang="ru-RU" sz="9600" dirty="0" smtClean="0">
              <a:effectLst/>
              <a:latin typeface="Times New Roman"/>
              <a:ea typeface="Times New Roman"/>
            </a:endParaRPr>
          </a:p>
          <a:p>
            <a:pPr marR="30480" lvl="0" algn="just">
              <a:lnSpc>
                <a:spcPct val="115000"/>
              </a:lnSpc>
              <a:buFont typeface="Arial"/>
              <a:buChar char="*"/>
            </a:pPr>
            <a:r>
              <a:rPr lang="ru-RU" sz="9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умение организовать работу учащихся с разными видами источников знаний, включая ЭОР;</a:t>
            </a:r>
            <a:endParaRPr lang="ru-RU" sz="9600" dirty="0" smtClean="0">
              <a:effectLst/>
              <a:latin typeface="Times New Roman"/>
              <a:ea typeface="Times New Roman"/>
            </a:endParaRPr>
          </a:p>
          <a:p>
            <a:pPr lvl="0" algn="just">
              <a:lnSpc>
                <a:spcPct val="115000"/>
              </a:lnSpc>
              <a:buFont typeface="Arial"/>
              <a:buChar char="*"/>
            </a:pPr>
            <a:r>
              <a:rPr lang="ru-RU" sz="9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технологичность учебного занятия</a:t>
            </a:r>
            <a:endParaRPr lang="ru-RU" sz="9600" dirty="0" smtClean="0">
              <a:effectLst/>
              <a:latin typeface="Times New Roman"/>
              <a:ea typeface="Times New Roman"/>
            </a:endParaRPr>
          </a:p>
          <a:p>
            <a:pPr lvl="0" algn="just">
              <a:lnSpc>
                <a:spcPct val="115000"/>
              </a:lnSpc>
              <a:buFont typeface="Arial"/>
              <a:buChar char="*"/>
            </a:pPr>
            <a:r>
              <a:rPr lang="ru-RU" sz="9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наличие разнообразных форм и видов деятельности;</a:t>
            </a:r>
            <a:endParaRPr lang="ru-RU" sz="9600" dirty="0" smtClean="0">
              <a:effectLst/>
              <a:latin typeface="Times New Roman"/>
              <a:ea typeface="Times New Roman"/>
            </a:endParaRPr>
          </a:p>
          <a:p>
            <a:pPr lvl="0" algn="just">
              <a:lnSpc>
                <a:spcPct val="115000"/>
              </a:lnSpc>
              <a:buFont typeface="Arial"/>
              <a:buChar char="*"/>
            </a:pPr>
            <a:r>
              <a:rPr lang="ru-RU" sz="9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культура речи учителя;</a:t>
            </a:r>
            <a:endParaRPr lang="ru-RU" sz="9600" dirty="0" smtClean="0">
              <a:effectLst/>
              <a:latin typeface="Times New Roman"/>
              <a:ea typeface="Times New Roman"/>
            </a:endParaRPr>
          </a:p>
          <a:p>
            <a:pPr marR="36830" lvl="0" algn="just">
              <a:lnSpc>
                <a:spcPct val="115000"/>
              </a:lnSpc>
              <a:buFont typeface="Arial"/>
              <a:buChar char="*"/>
            </a:pPr>
            <a:r>
              <a:rPr lang="ru-RU" sz="9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анализ учебного занятия и рефлексия своей деятельности в соответствии с существующими методиками (на выбор учителя</a:t>
            </a:r>
            <a:r>
              <a:rPr lang="ru-RU" sz="9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).</a:t>
            </a:r>
          </a:p>
          <a:p>
            <a:pPr marR="36830" algn="just">
              <a:lnSpc>
                <a:spcPct val="115000"/>
              </a:lnSpc>
            </a:pPr>
            <a:r>
              <a:rPr lang="ru-RU" sz="8000" b="1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Обязательно членам жюри предоставляются конспект урока (или технологическая карта) и самоанализ проведенного урока.</a:t>
            </a:r>
            <a:endParaRPr lang="ru-RU" sz="8000" b="1" i="1" dirty="0" smtClean="0">
              <a:effectLst/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77510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ru-RU" altLang="ru-RU" sz="3200" b="1" smtClean="0">
                <a:solidFill>
                  <a:srgbClr val="FFFFFF"/>
                </a:solidFill>
              </a:rPr>
              <a:t>Что стремятся увидеть члены жюри…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Владение содержанием предмета</a:t>
            </a:r>
          </a:p>
          <a:p>
            <a:pPr eaLnBrk="1" hangingPunct="1"/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Глубина и оригинальность раскрытия темы учебного занятия.</a:t>
            </a:r>
          </a:p>
          <a:p>
            <a:pPr eaLnBrk="1" hangingPunct="1"/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успешной работы детей.</a:t>
            </a:r>
          </a:p>
          <a:p>
            <a:pPr eaLnBrk="1" hangingPunct="1"/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Обоснованность использованных методов..</a:t>
            </a:r>
          </a:p>
          <a:p>
            <a:pPr eaLnBrk="1" hangingPunct="1"/>
            <a:r>
              <a:rPr lang="ru-RU" alt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Метапредметность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…….</a:t>
            </a:r>
          </a:p>
        </p:txBody>
      </p:sp>
    </p:spTree>
    <p:extLst>
      <p:ext uri="{BB962C8B-B14F-4D97-AF65-F5344CB8AC3E}">
        <p14:creationId xmlns:p14="http://schemas.microsoft.com/office/powerpoint/2010/main" val="1490653317"/>
      </p:ext>
    </p:extLst>
  </p:cSld>
  <p:clrMapOvr>
    <a:masterClrMapping/>
  </p:clrMapOvr>
  <p:transition advTm="364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/>
          <a:lstStyle/>
          <a:p>
            <a:pPr marL="180340" marR="36830"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Внеурочное занятие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36830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Формат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представление  проекта внеурочного занятия (5 минут), внеурочное занятие по предмету (30 минут), самоанализ и вопросы жюри (5 минут).</a:t>
            </a:r>
          </a:p>
          <a:p>
            <a:pPr marL="6350" marR="12065" indent="359410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20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buClr>
                <a:srgbClr val="000000"/>
              </a:buClr>
              <a:buFont typeface="Wingdings" panose="05000000000000000000" pitchFamily="2" charset="2"/>
              <a:buChar char=""/>
              <a:tabLst>
                <a:tab pos="58928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духовно-нравственное,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buClr>
                <a:srgbClr val="000000"/>
              </a:buClr>
              <a:buFont typeface="Wingdings" panose="05000000000000000000" pitchFamily="2" charset="2"/>
              <a:buChar char=""/>
              <a:tabLst>
                <a:tab pos="589280" algn="l"/>
              </a:tabLst>
            </a:pP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общеинтеллектуальное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buClr>
                <a:srgbClr val="000000"/>
              </a:buClr>
              <a:buFont typeface="Wingdings" panose="05000000000000000000" pitchFamily="2" charset="2"/>
              <a:buChar char=""/>
              <a:tabLst>
                <a:tab pos="58928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общекультурное,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buClr>
                <a:srgbClr val="000000"/>
              </a:buClr>
              <a:buFont typeface="Wingdings" panose="05000000000000000000" pitchFamily="2" charset="2"/>
              <a:buChar char=""/>
              <a:tabLst>
                <a:tab pos="58928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социальное,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000000"/>
              </a:buClr>
              <a:buFont typeface="Wingdings" panose="05000000000000000000" pitchFamily="2" charset="2"/>
              <a:buChar char=""/>
              <a:tabLst>
                <a:tab pos="58928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спортивно – оздоровительное.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49715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/>
          <a:lstStyle/>
          <a:p>
            <a:pPr marL="180340" marR="36830"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Внеурочное занятие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15000"/>
              </a:lnSpc>
            </a:pPr>
            <a:r>
              <a:rPr lang="ru-RU" sz="1800" b="1" u="sng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Критериальная</a:t>
            </a:r>
            <a:r>
              <a:rPr lang="ru-RU" sz="1800" b="1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8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база: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Разработка и представление 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проекта внеурочного занятия:   (знания и умения в области педагогического проектирования образовательного процесса);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Проведение внеурочного занятия:(показатели позволяют оценить проявление предметной, методической, психолого-педагогической, коммуникативной компетенций конкурсанта при проведении урока по предмету).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Рефлексивный анализ (показатели позволяют оценить проявление предметной, методической, психолого-педагогической, коммуникативной компетенций конкурсанта при рефлексии собственной деятельности по итогам проведенного  занятия).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6801928"/>
      </p:ext>
    </p:extLst>
  </p:cSld>
  <p:clrMapOvr>
    <a:masterClrMapping/>
  </p:clrMapOvr>
</p:sld>
</file>

<file path=ppt/theme/theme1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343</TotalTime>
  <Words>917</Words>
  <Application>Microsoft Office PowerPoint</Application>
  <PresentationFormat>Экран (4:3)</PresentationFormat>
  <Paragraphs>92</Paragraphs>
  <Slides>17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17</vt:i4>
      </vt:variant>
    </vt:vector>
  </HeadingPairs>
  <TitlesOfParts>
    <vt:vector size="26" baseType="lpstr">
      <vt:lpstr>Arial</vt:lpstr>
      <vt:lpstr>Calibri</vt:lpstr>
      <vt:lpstr>Times New Roman</vt:lpstr>
      <vt:lpstr>Verdana</vt:lpstr>
      <vt:lpstr>Wingdings</vt:lpstr>
      <vt:lpstr>6_Тема Office</vt:lpstr>
      <vt:lpstr>7_Тема Office</vt:lpstr>
      <vt:lpstr>8_Тема Office</vt:lpstr>
      <vt:lpstr>9_Тема Office</vt:lpstr>
      <vt:lpstr>Районный этап городского конкурс «Учитель года – 2021»</vt:lpstr>
      <vt:lpstr>Участники конкурса</vt:lpstr>
      <vt:lpstr>Требования к участнику конкурса: </vt:lpstr>
      <vt:lpstr>Этапы конкурса</vt:lpstr>
      <vt:lpstr>Конкурсные мероприятия</vt:lpstr>
      <vt:lpstr>Конкурсные мероприятия</vt:lpstr>
      <vt:lpstr>Что стремятся увидеть члены жюри…</vt:lpstr>
      <vt:lpstr>Внеурочное занятие</vt:lpstr>
      <vt:lpstr>Внеурочное занятие</vt:lpstr>
      <vt:lpstr>Образовательный проект</vt:lpstr>
      <vt:lpstr>Образовательный проект</vt:lpstr>
      <vt:lpstr>Образовательный проект</vt:lpstr>
      <vt:lpstr>Финал</vt:lpstr>
      <vt:lpstr>Финал. Мастер-класс</vt:lpstr>
      <vt:lpstr>Финал. Мастер-класс</vt:lpstr>
      <vt:lpstr>Информационно-методические ресурсы конкурса</vt:lpstr>
      <vt:lpstr>Желаю успехов всем участникам конкурса!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Всероссийский конкурс «Учитель года – 2019»</dc:title>
  <dc:creator>Comp12</dc:creator>
  <cp:lastModifiedBy>UMS-IMO-4</cp:lastModifiedBy>
  <cp:revision>21</cp:revision>
  <dcterms:created xsi:type="dcterms:W3CDTF">2018-10-17T21:33:05Z</dcterms:created>
  <dcterms:modified xsi:type="dcterms:W3CDTF">2020-11-30T11:15:09Z</dcterms:modified>
</cp:coreProperties>
</file>