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9" r:id="rId2"/>
  </p:sldMasterIdLst>
  <p:notesMasterIdLst>
    <p:notesMasterId r:id="rId41"/>
  </p:notesMasterIdLst>
  <p:sldIdLst>
    <p:sldId id="435" r:id="rId3"/>
    <p:sldId id="264" r:id="rId4"/>
    <p:sldId id="361" r:id="rId5"/>
    <p:sldId id="261" r:id="rId6"/>
    <p:sldId id="371" r:id="rId7"/>
    <p:sldId id="273" r:id="rId8"/>
    <p:sldId id="369" r:id="rId9"/>
    <p:sldId id="279" r:id="rId10"/>
    <p:sldId id="283" r:id="rId11"/>
    <p:sldId id="287" r:id="rId12"/>
    <p:sldId id="348" r:id="rId13"/>
    <p:sldId id="349" r:id="rId14"/>
    <p:sldId id="350" r:id="rId15"/>
    <p:sldId id="403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2" r:id="rId25"/>
    <p:sldId id="423" r:id="rId26"/>
    <p:sldId id="425" r:id="rId27"/>
    <p:sldId id="451" r:id="rId28"/>
    <p:sldId id="450" r:id="rId29"/>
    <p:sldId id="454" r:id="rId30"/>
    <p:sldId id="430" r:id="rId31"/>
    <p:sldId id="452" r:id="rId32"/>
    <p:sldId id="453" r:id="rId33"/>
    <p:sldId id="431" r:id="rId34"/>
    <p:sldId id="439" r:id="rId35"/>
    <p:sldId id="440" r:id="rId36"/>
    <p:sldId id="441" r:id="rId37"/>
    <p:sldId id="448" r:id="rId38"/>
    <p:sldId id="449" r:id="rId39"/>
    <p:sldId id="45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04" autoAdjust="0"/>
    <p:restoredTop sz="95918" autoAdjust="0"/>
  </p:normalViewPr>
  <p:slideViewPr>
    <p:cSldViewPr>
      <p:cViewPr varScale="1">
        <p:scale>
          <a:sx n="85" d="100"/>
          <a:sy n="85" d="100"/>
        </p:scale>
        <p:origin x="108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8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659A2-8E96-40EA-9F27-7C8A19C0E32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926BAA-12B5-475E-A856-01371939397E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Обеспечение</a:t>
          </a:r>
          <a:r>
            <a:rPr lang="ru-RU" sz="2400" b="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сенсорного</a:t>
          </a:r>
          <a:r>
            <a:rPr lang="ru-RU" sz="2400" b="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и эмоционального комфорта</a:t>
          </a:r>
          <a:endParaRPr lang="ru-RU" sz="2400" b="1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4C62DC59-8712-47D9-8238-2213FCF06D07}" type="parTrans" cxnId="{D3A99843-94B4-4A5E-9589-1CF146883391}">
      <dgm:prSet/>
      <dgm:spPr/>
      <dgm:t>
        <a:bodyPr/>
        <a:lstStyle/>
        <a:p>
          <a:endParaRPr lang="ru-RU" b="0"/>
        </a:p>
      </dgm:t>
    </dgm:pt>
    <dgm:pt modelId="{A4439F90-FDA5-40A4-BBDA-486245E574FE}" type="sibTrans" cxnId="{D3A99843-94B4-4A5E-9589-1CF146883391}">
      <dgm:prSet/>
      <dgm:spPr/>
      <dgm:t>
        <a:bodyPr/>
        <a:lstStyle/>
        <a:p>
          <a:endParaRPr lang="ru-RU" b="0"/>
        </a:p>
      </dgm:t>
    </dgm:pt>
    <dgm:pt modelId="{8E726E73-3FD5-4141-83D4-F85F86CCD4EC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>
            <a:lnSpc>
              <a:spcPct val="80000"/>
            </a:lnSpc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Наличие упорядоченной пространственно-временной структуры образовательной среды</a:t>
          </a:r>
          <a:endParaRPr lang="ru-RU" sz="2400" b="1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7C2D4131-8641-4978-A2DB-14DAD3AA3FC4}" type="parTrans" cxnId="{20B14C28-DCBF-407D-BAA1-D02588473253}">
      <dgm:prSet/>
      <dgm:spPr/>
      <dgm:t>
        <a:bodyPr/>
        <a:lstStyle/>
        <a:p>
          <a:endParaRPr lang="ru-RU" b="0"/>
        </a:p>
      </dgm:t>
    </dgm:pt>
    <dgm:pt modelId="{BB4A79E4-8046-4483-9A9F-894D9D266A0B}" type="sibTrans" cxnId="{20B14C28-DCBF-407D-BAA1-D02588473253}">
      <dgm:prSet/>
      <dgm:spPr/>
      <dgm:t>
        <a:bodyPr/>
        <a:lstStyle/>
        <a:p>
          <a:endParaRPr lang="ru-RU" b="0"/>
        </a:p>
      </dgm:t>
    </dgm:pt>
    <dgm:pt modelId="{137BFB0B-9A74-4DF5-9459-A69A65F6C8B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Дозирование  нагрузки с учетом темпа и работоспособности</a:t>
          </a:r>
          <a:endParaRPr lang="ru-RU" sz="2400" b="1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23A3982C-B739-4B4A-81FD-A95A905B1BAC}" type="parTrans" cxnId="{A33A7877-5604-4B53-BEC7-BF3413FADAE3}">
      <dgm:prSet/>
      <dgm:spPr/>
      <dgm:t>
        <a:bodyPr/>
        <a:lstStyle/>
        <a:p>
          <a:endParaRPr lang="ru-RU" b="0"/>
        </a:p>
      </dgm:t>
    </dgm:pt>
    <dgm:pt modelId="{6800FC82-500B-4A7B-B049-AF024E5A208F}" type="sibTrans" cxnId="{A33A7877-5604-4B53-BEC7-BF3413FADAE3}">
      <dgm:prSet/>
      <dgm:spPr/>
      <dgm:t>
        <a:bodyPr/>
        <a:lstStyle/>
        <a:p>
          <a:endParaRPr lang="ru-RU" b="0"/>
        </a:p>
      </dgm:t>
    </dgm:pt>
    <dgm:pt modelId="{B6D9607F-6A11-431E-B183-E79042D9F3B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Дозированное введение в ситуацию обучения</a:t>
          </a:r>
          <a:endParaRPr lang="ru-RU" sz="2400" b="1" dirty="0">
            <a:solidFill>
              <a:schemeClr val="bg1"/>
            </a:solidFill>
          </a:endParaRPr>
        </a:p>
      </dgm:t>
    </dgm:pt>
    <dgm:pt modelId="{E48BE1BE-A94B-4B82-9807-3FAADE7BCA89}" type="sibTrans" cxnId="{ED3E0A9D-778F-41DE-9487-86A8F0BB4C99}">
      <dgm:prSet/>
      <dgm:spPr>
        <a:ln w="28575">
          <a:solidFill>
            <a:srgbClr val="002060"/>
          </a:solidFill>
        </a:ln>
      </dgm:spPr>
      <dgm:t>
        <a:bodyPr/>
        <a:lstStyle/>
        <a:p>
          <a:endParaRPr lang="ru-RU" b="0"/>
        </a:p>
      </dgm:t>
    </dgm:pt>
    <dgm:pt modelId="{AD3C9F97-F963-4249-96F8-DCB77F8964D5}" type="parTrans" cxnId="{ED3E0A9D-778F-41DE-9487-86A8F0BB4C99}">
      <dgm:prSet/>
      <dgm:spPr/>
      <dgm:t>
        <a:bodyPr/>
        <a:lstStyle/>
        <a:p>
          <a:endParaRPr lang="ru-RU" b="0"/>
        </a:p>
      </dgm:t>
    </dgm:pt>
    <dgm:pt modelId="{3927760E-64AA-4E89-A6A3-9742B5E2C5A2}" type="pres">
      <dgm:prSet presAssocID="{A73659A2-8E96-40EA-9F27-7C8A19C0E32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FE3EE2B-92EB-4BF0-8E3E-F5512399C501}" type="pres">
      <dgm:prSet presAssocID="{A73659A2-8E96-40EA-9F27-7C8A19C0E32C}" presName="Name1" presStyleCnt="0"/>
      <dgm:spPr/>
    </dgm:pt>
    <dgm:pt modelId="{2C7107F5-F32D-4FEC-B3D9-1EA4A9E3A2BC}" type="pres">
      <dgm:prSet presAssocID="{A73659A2-8E96-40EA-9F27-7C8A19C0E32C}" presName="cycle" presStyleCnt="0"/>
      <dgm:spPr/>
    </dgm:pt>
    <dgm:pt modelId="{8D36B6B6-64D2-48DE-B398-4285F01F2778}" type="pres">
      <dgm:prSet presAssocID="{A73659A2-8E96-40EA-9F27-7C8A19C0E32C}" presName="srcNode" presStyleLbl="node1" presStyleIdx="0" presStyleCnt="4"/>
      <dgm:spPr/>
    </dgm:pt>
    <dgm:pt modelId="{3CE6ECA1-842B-4F8D-8DB8-C6BDFF533831}" type="pres">
      <dgm:prSet presAssocID="{A73659A2-8E96-40EA-9F27-7C8A19C0E32C}" presName="conn" presStyleLbl="parChTrans1D2" presStyleIdx="0" presStyleCnt="1"/>
      <dgm:spPr/>
      <dgm:t>
        <a:bodyPr/>
        <a:lstStyle/>
        <a:p>
          <a:endParaRPr lang="ru-RU"/>
        </a:p>
      </dgm:t>
    </dgm:pt>
    <dgm:pt modelId="{88038F06-319F-421D-BDDE-129D4E48019D}" type="pres">
      <dgm:prSet presAssocID="{A73659A2-8E96-40EA-9F27-7C8A19C0E32C}" presName="extraNode" presStyleLbl="node1" presStyleIdx="0" presStyleCnt="4"/>
      <dgm:spPr/>
    </dgm:pt>
    <dgm:pt modelId="{BEE2A0B3-3DCF-48B2-8A60-427F1B263582}" type="pres">
      <dgm:prSet presAssocID="{A73659A2-8E96-40EA-9F27-7C8A19C0E32C}" presName="dstNode" presStyleLbl="node1" presStyleIdx="0" presStyleCnt="4"/>
      <dgm:spPr/>
    </dgm:pt>
    <dgm:pt modelId="{1575C0C0-A71B-46CB-89DB-681161D1AA1C}" type="pres">
      <dgm:prSet presAssocID="{B6D9607F-6A11-431E-B183-E79042D9F3B8}" presName="text_1" presStyleLbl="node1" presStyleIdx="0" presStyleCnt="4" custScaleX="102112" custScaleY="83034" custLinFactNeighborX="2026" custLinFactNeighborY="-4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DDF2-9CB9-42A0-A94B-31FF2B7CD394}" type="pres">
      <dgm:prSet presAssocID="{B6D9607F-6A11-431E-B183-E79042D9F3B8}" presName="accent_1" presStyleCnt="0"/>
      <dgm:spPr/>
    </dgm:pt>
    <dgm:pt modelId="{A7B88957-1493-4BA6-9020-8C332795BE5E}" type="pres">
      <dgm:prSet presAssocID="{B6D9607F-6A11-431E-B183-E79042D9F3B8}" presName="accentRepeatNode" presStyleLbl="solidFgAcc1" presStyleIdx="0" presStyleCnt="4" custScaleX="81435" custScaleY="81435" custLinFactNeighborX="-10276" custLinFactNeighborY="-41748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14C7A5FC-1C91-4491-A6DC-F203C4C0FFF8}" type="pres">
      <dgm:prSet presAssocID="{F8926BAA-12B5-475E-A856-01371939397E}" presName="text_2" presStyleLbl="node1" presStyleIdx="1" presStyleCnt="4" custScaleX="103633" custScaleY="86643" custLinFactNeighborX="1457" custLinFactNeighborY="-96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9E182-D5DB-4A89-9D3D-C7BBAC277BDF}" type="pres">
      <dgm:prSet presAssocID="{F8926BAA-12B5-475E-A856-01371939397E}" presName="accent_2" presStyleCnt="0"/>
      <dgm:spPr/>
    </dgm:pt>
    <dgm:pt modelId="{B89DBC5D-AF18-4051-9DB2-12144063024B}" type="pres">
      <dgm:prSet presAssocID="{F8926BAA-12B5-475E-A856-01371939397E}" presName="accentRepeatNode" presStyleLbl="solidFgAcc1" presStyleIdx="1" presStyleCnt="4" custScaleX="81435" custScaleY="81435" custLinFactNeighborX="-29060" custLinFactNeighborY="-73537"/>
      <dgm:spPr>
        <a:ln w="381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C9F28A3-62B0-43AA-BDD6-C9FF1FCD7DC3}" type="pres">
      <dgm:prSet presAssocID="{137BFB0B-9A74-4DF5-9459-A69A65F6C8BD}" presName="text_3" presStyleLbl="node1" presStyleIdx="2" presStyleCnt="4" custScaleX="104538" custScaleY="86643" custLinFactY="-36126" custLinFactNeighborX="100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B8473-A4D6-4C4A-B0F3-77B55D3A5D14}" type="pres">
      <dgm:prSet presAssocID="{137BFB0B-9A74-4DF5-9459-A69A65F6C8BD}" presName="accent_3" presStyleCnt="0"/>
      <dgm:spPr/>
    </dgm:pt>
    <dgm:pt modelId="{20B00787-AB71-41E2-B121-0E02DEAA4F8D}" type="pres">
      <dgm:prSet presAssocID="{137BFB0B-9A74-4DF5-9459-A69A65F6C8BD}" presName="accentRepeatNode" presStyleLbl="solidFgAcc1" presStyleIdx="2" presStyleCnt="4" custScaleX="81435" custScaleY="81435" custLinFactY="-5326" custLinFactNeighborX="-3585" custLinFactNeighborY="-100000"/>
      <dgm:spPr>
        <a:ln w="381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F568DF8-0167-4C78-A972-58B18983E74B}" type="pres">
      <dgm:prSet presAssocID="{8E726E73-3FD5-4141-83D4-F85F86CCD4EC}" presName="text_4" presStyleLbl="node1" presStyleIdx="3" presStyleCnt="4" custScaleX="97421" custScaleY="86644" custLinFactY="-70266" custLinFactNeighborX="303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A259E-ED81-431A-8052-5E5A41DA5066}" type="pres">
      <dgm:prSet presAssocID="{8E726E73-3FD5-4141-83D4-F85F86CCD4EC}" presName="accent_4" presStyleCnt="0"/>
      <dgm:spPr/>
    </dgm:pt>
    <dgm:pt modelId="{5E904808-25D5-41CA-AEA3-749327EEC7D7}" type="pres">
      <dgm:prSet presAssocID="{8E726E73-3FD5-4141-83D4-F85F86CCD4EC}" presName="accentRepeatNode" presStyleLbl="solidFgAcc1" presStyleIdx="3" presStyleCnt="4" custScaleX="81435" custScaleY="81435" custLinFactY="-37115" custLinFactNeighborX="45628" custLinFactNeighborY="-100000"/>
      <dgm:spPr>
        <a:ln w="381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</dgm:ptLst>
  <dgm:cxnLst>
    <dgm:cxn modelId="{4DA42650-1203-44BB-B72F-31758C4BFDC6}" type="presOf" srcId="{E48BE1BE-A94B-4B82-9807-3FAADE7BCA89}" destId="{3CE6ECA1-842B-4F8D-8DB8-C6BDFF533831}" srcOrd="0" destOrd="0" presId="urn:microsoft.com/office/officeart/2008/layout/VerticalCurvedList"/>
    <dgm:cxn modelId="{890B75AE-C85A-4D1B-818A-8992CD648A14}" type="presOf" srcId="{F8926BAA-12B5-475E-A856-01371939397E}" destId="{14C7A5FC-1C91-4491-A6DC-F203C4C0FFF8}" srcOrd="0" destOrd="0" presId="urn:microsoft.com/office/officeart/2008/layout/VerticalCurvedList"/>
    <dgm:cxn modelId="{A33A7877-5604-4B53-BEC7-BF3413FADAE3}" srcId="{A73659A2-8E96-40EA-9F27-7C8A19C0E32C}" destId="{137BFB0B-9A74-4DF5-9459-A69A65F6C8BD}" srcOrd="2" destOrd="0" parTransId="{23A3982C-B739-4B4A-81FD-A95A905B1BAC}" sibTransId="{6800FC82-500B-4A7B-B049-AF024E5A208F}"/>
    <dgm:cxn modelId="{7A7BAE1F-869E-4153-ADA6-504290A20702}" type="presOf" srcId="{8E726E73-3FD5-4141-83D4-F85F86CCD4EC}" destId="{7F568DF8-0167-4C78-A972-58B18983E74B}" srcOrd="0" destOrd="0" presId="urn:microsoft.com/office/officeart/2008/layout/VerticalCurvedList"/>
    <dgm:cxn modelId="{FD729045-DA96-4041-89C6-239399084CFF}" type="presOf" srcId="{A73659A2-8E96-40EA-9F27-7C8A19C0E32C}" destId="{3927760E-64AA-4E89-A6A3-9742B5E2C5A2}" srcOrd="0" destOrd="0" presId="urn:microsoft.com/office/officeart/2008/layout/VerticalCurvedList"/>
    <dgm:cxn modelId="{BA795151-13CB-4033-96BA-DC93B9A95667}" type="presOf" srcId="{137BFB0B-9A74-4DF5-9459-A69A65F6C8BD}" destId="{0C9F28A3-62B0-43AA-BDD6-C9FF1FCD7DC3}" srcOrd="0" destOrd="0" presId="urn:microsoft.com/office/officeart/2008/layout/VerticalCurvedList"/>
    <dgm:cxn modelId="{ED3E0A9D-778F-41DE-9487-86A8F0BB4C99}" srcId="{A73659A2-8E96-40EA-9F27-7C8A19C0E32C}" destId="{B6D9607F-6A11-431E-B183-E79042D9F3B8}" srcOrd="0" destOrd="0" parTransId="{AD3C9F97-F963-4249-96F8-DCB77F8964D5}" sibTransId="{E48BE1BE-A94B-4B82-9807-3FAADE7BCA89}"/>
    <dgm:cxn modelId="{20B14C28-DCBF-407D-BAA1-D02588473253}" srcId="{A73659A2-8E96-40EA-9F27-7C8A19C0E32C}" destId="{8E726E73-3FD5-4141-83D4-F85F86CCD4EC}" srcOrd="3" destOrd="0" parTransId="{7C2D4131-8641-4978-A2DB-14DAD3AA3FC4}" sibTransId="{BB4A79E4-8046-4483-9A9F-894D9D266A0B}"/>
    <dgm:cxn modelId="{A00A8B8B-3E31-4031-9799-2673907018C2}" type="presOf" srcId="{B6D9607F-6A11-431E-B183-E79042D9F3B8}" destId="{1575C0C0-A71B-46CB-89DB-681161D1AA1C}" srcOrd="0" destOrd="0" presId="urn:microsoft.com/office/officeart/2008/layout/VerticalCurvedList"/>
    <dgm:cxn modelId="{D3A99843-94B4-4A5E-9589-1CF146883391}" srcId="{A73659A2-8E96-40EA-9F27-7C8A19C0E32C}" destId="{F8926BAA-12B5-475E-A856-01371939397E}" srcOrd="1" destOrd="0" parTransId="{4C62DC59-8712-47D9-8238-2213FCF06D07}" sibTransId="{A4439F90-FDA5-40A4-BBDA-486245E574FE}"/>
    <dgm:cxn modelId="{1B45F5AB-B83E-4085-8FF1-EBE4AA71352D}" type="presParOf" srcId="{3927760E-64AA-4E89-A6A3-9742B5E2C5A2}" destId="{7FE3EE2B-92EB-4BF0-8E3E-F5512399C501}" srcOrd="0" destOrd="0" presId="urn:microsoft.com/office/officeart/2008/layout/VerticalCurvedList"/>
    <dgm:cxn modelId="{12D55DAF-5415-4424-89A3-8DBF6445B0FA}" type="presParOf" srcId="{7FE3EE2B-92EB-4BF0-8E3E-F5512399C501}" destId="{2C7107F5-F32D-4FEC-B3D9-1EA4A9E3A2BC}" srcOrd="0" destOrd="0" presId="urn:microsoft.com/office/officeart/2008/layout/VerticalCurvedList"/>
    <dgm:cxn modelId="{44711312-A56A-48AE-9D56-817C638BE9E8}" type="presParOf" srcId="{2C7107F5-F32D-4FEC-B3D9-1EA4A9E3A2BC}" destId="{8D36B6B6-64D2-48DE-B398-4285F01F2778}" srcOrd="0" destOrd="0" presId="urn:microsoft.com/office/officeart/2008/layout/VerticalCurvedList"/>
    <dgm:cxn modelId="{B3DFE3A2-EFA0-4E6B-82F9-997D0B963B22}" type="presParOf" srcId="{2C7107F5-F32D-4FEC-B3D9-1EA4A9E3A2BC}" destId="{3CE6ECA1-842B-4F8D-8DB8-C6BDFF533831}" srcOrd="1" destOrd="0" presId="urn:microsoft.com/office/officeart/2008/layout/VerticalCurvedList"/>
    <dgm:cxn modelId="{A00ACF51-7486-44C6-AEB1-7EB979E065B4}" type="presParOf" srcId="{2C7107F5-F32D-4FEC-B3D9-1EA4A9E3A2BC}" destId="{88038F06-319F-421D-BDDE-129D4E48019D}" srcOrd="2" destOrd="0" presId="urn:microsoft.com/office/officeart/2008/layout/VerticalCurvedList"/>
    <dgm:cxn modelId="{19606D45-DBE5-4281-8669-8F9EB65FC3AD}" type="presParOf" srcId="{2C7107F5-F32D-4FEC-B3D9-1EA4A9E3A2BC}" destId="{BEE2A0B3-3DCF-48B2-8A60-427F1B263582}" srcOrd="3" destOrd="0" presId="urn:microsoft.com/office/officeart/2008/layout/VerticalCurvedList"/>
    <dgm:cxn modelId="{83DA6A4F-FF05-45C0-A274-547DB5BBD6D9}" type="presParOf" srcId="{7FE3EE2B-92EB-4BF0-8E3E-F5512399C501}" destId="{1575C0C0-A71B-46CB-89DB-681161D1AA1C}" srcOrd="1" destOrd="0" presId="urn:microsoft.com/office/officeart/2008/layout/VerticalCurvedList"/>
    <dgm:cxn modelId="{96DEA719-76D6-4DE1-BEFA-104CCAADA58A}" type="presParOf" srcId="{7FE3EE2B-92EB-4BF0-8E3E-F5512399C501}" destId="{D581DDF2-9CB9-42A0-A94B-31FF2B7CD394}" srcOrd="2" destOrd="0" presId="urn:microsoft.com/office/officeart/2008/layout/VerticalCurvedList"/>
    <dgm:cxn modelId="{47134574-DB1D-4DFD-987E-3DEA6B18F7E8}" type="presParOf" srcId="{D581DDF2-9CB9-42A0-A94B-31FF2B7CD394}" destId="{A7B88957-1493-4BA6-9020-8C332795BE5E}" srcOrd="0" destOrd="0" presId="urn:microsoft.com/office/officeart/2008/layout/VerticalCurvedList"/>
    <dgm:cxn modelId="{81E7B96A-F016-41BA-AE01-10A3D1A20747}" type="presParOf" srcId="{7FE3EE2B-92EB-4BF0-8E3E-F5512399C501}" destId="{14C7A5FC-1C91-4491-A6DC-F203C4C0FFF8}" srcOrd="3" destOrd="0" presId="urn:microsoft.com/office/officeart/2008/layout/VerticalCurvedList"/>
    <dgm:cxn modelId="{D62CA1BB-2340-4E48-B801-65A9571BE8A1}" type="presParOf" srcId="{7FE3EE2B-92EB-4BF0-8E3E-F5512399C501}" destId="{05B9E182-D5DB-4A89-9D3D-C7BBAC277BDF}" srcOrd="4" destOrd="0" presId="urn:microsoft.com/office/officeart/2008/layout/VerticalCurvedList"/>
    <dgm:cxn modelId="{A45218D2-995A-44C6-81F8-7B8AB971772D}" type="presParOf" srcId="{05B9E182-D5DB-4A89-9D3D-C7BBAC277BDF}" destId="{B89DBC5D-AF18-4051-9DB2-12144063024B}" srcOrd="0" destOrd="0" presId="urn:microsoft.com/office/officeart/2008/layout/VerticalCurvedList"/>
    <dgm:cxn modelId="{CA8400D8-302F-403C-8103-31C501DA1102}" type="presParOf" srcId="{7FE3EE2B-92EB-4BF0-8E3E-F5512399C501}" destId="{0C9F28A3-62B0-43AA-BDD6-C9FF1FCD7DC3}" srcOrd="5" destOrd="0" presId="urn:microsoft.com/office/officeart/2008/layout/VerticalCurvedList"/>
    <dgm:cxn modelId="{28868435-6FA3-48C6-824E-8B6F14430764}" type="presParOf" srcId="{7FE3EE2B-92EB-4BF0-8E3E-F5512399C501}" destId="{A08B8473-A4D6-4C4A-B0F3-77B55D3A5D14}" srcOrd="6" destOrd="0" presId="urn:microsoft.com/office/officeart/2008/layout/VerticalCurvedList"/>
    <dgm:cxn modelId="{948BD449-55F6-4AD0-8E6A-25A4A71C22C6}" type="presParOf" srcId="{A08B8473-A4D6-4C4A-B0F3-77B55D3A5D14}" destId="{20B00787-AB71-41E2-B121-0E02DEAA4F8D}" srcOrd="0" destOrd="0" presId="urn:microsoft.com/office/officeart/2008/layout/VerticalCurvedList"/>
    <dgm:cxn modelId="{F0D1F444-19C1-43C9-BF06-72540EEB8413}" type="presParOf" srcId="{7FE3EE2B-92EB-4BF0-8E3E-F5512399C501}" destId="{7F568DF8-0167-4C78-A972-58B18983E74B}" srcOrd="7" destOrd="0" presId="urn:microsoft.com/office/officeart/2008/layout/VerticalCurvedList"/>
    <dgm:cxn modelId="{02D50200-2EAE-4ED6-A65D-3288E1C49E62}" type="presParOf" srcId="{7FE3EE2B-92EB-4BF0-8E3E-F5512399C501}" destId="{B04A259E-ED81-431A-8052-5E5A41DA5066}" srcOrd="8" destOrd="0" presId="urn:microsoft.com/office/officeart/2008/layout/VerticalCurvedList"/>
    <dgm:cxn modelId="{850C9DE0-394C-4C39-BDFA-B3BFE36F2961}" type="presParOf" srcId="{B04A259E-ED81-431A-8052-5E5A41DA5066}" destId="{5E904808-25D5-41CA-AEA3-749327EEC7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6ECA1-842B-4F8D-8DB8-C6BDFF533831}">
      <dsp:nvSpPr>
        <dsp:cNvPr id="0" name=""/>
        <dsp:cNvSpPr/>
      </dsp:nvSpPr>
      <dsp:spPr>
        <a:xfrm>
          <a:off x="-6327557" y="-954363"/>
          <a:ext cx="7425959" cy="7425959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5C0C0-A71B-46CB-89DB-681161D1AA1C}">
      <dsp:nvSpPr>
        <dsp:cNvPr id="0" name=""/>
        <dsp:cNvSpPr/>
      </dsp:nvSpPr>
      <dsp:spPr>
        <a:xfrm>
          <a:off x="523509" y="87321"/>
          <a:ext cx="8512986" cy="70476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7371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Дозированное введение в ситуацию обучения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23509" y="87321"/>
        <a:ext cx="8512986" cy="704768"/>
      </dsp:txXfrm>
    </dsp:sp>
    <dsp:sp modelId="{A7B88957-1493-4BA6-9020-8C332795BE5E}">
      <dsp:nvSpPr>
        <dsp:cNvPr id="0" name=""/>
        <dsp:cNvSpPr/>
      </dsp:nvSpPr>
      <dsp:spPr>
        <a:xfrm>
          <a:off x="0" y="0"/>
          <a:ext cx="863995" cy="863995"/>
        </a:xfrm>
        <a:prstGeom prst="ellipse">
          <a:avLst/>
        </a:prstGeom>
        <a:solidFill>
          <a:schemeClr val="lt1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4C7A5FC-1C91-4491-A6DC-F203C4C0FFF8}">
      <dsp:nvSpPr>
        <dsp:cNvPr id="0" name=""/>
        <dsp:cNvSpPr/>
      </dsp:nvSpPr>
      <dsp:spPr>
        <a:xfrm>
          <a:off x="901003" y="936105"/>
          <a:ext cx="8135492" cy="735400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7371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Обеспечение</a:t>
          </a:r>
          <a:r>
            <a:rPr lang="ru-RU" sz="2400" b="0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сенсорного</a:t>
          </a:r>
          <a:r>
            <a:rPr lang="ru-RU" sz="2400" b="0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и эмоционального комфорта</a:t>
          </a:r>
          <a:endParaRPr lang="ru-RU" sz="2400" b="1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901003" y="936105"/>
        <a:ext cx="8135492" cy="735400"/>
      </dsp:txXfrm>
    </dsp:sp>
    <dsp:sp modelId="{B89DBC5D-AF18-4051-9DB2-12144063024B}">
      <dsp:nvSpPr>
        <dsp:cNvPr id="0" name=""/>
        <dsp:cNvSpPr/>
      </dsp:nvSpPr>
      <dsp:spPr>
        <a:xfrm>
          <a:off x="278690" y="909728"/>
          <a:ext cx="863995" cy="863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F28A3-62B0-43AA-BDD6-C9FF1FCD7DC3}">
      <dsp:nvSpPr>
        <dsp:cNvPr id="0" name=""/>
        <dsp:cNvSpPr/>
      </dsp:nvSpPr>
      <dsp:spPr>
        <a:xfrm>
          <a:off x="840881" y="1872206"/>
          <a:ext cx="8206537" cy="735400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7371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Дозирование  нагрузки с учетом темпа и работоспособности</a:t>
          </a:r>
          <a:endParaRPr lang="ru-RU" sz="2400" b="1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840881" y="1872206"/>
        <a:ext cx="8206537" cy="735400"/>
      </dsp:txXfrm>
    </dsp:sp>
    <dsp:sp modelId="{20B00787-AB71-41E2-B121-0E02DEAA4F8D}">
      <dsp:nvSpPr>
        <dsp:cNvPr id="0" name=""/>
        <dsp:cNvSpPr/>
      </dsp:nvSpPr>
      <dsp:spPr>
        <a:xfrm>
          <a:off x="548971" y="1845836"/>
          <a:ext cx="863995" cy="863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68DF8-0167-4C78-A972-58B18983E74B}">
      <dsp:nvSpPr>
        <dsp:cNvPr id="0" name=""/>
        <dsp:cNvSpPr/>
      </dsp:nvSpPr>
      <dsp:spPr>
        <a:xfrm>
          <a:off x="893081" y="2855808"/>
          <a:ext cx="8121902" cy="73540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7371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Наличие упорядоченной пространственно-временной структуры образовательной среды</a:t>
          </a:r>
          <a:endParaRPr lang="ru-RU" sz="2400" b="1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893081" y="2855808"/>
        <a:ext cx="8121902" cy="735409"/>
      </dsp:txXfrm>
    </dsp:sp>
    <dsp:sp modelId="{5E904808-25D5-41CA-AEA3-749327EEC7D7}">
      <dsp:nvSpPr>
        <dsp:cNvPr id="0" name=""/>
        <dsp:cNvSpPr/>
      </dsp:nvSpPr>
      <dsp:spPr>
        <a:xfrm>
          <a:off x="584483" y="2781943"/>
          <a:ext cx="863995" cy="863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AD978-902E-4249-8F70-479EF7E0014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765C6-0233-4404-A5F4-2C2CE1E25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AA66-00F3-4990-81B9-703BE582BD9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9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C15C4-C95C-41E4-93A7-C6B42EF5542F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5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0D74-A94A-41FF-B5AB-A290428CF7A2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8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0C37E-C585-46BD-8E4D-37C4B7939FB9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28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0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84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80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3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68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38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72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45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1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84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5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03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71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96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5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8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9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2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D3A2-7AB1-49E8-A5F7-14F73BB4611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5F23-91CD-423E-9338-835E8C8D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activityedu.ru/file_storage/download?entity=sxid59ab-d43f-4869-873b-0ccc9cdccfcf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activityedu.ru/file_storage/download?entity=sxid9be0-237e-41b9-841a-069ed1747ee0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activityedu.ru/file_storage/download?entity=sxid9bc2-52a4-4403-801c-b288ee36d2ce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s://activityedu.ru/file_storage/download?entity=sxide246-a151-43c8-a2e0-04bfaeed2d23" TargetMode="External"/><Relationship Id="rId9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8278688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Психолого-педагогическое сопровождение детей с ОВЗ в условиях </a:t>
            </a:r>
            <a:r>
              <a:rPr lang="ru-RU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инклюзии</a:t>
            </a:r>
            <a:br>
              <a:rPr lang="ru-RU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(методические рекомендации)</a:t>
            </a:r>
            <a:r>
              <a:rPr lang="ru-RU" sz="32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Романова Н.Г., методист УМС ИМО УО г.Казани по Советскому району</a:t>
            </a:r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6632"/>
            <a:ext cx="8560406" cy="1173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37500" lnSpcReduction="20000"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sz="7500" dirty="0"/>
              <a:t>ФЗ №273. </a:t>
            </a:r>
          </a:p>
          <a:p>
            <a:r>
              <a:rPr lang="ru-RU" sz="7500" dirty="0"/>
              <a:t>Статья 41. Охрана здоровья 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5. Для обучающихся, осваивающих основные общеобразовательные программы и нуждающихся в длительном лечении, создаются образовательные организации, в том числе санаторные, в которых проводятся необходимые лечебные, реабилитационные и оздоровительные мероприятия для таких обучающихся. Обучение таких детей, а также детей-инвалидов, которые по состоянию здоровья не могут посещать образовательные организации, может быть также организовано образовательными организациями на дому или в медицинских организациях. </a:t>
            </a:r>
            <a:r>
              <a:rPr lang="ru-RU" altLang="ru-RU" sz="2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22659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6632"/>
            <a:ext cx="8632414" cy="1173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sz="2000" dirty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от 13 января 2014 г. N 8</a:t>
            </a:r>
            <a:br>
              <a:rPr lang="ru-RU" sz="2000" dirty="0"/>
            </a:br>
            <a:r>
              <a:rPr lang="ru-RU" sz="2000" dirty="0"/>
              <a:t> «Об утверждении примерной формы договора об образовании по образовательным программам дошкольного образования»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06604" y="1484784"/>
            <a:ext cx="8857883" cy="5184576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I. Предмет договора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1.1. Предметом договора являются оказание образовательной организацией Воспитаннику образовательных услуг в рамках реализации основной образовательной программы дошкольного образования (далее - образовательная программа) в соответствии с федеральным государственным образовательным стандартом дошкольного образования (далее - ФГОС дошкольного образования), содержание Воспитанника в образовательной организации, присмотр и уход за Воспитанником.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1.2. Форма обучения __очное, очно-заочное_______________________.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1.3. Наименование образовательной программы _ООП ДО АООП ДО    __________.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1.4. Срок освоения образовательной программы (продолжительность обучения) на момент подписания настоящего Договора составляет __________ календарных лет (года).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1.5. Режим пребывания Воспитанника в образовательной организации.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1.6. Воспитанник зачисляется в группу ___________________ направленности.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(направленность группы (общеразвивающая, </a:t>
            </a:r>
            <a:r>
              <a:rPr lang="ru-RU" alt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компенсирующая, комбинированная</a:t>
            </a:r>
            <a:r>
              <a:rPr lang="ru-RU" altLang="ru-RU" sz="1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оздоровительная)</a:t>
            </a:r>
          </a:p>
          <a:p>
            <a:pPr lvl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lang="ru-RU" altLang="ru-RU" sz="1800" kern="0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860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6632"/>
            <a:ext cx="8560406" cy="1173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sz="2000" dirty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от 13 января 2014 г. N 8</a:t>
            </a:r>
            <a:br>
              <a:rPr lang="ru-RU" sz="2000" dirty="0"/>
            </a:br>
            <a:r>
              <a:rPr lang="ru-RU" sz="2000" dirty="0"/>
              <a:t> «Об утверждении примерной формы договора об образовании по образовательным программам дошкольного образования»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55000" lnSpcReduction="20000"/>
          </a:bodyPr>
          <a:lstStyle/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2.3.5. При оказании услуг, предусмотренных настоящим Договором, учитывать индивидуальные потребности Воспитанника, связанные с его жизненной ситуацией и состоянием здоровья, определяющие особые условия получения им образования, возможности освоения Воспитанником образовательной программы на разных этапах ее реализации.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2.3.8. Обучать Воспитанника по образовательной программе, предусмотренной пунктом 1.3 настоящего Договора.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2.3.9. Обеспечить реализацию образовательной программы средствами обучения и воспитания, необходимыми для организации учебной деятельности и создания развивающей предметно-пространственной среды.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2.3.10. Обеспечивать    Воспитанника    необходимым    </a:t>
            </a:r>
            <a:r>
              <a:rPr lang="ru-RU" altLang="ru-RU" sz="38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сбалансированным питанием ___________________________________.          </a:t>
            </a: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(вид питания, в </a:t>
            </a:r>
            <a:r>
              <a:rPr lang="ru-RU" altLang="ru-RU" sz="3800" kern="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altLang="ru-RU" sz="38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диетическое, кратность и время его приема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kern="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6632"/>
            <a:ext cx="8632414" cy="1173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sz="2000" dirty="0"/>
          </a:p>
          <a:p>
            <a:r>
              <a:rPr lang="ru-RU" sz="2000" dirty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от 13 января 2014 г. N 8</a:t>
            </a:r>
            <a:br>
              <a:rPr lang="ru-RU" sz="2000" dirty="0"/>
            </a:br>
            <a:r>
              <a:rPr lang="ru-RU" sz="2000" dirty="0"/>
              <a:t> «Об утверждении примерной формы договора об образовании по образовательным программам дошкольного образования»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824536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Исполнитель: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2.3.12. Уведомить Заказчика __________________________________                                                  (срок) о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нецелесообразности оказания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Воспитаннику образовательной услуги в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объеме, предусмотренном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    разделом   I   настоящего 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Договора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,   </a:t>
            </a:r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Вследствие его индивидуальных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   особенностей, 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делающих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   </a:t>
            </a:r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невозможным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  или 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педагогически нецелесообразным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оказание данной услуги.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Заказчик: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2.4.3. При поступлении Воспитанника в образовательную организацию и в период действия настоящего Договора своевременно предоставлять Исполнителю все необходимые документы, предусмотренные уставом образовательной организации.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332656"/>
            <a:ext cx="8488398" cy="9576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>
              <a:solidFill>
                <a:srgbClr val="000066"/>
              </a:solidFill>
            </a:endParaRPr>
          </a:p>
          <a:p>
            <a:r>
              <a:rPr lang="ru-RU" sz="9600" dirty="0">
                <a:solidFill>
                  <a:srgbClr val="000066"/>
                </a:solidFill>
              </a:rPr>
              <a:t>ФЗ №273. </a:t>
            </a:r>
          </a:p>
          <a:p>
            <a:r>
              <a:rPr lang="ru-RU" sz="9600" dirty="0">
                <a:solidFill>
                  <a:srgbClr val="000066"/>
                </a:solidFill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altLang="ru-RU" sz="2900" kern="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altLang="ru-RU" sz="2900" kern="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</a:rPr>
              <a:t>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</a:t>
            </a:r>
            <a:r>
              <a:rPr lang="ru-RU" altLang="ru-RU" sz="2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</a:t>
            </a: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1398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"/>
            <a:ext cx="9180000" cy="576000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Gotham Pro"/>
                <a:cs typeface="Gotham Pro"/>
                <a:sym typeface="OCRF-RegularC" charset="0"/>
              </a:rPr>
              <a:t>Индивидуальный образовательный	 маршрут </a:t>
            </a:r>
            <a:endParaRPr lang="ru-RU" sz="2800" i="1" dirty="0">
              <a:solidFill>
                <a:srgbClr val="C00000"/>
              </a:solidFill>
              <a:latin typeface="Calibri" panose="020F0502020204030204" pitchFamily="34" charset="0"/>
              <a:ea typeface="Gotham Pro"/>
              <a:cs typeface="Gotham Pro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00" y="2640917"/>
            <a:ext cx="9180000" cy="3648000"/>
          </a:xfrm>
        </p:spPr>
        <p:txBody>
          <a:bodyPr>
            <a:noAutofit/>
          </a:bodyPr>
          <a:lstStyle/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Приведена подробная коллегиальная оценка особенностей развития ребенка с ОВЗ для определения коррекционных целей.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Описывает ресурсы ребенка.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О</a:t>
            </a: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пределены и обоснованы специальные условия обучения.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О</a:t>
            </a: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пределены </a:t>
            </a: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особенности деятельности каждого специалиста сопровождения, а также семьи ребенка.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Мониторинг и анализ эффективности работы педагогов по всем образовательным целям.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0" y="980727"/>
            <a:ext cx="9036496" cy="1660189"/>
          </a:xfrm>
          <a:prstGeom prst="homePlate">
            <a:avLst>
              <a:gd name="adj" fmla="val 32468"/>
            </a:avLst>
          </a:prstGeom>
          <a:solidFill>
            <a:srgbClr val="ABD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8038" indent="-808038" defTabSz="985838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ЦЕЛЬ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: максимальная социальная и образовательная адаптация ребенка с ОВЗ в ДОУ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ヒラギノ角ゴ ProN W3" charset="-128"/>
              <a:sym typeface="OCRF-RegularC" charset="0"/>
            </a:endParaRPr>
          </a:p>
          <a:p>
            <a:pPr marL="808038" indent="-808038" defTabSz="985838"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ИОМ -    </a:t>
            </a:r>
            <a:r>
              <a:rPr lang="ru-RU" u="sng" dirty="0" smtClean="0">
                <a:solidFill>
                  <a:srgbClr val="002060"/>
                </a:solidFill>
                <a:latin typeface="Calibri" panose="020F0502020204030204" pitchFamily="34" charset="0"/>
                <a:sym typeface="OCRF-RegularC" charset="0"/>
              </a:rPr>
              <a:t>Единый документ,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sym typeface="OCRF-RegularC" charset="0"/>
              </a:rPr>
              <a:t>отражающий всю информацию о ребенке на период.</a:t>
            </a:r>
          </a:p>
          <a:p>
            <a:pPr marL="808038" indent="-808038" defTabSz="985838">
              <a:buNone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sym typeface="OCRF-RegularC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sym typeface="OCRF-RegularC" charset="0"/>
              </a:rPr>
              <a:t>              О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пределяет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sym typeface="OCRF-RegularC" charset="0"/>
              </a:rPr>
              <a:t>общую стратегию и конкретные шаги педагогов и родителей в организации поддержки ребенка с ОВЗ в освоении АООП, развитии, социальной адаптации и интеграции в социум.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0" y="5517232"/>
            <a:ext cx="9036496" cy="528000"/>
          </a:xfrm>
          <a:prstGeom prst="homePlate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900"/>
              </a:lnSpc>
              <a:spcBef>
                <a:spcPts val="0"/>
              </a:spcBef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ИОМ </a:t>
            </a:r>
            <a:r>
              <a:rPr lang="ru-RU" b="1" dirty="0" smtClean="0">
                <a:solidFill>
                  <a:schemeClr val="tx2"/>
                </a:solidFill>
                <a:latin typeface="Calibri" panose="020F0502020204030204" pitchFamily="34" charset="0"/>
                <a:sym typeface="OCRF-RegularC" charset="0"/>
              </a:rPr>
              <a:t>включает только те цели, которые актуальны для этого ребенка на данном этапе.</a:t>
            </a:r>
            <a:endParaRPr lang="ru-RU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5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0"/>
            <a:ext cx="4525845" cy="480000"/>
          </a:xfrm>
        </p:spPr>
        <p:txBody>
          <a:bodyPr>
            <a:noAutofit/>
          </a:bodyPr>
          <a:lstStyle/>
          <a:p>
            <a:pPr algn="ctr">
              <a:lnSpc>
                <a:spcPts val="32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cs typeface="+mn-cs"/>
                <a:sym typeface="OCRF-RegularC" charset="0"/>
              </a:rPr>
              <a:t>Структура ИОМ</a:t>
            </a: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  <a:ea typeface="ヒラギノ角ゴ ProN W3" charset="-128"/>
              <a:cs typeface="+mn-cs"/>
              <a:sym typeface="OCRF-RegularC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914373"/>
            <a:ext cx="2483512" cy="1800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Заключение и рекомендации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ППк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   ДОУ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64611"/>
            <a:ext cx="2483512" cy="82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Общие сведения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071944"/>
            <a:ext cx="2483768" cy="96388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.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 Освоение образовательных областей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16000" y="2960435"/>
            <a:ext cx="6228000" cy="742319"/>
          </a:xfrm>
          <a:prstGeom prst="rect">
            <a:avLst/>
          </a:prstGeom>
          <a:solidFill>
            <a:srgbClr val="E3F4D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88000"/>
              </a:lnSpc>
            </a:pPr>
            <a:r>
              <a:rPr lang="ru-RU" sz="1600" b="1" dirty="0">
                <a:solidFill>
                  <a:srgbClr val="002060"/>
                </a:solidFill>
                <a:latin typeface="OCRF-RegularC" charset="0"/>
                <a:ea typeface="ヒラギノ角ゴ ProN W3" charset="-128"/>
              </a:rPr>
              <a:t>2.2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Определение специальных условий ребенка с </a:t>
            </a:r>
            <a:r>
              <a:rPr lang="ru-RU" sz="1600" b="1" dirty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ОВЗ</a:t>
            </a:r>
          </a:p>
          <a:p>
            <a:pPr marL="342900" indent="-342900">
              <a:lnSpc>
                <a:spcPct val="88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</a:rPr>
              <a:t>Комплексное  </a:t>
            </a:r>
            <a:r>
              <a:rPr lang="ru-RU" sz="1600" dirty="0">
                <a:solidFill>
                  <a:srgbClr val="002060"/>
                </a:solidFill>
                <a:latin typeface="OCRF-RegularC" charset="0"/>
                <a:ea typeface="ヒラギノ角ゴ ProN W3" charset="-128"/>
              </a:rPr>
              <a:t>психолого-педагогическое сопровождение</a:t>
            </a:r>
          </a:p>
          <a:p>
            <a:pPr marL="342900" indent="-342900">
              <a:lnSpc>
                <a:spcPct val="88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</a:rPr>
              <a:t>Описание </a:t>
            </a:r>
            <a:r>
              <a:rPr lang="ru-RU" sz="1600" dirty="0">
                <a:solidFill>
                  <a:srgbClr val="002060"/>
                </a:solidFill>
                <a:latin typeface="OCRF-RegularC" charset="0"/>
                <a:ea typeface="ヒラギノ角ゴ ProN W3" charset="-128"/>
              </a:rPr>
              <a:t>специальных условий обучения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24474" y="4071949"/>
            <a:ext cx="6228000" cy="830997"/>
          </a:xfrm>
          <a:prstGeom prst="rect">
            <a:avLst/>
          </a:prstGeom>
          <a:solidFill>
            <a:srgbClr val="E3F4D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Образовательная область            Образовательные цели, планируемые на период ИОМ               Освоение навыка </a:t>
            </a:r>
            <a:r>
              <a:rPr lang="ru-RU" sz="14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(динамическая оценка в баллах)              </a:t>
            </a: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Результативность </a:t>
            </a:r>
            <a:r>
              <a:rPr lang="ru-RU" sz="14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(итог)</a:t>
            </a:r>
            <a:endParaRPr lang="ru-RU" sz="1400" dirty="0">
              <a:solidFill>
                <a:srgbClr val="002060"/>
              </a:solidFill>
              <a:latin typeface="OCRF-RegularC" charset="0"/>
              <a:ea typeface="ヒラギノ角ゴ ProN W3" charset="-128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786446" y="4357695"/>
            <a:ext cx="504056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5143512"/>
            <a:ext cx="2483512" cy="912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4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. Анализ результатов освоения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ИОМ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OCRF-RegularC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16000" y="5255023"/>
            <a:ext cx="6228000" cy="528350"/>
          </a:xfrm>
          <a:prstGeom prst="rect">
            <a:avLst/>
          </a:prstGeom>
          <a:solidFill>
            <a:srgbClr val="E3F4D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Образовательная область            Анализ эффективности</a:t>
            </a:r>
          </a:p>
          <a:p>
            <a:pPr>
              <a:lnSpc>
                <a:spcPts val="17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           Заключение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795972" y="5463844"/>
            <a:ext cx="504056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071802" y="5752369"/>
            <a:ext cx="4320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2376008" y="900668"/>
            <a:ext cx="539992" cy="484632"/>
          </a:xfrm>
          <a:prstGeom prst="rightArrow">
            <a:avLst/>
          </a:prstGeom>
          <a:solidFill>
            <a:srgbClr val="FFE28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357422" y="2714620"/>
            <a:ext cx="539992" cy="484632"/>
          </a:xfrm>
          <a:prstGeom prst="rightArrow">
            <a:avLst/>
          </a:prstGeom>
          <a:solidFill>
            <a:srgbClr val="FFE28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2376008" y="4506541"/>
            <a:ext cx="539992" cy="484632"/>
          </a:xfrm>
          <a:prstGeom prst="rightArrow">
            <a:avLst/>
          </a:prstGeom>
          <a:solidFill>
            <a:srgbClr val="FFE28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2392372" y="5357827"/>
            <a:ext cx="539992" cy="484632"/>
          </a:xfrm>
          <a:prstGeom prst="rightArrow">
            <a:avLst/>
          </a:prstGeom>
          <a:solidFill>
            <a:srgbClr val="FFE28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152608" y="4625939"/>
            <a:ext cx="504056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890" name="Прямоугольник 9"/>
          <p:cNvSpPr>
            <a:spLocks noChangeArrowheads="1"/>
          </p:cNvSpPr>
          <p:nvPr/>
        </p:nvSpPr>
        <p:spPr bwMode="auto">
          <a:xfrm>
            <a:off x="2916000" y="662796"/>
            <a:ext cx="6227584" cy="864000"/>
          </a:xfrm>
          <a:prstGeom prst="rect">
            <a:avLst/>
          </a:prstGeom>
          <a:solidFill>
            <a:srgbClr val="E3F4D4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400">
              <a:lnSpc>
                <a:spcPct val="88000"/>
              </a:lnSpc>
            </a:pPr>
            <a:endParaRPr lang="ru-RU" sz="1600" dirty="0" smtClean="0">
              <a:solidFill>
                <a:srgbClr val="002060"/>
              </a:solidFill>
              <a:latin typeface="OCRF-RegularC" charset="0"/>
              <a:ea typeface="ヒラギノ角ゴ ProN W3" charset="-128"/>
              <a:sym typeface="OCRF-RegularC" charset="0"/>
            </a:endParaRPr>
          </a:p>
          <a:p>
            <a:pPr defTabSz="914400">
              <a:lnSpc>
                <a:spcPct val="88000"/>
              </a:lnSpc>
            </a:pP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Информация о ребенке, родителях,  специалистах ОО, режим посещения, </a:t>
            </a:r>
            <a:r>
              <a:rPr lang="ru-RU" sz="1600" dirty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сроки </a:t>
            </a: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ИОМ.</a:t>
            </a:r>
            <a:endParaRPr lang="ru-RU" sz="1600" dirty="0">
              <a:solidFill>
                <a:srgbClr val="002060"/>
              </a:solidFill>
              <a:latin typeface="OCRF-RegularC" charset="0"/>
              <a:ea typeface="ヒラギノ角ゴ ProN W3" charset="-128"/>
              <a:sym typeface="OCRF-RegularC" charset="0"/>
            </a:endParaRPr>
          </a:p>
          <a:p>
            <a:pPr>
              <a:lnSpc>
                <a:spcPct val="88000"/>
              </a:lnSpc>
            </a:pP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Заключение ПМПК (АООП, </a:t>
            </a:r>
            <a:r>
              <a:rPr lang="ru-RU" sz="1600" dirty="0" err="1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спецусловия</a:t>
            </a: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), ИПРА, исполнители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 defTabSz="91440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6" y="6173615"/>
            <a:ext cx="2483512" cy="6828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Работа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OCRF-RegularC" charset="0"/>
              </a:rPr>
              <a:t>с родителями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2392372" y="6272736"/>
            <a:ext cx="539992" cy="484632"/>
          </a:xfrm>
          <a:prstGeom prst="rightArrow">
            <a:avLst/>
          </a:prstGeom>
          <a:solidFill>
            <a:srgbClr val="FFE28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16000" y="6072205"/>
            <a:ext cx="6228000" cy="707886"/>
          </a:xfrm>
          <a:prstGeom prst="rect">
            <a:avLst/>
          </a:prstGeom>
          <a:solidFill>
            <a:srgbClr val="E3F4D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Опрос, консультирование            Рекомендации родителям </a:t>
            </a:r>
            <a:r>
              <a:rPr lang="ru-RU" sz="14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(домашние занятия, воспитательные стратегии, анализ динамики развития ребенка)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777764" y="6272736"/>
            <a:ext cx="504056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916000" y="1729780"/>
            <a:ext cx="6228000" cy="958980"/>
          </a:xfrm>
          <a:prstGeom prst="rect">
            <a:avLst/>
          </a:prstGeom>
          <a:solidFill>
            <a:srgbClr val="E3F4D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8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2.1. Оценка особенностей развития ребенка с ОВЗ </a:t>
            </a:r>
          </a:p>
          <a:p>
            <a:pPr marL="269875" indent="-269875">
              <a:lnSpc>
                <a:spcPct val="88000"/>
              </a:lnSpc>
              <a:buFont typeface="Arial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Результаты комплексной диагностики (заключение  </a:t>
            </a:r>
            <a:r>
              <a:rPr lang="ru-RU" sz="1600" dirty="0" err="1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ППк</a:t>
            </a:r>
            <a:r>
              <a:rPr lang="ru-RU" sz="1600" dirty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)  </a:t>
            </a:r>
          </a:p>
          <a:p>
            <a:pPr marL="269875" indent="-269875">
              <a:lnSpc>
                <a:spcPct val="88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Особенности формирования навыков / компетенций в рамках образовательных областей. Ресурсы ребенка.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861874" y="4968140"/>
            <a:ext cx="504056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4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74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5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504" y="116632"/>
            <a:ext cx="7128792" cy="63498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ea typeface="ヒラギノ角ゴ ProN W3" charset="-128"/>
                <a:sym typeface="OCRF-RegularC" charset="0"/>
              </a:rPr>
              <a:t>Фрагмент ИОМ: Заключение ППк ДО</a:t>
            </a:r>
            <a:endParaRPr lang="ru-RU" sz="3200" dirty="0">
              <a:solidFill>
                <a:srgbClr val="002060"/>
              </a:solidFill>
              <a:latin typeface="Calibri" panose="020F0502020204030204" pitchFamily="34" charset="0"/>
              <a:ea typeface="ヒラギノ角ゴ ProN W3" charset="-128"/>
              <a:sym typeface="OCRF-RegularC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6434"/>
              </p:ext>
            </p:extLst>
          </p:nvPr>
        </p:nvGraphicFramePr>
        <p:xfrm>
          <a:off x="35496" y="818227"/>
          <a:ext cx="8962512" cy="5976664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  <a:gridCol w="2031769"/>
                <a:gridCol w="2610263"/>
              </a:tblGrid>
              <a:tr h="313585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Игровые навыки 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50" marR="11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902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400" u="sng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Дефициты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трудом соглашается поменяться или поделиться игрушкой с партнером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Часто не соглашается менять свой привычный стереотипный сюжет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играет совместно с другим ребенком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трудом самостоятельно организует игру (подбор материалов, предметов заместителей)</a:t>
                      </a:r>
                    </a:p>
                  </a:txBody>
                  <a:tcPr marL="850" marR="1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400" u="sng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Ресурсы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Может играть рядом с другими детьми, допускает взрослого к участию в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игре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Демонстрирует простой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2-3</a:t>
                      </a: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актный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сюжет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 развивает сюжет, принимает в активное использование игровые действия, предложенные взрослым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Переносит житейские навыки в игровую деятельность (смотреть горло в игре в доктора, чистить картошку в игре в повара и т.д.)</a:t>
                      </a:r>
                    </a:p>
                  </a:txBody>
                  <a:tcPr marL="850" marR="1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896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Предпосылки учебной деятельности </a:t>
                      </a:r>
                      <a:endParaRPr lang="ru-RU" sz="18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50" marR="11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116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400" u="sng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Дефициты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Иногда хочет взять какую-то конкретную игру/пособие и с криком отказывается от предложенного педагогом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Часто отвлекается, с трудом удерживает внимание на текущем задании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Доводит работу до конца только с организующей помощью педагога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Трудности включения в учебную деятельность по фронтальной инструкции педагога</a:t>
                      </a:r>
                    </a:p>
                  </a:txBody>
                  <a:tcPr marL="850" marR="1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ru-RU" sz="1400" u="sng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Ресурсы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Проявляет интерес к занятию за столом, удерживается за столом в течение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минут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Занимает место за столом, переходит от игровой к учебной деятельности по индивидуальной инструкции педагога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843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Реагирует на похвалу, одобрение, демонстрирует возможность совместной деятельности со взрослым</a:t>
                      </a:r>
                    </a:p>
                  </a:txBody>
                  <a:tcPr marL="850" marR="1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896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</a:t>
                      </a:r>
                      <a:r>
                        <a:rPr lang="ru-RU" sz="1800" b="1" kern="120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самообслуживания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гигиены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" marR="11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099">
                <a:tc gridSpan="3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опрятности, приема пищи и гигиены сформированы в соответствии с возрастом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" marR="1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89"/>
            <a:ext cx="9144000" cy="50006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Фрагмент ИОМ: Определение спец.условий</a:t>
            </a:r>
            <a:endParaRPr lang="ru-RU" sz="3200" dirty="0">
              <a:solidFill>
                <a:srgbClr val="A5002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067378"/>
              </p:ext>
            </p:extLst>
          </p:nvPr>
        </p:nvGraphicFramePr>
        <p:xfrm>
          <a:off x="72439" y="881207"/>
          <a:ext cx="8964057" cy="5873664"/>
        </p:xfrm>
        <a:graphic>
          <a:graphicData uri="http://schemas.openxmlformats.org/drawingml/2006/table">
            <a:tbl>
              <a:tblPr firstRow="1" firstCol="1" bandRow="1"/>
              <a:tblGrid>
                <a:gridCol w="1360485"/>
                <a:gridCol w="4558496"/>
                <a:gridCol w="1725215"/>
                <a:gridCol w="1319861"/>
              </a:tblGrid>
              <a:tr h="480000">
                <a:tc gridSpan="4">
                  <a:txBody>
                    <a:bodyPr/>
                    <a:lstStyle/>
                    <a:p>
                      <a:pPr marL="914400" lvl="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ru-RU" sz="1400" b="1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2.2.1. Психолого-педагогическое 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сопровождение образовательного процесса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Специалисты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(рекомендованные ЦПМПК)/ППк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61975" algn="l"/>
                        </a:tabLs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Направления коррекционной работы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61975" algn="l"/>
                        </a:tabLs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Форма коррекционных занятий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61975" algn="l"/>
                        </a:tabLs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Частотность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1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Учитель-логопед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коммуникативного компонента речи. Обогащение активного словаря. Формирование развернутой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фразы (4-5 слов), использование ее в диалоге.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Инд.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Еженедельно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Педагог-психолог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социально-приемлемых коммуникативных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шаблонов</a:t>
                      </a: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основе повседневных рутин.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 Расширение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спектра игровых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интересов.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зрительно-моторной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координации (глаз-рука)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Инд. и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подгр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Еженедельно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Учитель-дефектолог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предметно-практической и конструктивной деятельности,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элементарных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математических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представлений</a:t>
                      </a: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 мыслительных операций в бытовых ситуациях, стимуляция диалоговой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речи,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навыка удержания внимания не менее 10 мин. в продуктивной деятельности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Инд. и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подгр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Еженедельно</a:t>
                      </a:r>
                    </a:p>
                  </a:txBody>
                  <a:tcPr marL="43727" marR="60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7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1. Образовательные программы определяют содержание образования. 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3. К основным образовательным программам относятся: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основные общеобразовательные программы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- образовательные программы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дошкольного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образования, образовательные программы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начального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общего образования, образовательные программы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основного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общего образования, образовательные программы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среднего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общего образования;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5.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Образовательные программы самостоятельно разрабатываются и утверждаются организацией, осуществляющей образовательную деятельность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, если настоящим Федеральным законом не установлено иное.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9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. Примерные основные образовательные программы разрабатываются с учетом их уровня и направленности на основе федеральных государственных образовательных стандартов, если иное не установлено настоящим Федеральным законом.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348"/>
            <a:ext cx="86629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6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62515"/>
              </p:ext>
            </p:extLst>
          </p:nvPr>
        </p:nvGraphicFramePr>
        <p:xfrm>
          <a:off x="107504" y="116631"/>
          <a:ext cx="8936908" cy="6183722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  <a:gridCol w="7208716"/>
              </a:tblGrid>
              <a:tr h="475671">
                <a:tc gridSpan="2">
                  <a:txBody>
                    <a:bodyPr/>
                    <a:lstStyle/>
                    <a:p>
                      <a:pPr marL="72000" marR="0" lvl="1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2.2.2. Описание специальных условий.     </a:t>
                      </a:r>
                      <a:r>
                        <a:rPr lang="ru-RU" sz="1600" b="1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</a:t>
                      </a:r>
                      <a:r>
                        <a:rPr lang="ru-RU" sz="16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необходимые для данного ребенка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2000" marR="0" lvl="1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None/>
                        <a:tabLst/>
                        <a:defRPr/>
                      </a:pPr>
                      <a:endParaRPr lang="ru-RU" sz="13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5" marR="326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46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Временной режим</a:t>
                      </a: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режим </a:t>
                      </a: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обучения </a:t>
                      </a: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посещения группы кратковременного пребывания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651510" algn="l"/>
                        </a:tabLs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гибкий график посещения занятий</a:t>
                      </a: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651510" algn="l"/>
                        </a:tabLst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постепенное подключение к группе 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4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пространства ДОУ/группы</a:t>
                      </a: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Зонирование пространства: зона отдыха, сенсорная зона, наличие специальных материалов и оборудования </a:t>
                      </a:r>
                    </a:p>
                    <a:p>
                      <a:pPr marL="72000" lvl="0" indent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Индивидуальная маркировка мебели и личных вещей ребенка (цвет, картинки и пр.).</a:t>
                      </a:r>
                    </a:p>
                    <a:p>
                      <a:pPr marL="72000" lvl="0" indent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Система визуальных подсказок (правила, инструкции, место крепления и пр.).</a:t>
                      </a:r>
                    </a:p>
                    <a:p>
                      <a:pPr marL="72000" lvl="0" indent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Визуальное расписание (вариант использования, материал  и т.д.).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8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рабочего места</a:t>
                      </a: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0" indent="0" algn="l" defTabSz="4572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Организация пространства для обучения (боковые ширмы, отдельная парта и т.д.).</a:t>
                      </a:r>
                    </a:p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Визуальные подсказки на рабочем месте (фотография, порядок заданий – карточка «СНАЧАЛА         ПОТОМ) визуальные правила поведения.</a:t>
                      </a:r>
                      <a:endParaRPr lang="ru-RU" sz="1600" kern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7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Специальные пособия, </a:t>
                      </a: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учеб. </a:t>
                      </a: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600" dirty="0" err="1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дидактич</a:t>
                      </a:r>
                      <a:r>
                        <a:rPr lang="ru-RU" sz="16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aseline="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</a:t>
                      </a: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атериалы. Вспомогательные средства</a:t>
                      </a:r>
                      <a:endParaRPr lang="ru-RU" sz="1600" kern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К</a:t>
                      </a: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оррекционные программы, элементы PECS, телесно-ориентированного подхода, прикладного анализа поведения (ABA) и пр.</a:t>
                      </a:r>
                    </a:p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Адаптированный наглядный материал (крупные картинки);</a:t>
                      </a:r>
                      <a:endParaRPr lang="ru-RU" sz="1600" kern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Визуальный план занятия (карточки с изображением);</a:t>
                      </a:r>
                    </a:p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Система поощрений (некоторый сенсорный материал);</a:t>
                      </a:r>
                    </a:p>
                    <a:p>
                      <a:pPr marL="72000" lvl="0" indent="0" algn="l" defTabSz="457200" rtl="0" eaLnBrk="1" latinLnBrk="0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16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Symbol"/>
                        </a:rPr>
                        <a:t>Система альтернативной коммуникации (PECS)</a:t>
                      </a:r>
                      <a:endParaRPr lang="ru-RU" sz="1600" kern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23575" marR="32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3898664" y="4005064"/>
            <a:ext cx="28803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"/>
            <a:ext cx="9144000" cy="928671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Фрагмент ИОМ: </a:t>
            </a:r>
            <a:r>
              <a:rPr lang="ru-RU" sz="2400" dirty="0" smtClean="0">
                <a:solidFill>
                  <a:srgbClr val="002060"/>
                </a:solidFill>
                <a:latin typeface="OCRF-RegularC" charset="0"/>
                <a:ea typeface="ヒラギノ角ゴ ProN W3" charset="-128"/>
                <a:sym typeface="OCRF-RegularC" charset="0"/>
              </a:rPr>
              <a:t>Образовательные цели в области «Социально-коммуникативное развитие»</a:t>
            </a:r>
            <a:endParaRPr lang="ru-RU" sz="2400" dirty="0">
              <a:solidFill>
                <a:srgbClr val="002060"/>
              </a:solidFill>
              <a:latin typeface="OCRF-RegularC" charset="0"/>
              <a:ea typeface="ヒラギノ角ゴ ProN W3" charset="-128"/>
              <a:sym typeface="OCRF-RegularC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67898"/>
              </p:ext>
            </p:extLst>
          </p:nvPr>
        </p:nvGraphicFramePr>
        <p:xfrm>
          <a:off x="104779" y="928672"/>
          <a:ext cx="9091599" cy="5797641"/>
        </p:xfrm>
        <a:graphic>
          <a:graphicData uri="http://schemas.openxmlformats.org/drawingml/2006/table">
            <a:tbl>
              <a:tblPr firstRow="1" firstCol="1" bandRow="1"/>
              <a:tblGrid>
                <a:gridCol w="64925"/>
                <a:gridCol w="48350"/>
                <a:gridCol w="48350"/>
                <a:gridCol w="6264098"/>
                <a:gridCol w="966788"/>
                <a:gridCol w="373940"/>
                <a:gridCol w="373940"/>
                <a:gridCol w="373940"/>
                <a:gridCol w="577268"/>
              </a:tblGrid>
              <a:tr h="894080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Образовательная область /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Планируемые результаты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(коррекционные цели)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ИСПОЛНИТЕЛИ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(педагогические работники)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ОСВОЕНИЕ НАВЫКА 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динам.оценка</a:t>
                      </a:r>
                      <a:r>
                        <a:rPr lang="ru-RU" sz="12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в баллах)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Результативность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000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Пер. 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Дин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Итог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789">
                <a:tc gridSpan="9">
                  <a:txBody>
                    <a:bodyPr/>
                    <a:lstStyle/>
                    <a:p>
                      <a:pPr marL="457200" lvl="1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60">
                <a:tc gridSpan="9">
                  <a:txBody>
                    <a:bodyPr/>
                    <a:lstStyle/>
                    <a:p>
                      <a:pPr marL="914400" lvl="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ru-RU" sz="1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1.1. Соблюдение 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норм и правил  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556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Продуктивно реагирует на замечание (исправляет ошибку, без агрессии воспринимает слова педагога)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Воспитатели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2556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Участвует в организованной педагогом деятельности, не настаивает на своем (когда это неуместно)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512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Спокойно уступает другому ребенку в ситуации очередности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9647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Соблюдает правило тогда, когда другие дети его явно нарушают (не «балуется» когда звенит колокольчик/ не вскакивает с места, когда убежал другой ребенок) 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marL="914400" lvl="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ru-RU" sz="1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1.2. Социальное 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взаимодействие со сверстниками и взрослыми (социализация)     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5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Может участвовать в простом диалоге со взрослым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Воспитатели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Сама здоровается и прощается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98475" algn="l"/>
                        </a:tabLs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	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65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Проявляет инициативу по отношению к детям (может позвать играть, предложить </a:t>
                      </a: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игрушку)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98475" algn="l"/>
                        </a:tabLs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9560">
                <a:tc gridSpan="9">
                  <a:txBody>
                    <a:bodyPr/>
                    <a:lstStyle/>
                    <a:p>
                      <a:pPr marL="914400" lvl="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ru-RU" sz="1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1.3. Игровые </a:t>
                      </a:r>
                      <a:r>
                        <a:rPr lang="ru-RU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навыки    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60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Соглашается менять стереотипный сюжет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  <a:r>
                        <a:rPr lang="ru-RU" sz="1200" b="1" kern="12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Воспитатели</a:t>
                      </a:r>
                      <a:endParaRPr lang="ru-RU" sz="1200" b="1" kern="12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Психолог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9560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Играет в игры с минимальным сюжетом с другими детьми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6000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5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Самостоятельно подбирает для игры предметы-заместители, называет их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</a:p>
                  </a:txBody>
                  <a:tcPr marL="16575" marR="229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7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9656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ru-RU" sz="3200" dirty="0">
                <a:latin typeface="Calibri" panose="020F0502020204030204" pitchFamily="34" charset="0"/>
              </a:rPr>
              <a:t>Динамическая оценка освоения </a:t>
            </a:r>
            <a:r>
              <a:rPr lang="ru-RU" sz="3200" dirty="0" smtClean="0">
                <a:latin typeface="Calibri" panose="020F0502020204030204" pitchFamily="34" charset="0"/>
              </a:rPr>
              <a:t>навыков.</a:t>
            </a:r>
            <a:br>
              <a:rPr lang="ru-RU" sz="3200" dirty="0" smtClean="0">
                <a:latin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</a:rPr>
              <a:t>Результативность коррекционной работы (ИТОГ) 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6565"/>
            <a:ext cx="9144000" cy="577794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Оценка</a:t>
            </a:r>
            <a:r>
              <a:rPr lang="ru-RU" sz="7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достижения </a:t>
            </a:r>
            <a:r>
              <a:rPr lang="ru-RU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планируемых результатов </a:t>
            </a:r>
            <a:r>
              <a:rPr lang="ru-RU" sz="7200" dirty="0" smtClean="0">
                <a:latin typeface="Calibri" panose="020F0502020204030204" pitchFamily="34" charset="0"/>
              </a:rPr>
              <a:t>(навыков/компетенций)  </a:t>
            </a:r>
            <a:r>
              <a:rPr lang="ru-RU" sz="7200" u="sng" dirty="0" smtClean="0">
                <a:latin typeface="Calibri" panose="020F0502020204030204" pitchFamily="34" charset="0"/>
              </a:rPr>
              <a:t>для  всех  образовательных областей</a:t>
            </a:r>
            <a:r>
              <a:rPr lang="ru-RU" sz="7200" dirty="0" smtClean="0">
                <a:latin typeface="Calibri" panose="020F0502020204030204" pitchFamily="34" charset="0"/>
              </a:rPr>
              <a:t> указывается одним из 5 числовых значений соответственно: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7200" b="1" dirty="0" smtClean="0">
                <a:latin typeface="Calibri" panose="020F0502020204030204" pitchFamily="34" charset="0"/>
              </a:rPr>
              <a:t>0</a:t>
            </a:r>
            <a:r>
              <a:rPr lang="ru-RU" sz="7200" dirty="0" smtClean="0">
                <a:latin typeface="Calibri" panose="020F0502020204030204" pitchFamily="34" charset="0"/>
              </a:rPr>
              <a:t>–навык/компетенция не сформирована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ru-RU" sz="7200" b="1" dirty="0" smtClean="0">
                <a:latin typeface="Calibri" panose="020F0502020204030204" pitchFamily="34" charset="0"/>
              </a:rPr>
              <a:t>1</a:t>
            </a:r>
            <a:r>
              <a:rPr lang="ru-RU" sz="7200" dirty="0" smtClean="0">
                <a:latin typeface="Calibri" panose="020F0502020204030204" pitchFamily="34" charset="0"/>
              </a:rPr>
              <a:t>–необходима постоянная внешняя физическая/визуальная/вербальная регуляция деятельности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ru-RU" sz="7200" b="1" dirty="0" smtClean="0">
                <a:latin typeface="Calibri" panose="020F0502020204030204" pitchFamily="34" charset="0"/>
              </a:rPr>
              <a:t>2</a:t>
            </a:r>
            <a:r>
              <a:rPr lang="ru-RU" sz="7200" dirty="0" smtClean="0">
                <a:latin typeface="Calibri" panose="020F0502020204030204" pitchFamily="34" charset="0"/>
              </a:rPr>
              <a:t>–способен к самостоятельному выполнению, но нуждается в  частичной организующей помощи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ru-RU" sz="7200" b="1" dirty="0" smtClean="0">
                <a:latin typeface="Calibri" panose="020F0502020204030204" pitchFamily="34" charset="0"/>
              </a:rPr>
              <a:t>3</a:t>
            </a:r>
            <a:r>
              <a:rPr lang="ru-RU" sz="7200" dirty="0" smtClean="0">
                <a:latin typeface="Calibri" panose="020F0502020204030204" pitchFamily="34" charset="0"/>
              </a:rPr>
              <a:t>–ориентируется на действия сверстников, использует в качестве подсказки модель поведения и/или  визуальные подсказки,  постоянно находящиеся в поле зрения на закрепленных местах и т.д.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ru-RU" sz="7200" b="1" dirty="0" smtClean="0">
                <a:latin typeface="Calibri" panose="020F0502020204030204" pitchFamily="34" charset="0"/>
              </a:rPr>
              <a:t>4</a:t>
            </a:r>
            <a:r>
              <a:rPr lang="ru-RU" sz="7200" dirty="0" smtClean="0">
                <a:latin typeface="Calibri" panose="020F0502020204030204" pitchFamily="34" charset="0"/>
              </a:rPr>
              <a:t>–навык/компетенция сформирована.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         Результативность</a:t>
            </a:r>
            <a:r>
              <a:rPr lang="ru-RU" sz="7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работы </a:t>
            </a:r>
            <a:r>
              <a:rPr lang="ru-RU" sz="7200" dirty="0" smtClean="0">
                <a:latin typeface="Calibri" panose="020F0502020204030204" pitchFamily="34" charset="0"/>
              </a:rPr>
              <a:t>(оценка </a:t>
            </a:r>
            <a:r>
              <a:rPr lang="ru-RU" sz="7200" dirty="0">
                <a:latin typeface="Calibri" panose="020F0502020204030204" pitchFamily="34" charset="0"/>
              </a:rPr>
              <a:t>достижений по направлениям </a:t>
            </a:r>
            <a:r>
              <a:rPr lang="ru-RU" sz="7200" dirty="0" smtClean="0">
                <a:latin typeface="Calibri" panose="020F0502020204030204" pitchFamily="34" charset="0"/>
              </a:rPr>
              <a:t>коррекционно-                 развивающей </a:t>
            </a:r>
            <a:r>
              <a:rPr lang="ru-RU" sz="7200" dirty="0">
                <a:latin typeface="Calibri" panose="020F0502020204030204" pitchFamily="34" charset="0"/>
              </a:rPr>
              <a:t>работы за год) указывается одним из 3 числовых значений: </a:t>
            </a:r>
          </a:p>
          <a:p>
            <a:pPr marL="0" indent="0">
              <a:buNone/>
            </a:pPr>
            <a:r>
              <a:rPr lang="ru-RU" sz="7200" b="1" dirty="0" smtClean="0">
                <a:latin typeface="Calibri" panose="020F0502020204030204" pitchFamily="34" charset="0"/>
              </a:rPr>
              <a:t>                0 </a:t>
            </a:r>
            <a:r>
              <a:rPr lang="ru-RU" sz="7200" b="1" dirty="0">
                <a:latin typeface="Calibri" panose="020F0502020204030204" pitchFamily="34" charset="0"/>
              </a:rPr>
              <a:t>баллов – отсутствие динамики; </a:t>
            </a:r>
            <a:endParaRPr lang="ru-RU" sz="72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7200" b="1" dirty="0" smtClean="0">
                <a:latin typeface="Calibri" panose="020F0502020204030204" pitchFamily="34" charset="0"/>
              </a:rPr>
              <a:t>                1 </a:t>
            </a:r>
            <a:r>
              <a:rPr lang="ru-RU" sz="7200" b="1" dirty="0">
                <a:latin typeface="Calibri" panose="020F0502020204030204" pitchFamily="34" charset="0"/>
              </a:rPr>
              <a:t>балл – незначительная динамика</a:t>
            </a:r>
            <a:r>
              <a:rPr lang="ru-RU" sz="7200" b="1" dirty="0" smtClean="0">
                <a:latin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7200" b="1" dirty="0" smtClean="0">
                <a:latin typeface="Calibri" panose="020F0502020204030204" pitchFamily="34" charset="0"/>
              </a:rPr>
              <a:t>                2 </a:t>
            </a:r>
            <a:r>
              <a:rPr lang="ru-RU" sz="7200" b="1" dirty="0">
                <a:latin typeface="Calibri" panose="020F0502020204030204" pitchFamily="34" charset="0"/>
              </a:rPr>
              <a:t>балла - значительная динамика.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ru-RU" sz="7200" dirty="0" smtClean="0">
              <a:solidFill>
                <a:schemeClr val="tx2"/>
              </a:solidFill>
              <a:latin typeface="+mj-lt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1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Calibri" panose="020F0502020204030204" pitchFamily="34" charset="0"/>
              </a:rPr>
              <a:t>Правильно проложенный образовательный маршрут…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Calibri" panose="020F0502020204030204" pitchFamily="34" charset="0"/>
              </a:rPr>
              <a:t>Конкретная форма обучения для одних детей может быть интегрирующей средой, а для других – </a:t>
            </a:r>
            <a:r>
              <a:rPr lang="ru-RU" sz="2400" dirty="0" err="1" smtClean="0">
                <a:latin typeface="Calibri" panose="020F0502020204030204" pitchFamily="34" charset="0"/>
              </a:rPr>
              <a:t>сегрегирующей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ru-RU" sz="2400" dirty="0" smtClean="0">
                <a:latin typeface="Calibri" panose="020F0502020204030204" pitchFamily="34" charset="0"/>
              </a:rPr>
              <a:t>Инклюзивный процесс (реальный, а не формальный) предполагает построение </a:t>
            </a:r>
            <a:r>
              <a:rPr lang="ru-RU" sz="2400" b="1" dirty="0" smtClean="0">
                <a:latin typeface="Calibri" panose="020F0502020204030204" pitchFamily="34" charset="0"/>
              </a:rPr>
              <a:t>последовательно усложняющихся </a:t>
            </a:r>
            <a:r>
              <a:rPr lang="ru-RU" sz="2400" dirty="0" smtClean="0">
                <a:latin typeface="Calibri" panose="020F0502020204030204" pitchFamily="34" charset="0"/>
              </a:rPr>
              <a:t>образовательных (коммуникативно-познавательных) сред, позволяющих конкретному ребенку наращивать свой образовательный и социал</a:t>
            </a:r>
            <a:r>
              <a:rPr lang="ru-RU" sz="2400" dirty="0">
                <a:latin typeface="Calibri" panose="020F0502020204030204" pitchFamily="34" charset="0"/>
              </a:rPr>
              <a:t>ьный </a:t>
            </a:r>
            <a:r>
              <a:rPr lang="ru-RU" sz="2400" dirty="0" smtClean="0">
                <a:latin typeface="Calibri" panose="020F0502020204030204" pitchFamily="34" charset="0"/>
              </a:rPr>
              <a:t>потенциал. </a:t>
            </a:r>
          </a:p>
          <a:p>
            <a:r>
              <a:rPr lang="ru-RU" sz="2400" dirty="0" smtClean="0">
                <a:latin typeface="Calibri" panose="020F0502020204030204" pitchFamily="34" charset="0"/>
              </a:rPr>
              <a:t>Каждая из этих сред должна содействовать расширению возможностей ребенка и готовить его к переходу на следующий уровень . </a:t>
            </a:r>
          </a:p>
          <a:p>
            <a:r>
              <a:rPr lang="ru-RU" sz="2400" dirty="0" smtClean="0">
                <a:latin typeface="Calibri" panose="020F0502020204030204" pitchFamily="34" charset="0"/>
              </a:rPr>
              <a:t>Итог правильно организованного образовательного маршрута – ребенок с ОВЗ должен стать естественной частью общей дружественной среды.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Text Box 20"/>
          <p:cNvSpPr txBox="1">
            <a:spLocks noChangeArrowheads="1"/>
          </p:cNvSpPr>
          <p:nvPr/>
        </p:nvSpPr>
        <p:spPr bwMode="auto">
          <a:xfrm>
            <a:off x="-108000" y="2989680"/>
            <a:ext cx="432000" cy="364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lIns="91435" tIns="45718" rIns="91435" bIns="45718"/>
          <a:lstStyle/>
          <a:p>
            <a:pPr defTabSz="914353">
              <a:lnSpc>
                <a:spcPts val="1400"/>
              </a:lnSpc>
              <a:spcAft>
                <a:spcPts val="0"/>
              </a:spcAft>
              <a:defRPr/>
            </a:pPr>
            <a:r>
              <a:rPr lang="ru-RU" altLang="ru-RU" sz="1400" b="1" dirty="0" smtClean="0">
                <a:solidFill>
                  <a:srgbClr val="984806"/>
                </a:solidFill>
                <a:latin typeface="Calibri" pitchFamily="34" charset="0"/>
                <a:cs typeface="Arial" pitchFamily="34" charset="0"/>
              </a:rPr>
              <a:t>Корректировка  ИОМ при необходимости</a:t>
            </a:r>
            <a:endParaRPr lang="ru-RU" alt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Oval 2"/>
          <p:cNvSpPr>
            <a:spLocks noChangeArrowheads="1"/>
          </p:cNvSpPr>
          <p:nvPr/>
        </p:nvSpPr>
        <p:spPr bwMode="auto">
          <a:xfrm>
            <a:off x="3032854" y="565363"/>
            <a:ext cx="2794693" cy="5760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2400"/>
              </a:lnSpc>
            </a:pPr>
            <a:r>
              <a:rPr lang="ru-RU" altLang="ru-RU" sz="20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altLang="ru-RU" sz="20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РЕБЕНОК с ОВЗ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566810" y="1351041"/>
            <a:ext cx="1726779" cy="3951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lIns="91435" tIns="45718" rIns="91435" bIns="45718"/>
          <a:lstStyle/>
          <a:p>
            <a:pPr algn="ctr" defTabSz="914145">
              <a:spcAft>
                <a:spcPts val="1002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ЦПМПК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047911" y="1924269"/>
            <a:ext cx="6912000" cy="528000"/>
          </a:xfrm>
          <a:prstGeom prst="rect">
            <a:avLst/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spcAft>
                <a:spcPts val="0"/>
              </a:spcAft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   СПЕЦИАЛЬНЫХ   УСЛОВИЙ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036960" y="2397619"/>
            <a:ext cx="1152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02"/>
              </a:lnSpc>
            </a:pP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 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ТНР</a:t>
            </a:r>
            <a:endParaRPr lang="ru-RU" alt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145">
              <a:lnSpc>
                <a:spcPts val="1802"/>
              </a:lnSpc>
            </a:pPr>
            <a:r>
              <a:rPr lang="ru-RU" altLang="ru-RU" sz="17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ru-RU" altLang="ru-RU" sz="1700" dirty="0">
              <a:latin typeface="Arial" pitchFamily="34" charset="0"/>
              <a:cs typeface="Arial" pitchFamily="34" charset="0"/>
            </a:endParaRPr>
          </a:p>
          <a:p>
            <a:pPr algn="ctr" defTabSz="914145">
              <a:spcAft>
                <a:spcPts val="1002"/>
              </a:spcAft>
            </a:pP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2199911" y="2405651"/>
            <a:ext cx="1152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02"/>
              </a:lnSpc>
            </a:pP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  <a:r>
              <a:rPr lang="ru-RU" altLang="ru-RU" sz="15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НОДА</a:t>
            </a:r>
            <a:endParaRPr lang="ru-RU" alt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145">
              <a:spcAft>
                <a:spcPts val="1002"/>
              </a:spcAft>
            </a:pP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3605363" y="3241945"/>
            <a:ext cx="1726779" cy="477739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2601"/>
              </a:lnSpc>
              <a:spcAft>
                <a:spcPts val="1002"/>
              </a:spcAft>
            </a:pPr>
            <a:r>
              <a:rPr lang="ru-RU" altLang="ru-RU" sz="20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ППк</a:t>
            </a:r>
            <a:r>
              <a:rPr lang="ru-RU" altLang="ru-RU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ДОУ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1161690" y="3996185"/>
            <a:ext cx="5602262" cy="384000"/>
          </a:xfrm>
          <a:prstGeom prst="rect">
            <a:avLst/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2004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СОЗДАНИЕ    СПЕЦИАЛЬНЫХ   УСЛОВИЙ</a:t>
            </a:r>
          </a:p>
        </p:txBody>
      </p:sp>
      <p:cxnSp>
        <p:nvCxnSpPr>
          <p:cNvPr id="17422" name="AutoShape 12"/>
          <p:cNvCxnSpPr>
            <a:cxnSpLocks noChangeShapeType="1"/>
          </p:cNvCxnSpPr>
          <p:nvPr/>
        </p:nvCxnSpPr>
        <p:spPr bwMode="auto">
          <a:xfrm>
            <a:off x="3825340" y="4380185"/>
            <a:ext cx="0" cy="178512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sp>
        <p:nvSpPr>
          <p:cNvPr id="17423" name="Прямоугольник 15"/>
          <p:cNvSpPr>
            <a:spLocks noChangeArrowheads="1"/>
          </p:cNvSpPr>
          <p:nvPr/>
        </p:nvSpPr>
        <p:spPr bwMode="auto">
          <a:xfrm>
            <a:off x="669453" y="4454135"/>
            <a:ext cx="2703294" cy="35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pPr algn="r"/>
            <a:r>
              <a:rPr lang="ru-RU" altLang="ru-RU" sz="1700" b="1" dirty="0" smtClean="0">
                <a:solidFill>
                  <a:srgbClr val="002060"/>
                </a:solidFill>
                <a:latin typeface="OCRF-RegularC" charset="0"/>
              </a:rPr>
              <a:t>Адаптированная среда</a:t>
            </a:r>
            <a:endParaRPr lang="ru-RU" altLang="ru-RU" sz="1700" b="1" dirty="0">
              <a:solidFill>
                <a:srgbClr val="002060"/>
              </a:solidFill>
              <a:latin typeface="OCRF-RegularC" charset="0"/>
            </a:endParaRPr>
          </a:p>
        </p:txBody>
      </p:sp>
      <p:sp>
        <p:nvSpPr>
          <p:cNvPr id="17424" name="Прямоугольник 17"/>
          <p:cNvSpPr>
            <a:spLocks noChangeArrowheads="1"/>
          </p:cNvSpPr>
          <p:nvPr/>
        </p:nvSpPr>
        <p:spPr bwMode="auto">
          <a:xfrm>
            <a:off x="669454" y="4813382"/>
            <a:ext cx="2632043" cy="35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r"/>
            <a:r>
              <a:rPr lang="ru-RU" altLang="ru-RU" sz="1700" b="1" dirty="0" smtClean="0">
                <a:solidFill>
                  <a:srgbClr val="002060"/>
                </a:solidFill>
                <a:latin typeface="OCRF-RegularC" charset="0"/>
              </a:rPr>
              <a:t>Разработка  ИОМ</a:t>
            </a:r>
            <a:endParaRPr lang="ru-RU" altLang="ru-RU" sz="1700" b="1" dirty="0">
              <a:solidFill>
                <a:srgbClr val="002060"/>
              </a:solidFill>
              <a:latin typeface="OCRF-RegularC" charset="0"/>
            </a:endParaRPr>
          </a:p>
        </p:txBody>
      </p:sp>
      <p:sp>
        <p:nvSpPr>
          <p:cNvPr id="17425" name="Rectangle 13"/>
          <p:cNvSpPr>
            <a:spLocks noChangeArrowheads="1"/>
          </p:cNvSpPr>
          <p:nvPr/>
        </p:nvSpPr>
        <p:spPr bwMode="auto">
          <a:xfrm>
            <a:off x="5074165" y="4785772"/>
            <a:ext cx="2736702" cy="864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600"/>
              </a:lnSpc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Совместные общесадовские мероприятия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6" name="Прямоугольник 19"/>
          <p:cNvSpPr>
            <a:spLocks noChangeArrowheads="1"/>
          </p:cNvSpPr>
          <p:nvPr/>
        </p:nvSpPr>
        <p:spPr bwMode="auto">
          <a:xfrm>
            <a:off x="377545" y="5217772"/>
            <a:ext cx="3024000" cy="52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r">
              <a:lnSpc>
                <a:spcPts val="1700"/>
              </a:lnSpc>
            </a:pPr>
            <a:r>
              <a:rPr lang="ru-RU" altLang="ru-RU" sz="1700" b="1" dirty="0" smtClean="0">
                <a:solidFill>
                  <a:srgbClr val="002060"/>
                </a:solidFill>
                <a:latin typeface="OCRF-RegularC" charset="0"/>
              </a:rPr>
              <a:t>Адаптация дидактических материалов, пособий</a:t>
            </a:r>
            <a:endParaRPr lang="ru-RU" altLang="ru-RU" sz="1700" b="1" dirty="0">
              <a:solidFill>
                <a:srgbClr val="002060"/>
              </a:solidFill>
              <a:latin typeface="OCRF-RegularC" charset="0"/>
            </a:endParaRPr>
          </a:p>
        </p:txBody>
      </p:sp>
      <p:sp>
        <p:nvSpPr>
          <p:cNvPr id="17427" name="Прямоугольник 21"/>
          <p:cNvSpPr>
            <a:spLocks noChangeArrowheads="1"/>
          </p:cNvSpPr>
          <p:nvPr/>
        </p:nvSpPr>
        <p:spPr bwMode="auto">
          <a:xfrm>
            <a:off x="337664" y="5799064"/>
            <a:ext cx="3069552" cy="50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r" defTabSz="914145">
              <a:lnSpc>
                <a:spcPts val="1600"/>
              </a:lnSpc>
            </a:pPr>
            <a:r>
              <a:rPr lang="ru-RU" altLang="ru-RU" sz="1700" b="1" dirty="0">
                <a:solidFill>
                  <a:srgbClr val="002060"/>
                </a:solidFill>
                <a:latin typeface="OCRF-RegularC" charset="0"/>
              </a:rPr>
              <a:t>Психолого-педагогическое сопровождение</a:t>
            </a:r>
          </a:p>
        </p:txBody>
      </p:sp>
      <p:cxnSp>
        <p:nvCxnSpPr>
          <p:cNvPr id="17432" name="AutoShape 18"/>
          <p:cNvCxnSpPr>
            <a:cxnSpLocks noChangeShapeType="1"/>
          </p:cNvCxnSpPr>
          <p:nvPr/>
        </p:nvCxnSpPr>
        <p:spPr bwMode="auto">
          <a:xfrm rot="10800000" flipV="1">
            <a:off x="276820" y="6197592"/>
            <a:ext cx="3548520" cy="547937"/>
          </a:xfrm>
          <a:prstGeom prst="bentConnector3">
            <a:avLst>
              <a:gd name="adj1" fmla="val 136"/>
            </a:avLst>
          </a:prstGeom>
          <a:noFill/>
          <a:ln w="28575">
            <a:solidFill>
              <a:srgbClr val="0070C0"/>
            </a:solidFill>
            <a:prstDash val="lgDash"/>
            <a:miter lim="800000"/>
            <a:headEnd/>
            <a:tailEnd/>
          </a:ln>
          <a:effectLst/>
        </p:spPr>
      </p:cxnSp>
      <p:cxnSp>
        <p:nvCxnSpPr>
          <p:cNvPr id="17433" name="AutoShape 19"/>
          <p:cNvCxnSpPr>
            <a:cxnSpLocks noChangeShapeType="1"/>
          </p:cNvCxnSpPr>
          <p:nvPr/>
        </p:nvCxnSpPr>
        <p:spPr bwMode="auto">
          <a:xfrm flipV="1">
            <a:off x="215530" y="3585701"/>
            <a:ext cx="3389833" cy="3013339"/>
          </a:xfrm>
          <a:prstGeom prst="bentConnector3">
            <a:avLst>
              <a:gd name="adj1" fmla="val 3407"/>
            </a:avLst>
          </a:prstGeom>
          <a:noFill/>
          <a:ln w="28575">
            <a:solidFill>
              <a:srgbClr val="0070C0"/>
            </a:solidFill>
            <a:prstDash val="lgDash"/>
            <a:miter lim="800000"/>
            <a:headEnd/>
            <a:tailEnd type="triangle" w="med" len="med"/>
          </a:ln>
          <a:effectLst/>
        </p:spPr>
      </p:cxnSp>
      <p:cxnSp>
        <p:nvCxnSpPr>
          <p:cNvPr id="17435" name="AutoShape 22"/>
          <p:cNvCxnSpPr>
            <a:cxnSpLocks noChangeShapeType="1"/>
          </p:cNvCxnSpPr>
          <p:nvPr/>
        </p:nvCxnSpPr>
        <p:spPr bwMode="auto">
          <a:xfrm>
            <a:off x="276820" y="1548611"/>
            <a:ext cx="3311798" cy="0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lgDash"/>
            <a:round/>
            <a:headEnd/>
            <a:tailEnd type="triangle" w="med" len="med"/>
          </a:ln>
          <a:effectLst/>
        </p:spPr>
      </p:cxnSp>
      <p:sp>
        <p:nvSpPr>
          <p:cNvPr id="17436" name="Rectangle 23"/>
          <p:cNvSpPr>
            <a:spLocks noChangeArrowheads="1"/>
          </p:cNvSpPr>
          <p:nvPr/>
        </p:nvSpPr>
        <p:spPr bwMode="auto">
          <a:xfrm>
            <a:off x="1036960" y="3241945"/>
            <a:ext cx="1365670" cy="313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defTabSz="914145">
              <a:spcAft>
                <a:spcPts val="1002"/>
              </a:spcAft>
            </a:pPr>
            <a:r>
              <a:rPr lang="ru-RU" altLang="ru-RU" sz="1400" b="1" dirty="0" smtClean="0">
                <a:solidFill>
                  <a:srgbClr val="984806"/>
                </a:solidFill>
                <a:latin typeface="Calibri" pitchFamily="34" charset="0"/>
                <a:cs typeface="Arial" pitchFamily="34" charset="0"/>
              </a:rPr>
              <a:t>МОНИТОРИНГ</a:t>
            </a:r>
            <a:endParaRPr lang="ru-RU" altLang="ru-RU" sz="1400" b="1" dirty="0">
              <a:solidFill>
                <a:srgbClr val="984806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437" name="AutoShape 24"/>
          <p:cNvCxnSpPr>
            <a:cxnSpLocks noChangeShapeType="1"/>
          </p:cNvCxnSpPr>
          <p:nvPr/>
        </p:nvCxnSpPr>
        <p:spPr bwMode="auto">
          <a:xfrm>
            <a:off x="4477965" y="1141363"/>
            <a:ext cx="0" cy="252264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cxnSp>
        <p:nvCxnSpPr>
          <p:cNvPr id="17438" name="AutoShape 25"/>
          <p:cNvCxnSpPr>
            <a:cxnSpLocks noChangeShapeType="1"/>
          </p:cNvCxnSpPr>
          <p:nvPr/>
        </p:nvCxnSpPr>
        <p:spPr bwMode="auto">
          <a:xfrm>
            <a:off x="4448101" y="1788766"/>
            <a:ext cx="0" cy="216545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cxnSp>
        <p:nvCxnSpPr>
          <p:cNvPr id="17439" name="AutoShape 26"/>
          <p:cNvCxnSpPr>
            <a:cxnSpLocks noChangeShapeType="1"/>
          </p:cNvCxnSpPr>
          <p:nvPr/>
        </p:nvCxnSpPr>
        <p:spPr bwMode="auto">
          <a:xfrm>
            <a:off x="4484377" y="2989681"/>
            <a:ext cx="0" cy="252264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cxnSp>
        <p:nvCxnSpPr>
          <p:cNvPr id="17440" name="AutoShape 27"/>
          <p:cNvCxnSpPr>
            <a:cxnSpLocks noChangeShapeType="1"/>
          </p:cNvCxnSpPr>
          <p:nvPr/>
        </p:nvCxnSpPr>
        <p:spPr bwMode="auto">
          <a:xfrm>
            <a:off x="4503911" y="3719683"/>
            <a:ext cx="0" cy="287983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cxnSp>
        <p:nvCxnSpPr>
          <p:cNvPr id="17443" name="AutoShape 30"/>
          <p:cNvCxnSpPr>
            <a:cxnSpLocks noChangeShapeType="1"/>
          </p:cNvCxnSpPr>
          <p:nvPr/>
        </p:nvCxnSpPr>
        <p:spPr bwMode="auto">
          <a:xfrm flipH="1">
            <a:off x="3393369" y="4631107"/>
            <a:ext cx="431973" cy="2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cxnSp>
        <p:nvCxnSpPr>
          <p:cNvPr id="17444" name="AutoShape 30"/>
          <p:cNvCxnSpPr>
            <a:cxnSpLocks noChangeShapeType="1"/>
          </p:cNvCxnSpPr>
          <p:nvPr/>
        </p:nvCxnSpPr>
        <p:spPr bwMode="auto">
          <a:xfrm flipH="1">
            <a:off x="3407218" y="5003722"/>
            <a:ext cx="431973" cy="11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cxnSp>
        <p:nvCxnSpPr>
          <p:cNvPr id="17445" name="AutoShape 30"/>
          <p:cNvCxnSpPr>
            <a:cxnSpLocks noChangeShapeType="1"/>
          </p:cNvCxnSpPr>
          <p:nvPr/>
        </p:nvCxnSpPr>
        <p:spPr bwMode="auto">
          <a:xfrm flipH="1">
            <a:off x="3413204" y="5529772"/>
            <a:ext cx="431974" cy="2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cxnSp>
        <p:nvCxnSpPr>
          <p:cNvPr id="17446" name="AutoShape 30"/>
          <p:cNvCxnSpPr>
            <a:cxnSpLocks noChangeShapeType="1"/>
          </p:cNvCxnSpPr>
          <p:nvPr/>
        </p:nvCxnSpPr>
        <p:spPr bwMode="auto">
          <a:xfrm flipH="1">
            <a:off x="3407792" y="6010465"/>
            <a:ext cx="433090" cy="2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cxnSp>
        <p:nvCxnSpPr>
          <p:cNvPr id="17448" name="AutoShape 30"/>
          <p:cNvCxnSpPr>
            <a:cxnSpLocks noChangeShapeType="1"/>
            <a:stCxn id="17425" idx="1"/>
          </p:cNvCxnSpPr>
          <p:nvPr/>
        </p:nvCxnSpPr>
        <p:spPr bwMode="auto">
          <a:xfrm flipH="1">
            <a:off x="3825341" y="5217772"/>
            <a:ext cx="1248825" cy="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360754" y="2405651"/>
            <a:ext cx="1152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02"/>
              </a:lnSpc>
            </a:pP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  <a:r>
              <a:rPr lang="ru-RU" altLang="ru-RU" sz="15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ЗПР</a:t>
            </a:r>
            <a:endParaRPr lang="ru-RU" alt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145">
              <a:spcAft>
                <a:spcPts val="1002"/>
              </a:spcAft>
            </a:pP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610813" y="2421711"/>
            <a:ext cx="1152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02"/>
              </a:lnSpc>
            </a:pP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 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7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ru-RU" altLang="ru-RU" sz="1700" dirty="0">
              <a:latin typeface="Arial" pitchFamily="34" charset="0"/>
              <a:cs typeface="Arial" pitchFamily="34" charset="0"/>
            </a:endParaRPr>
          </a:p>
          <a:p>
            <a:pPr algn="ctr" defTabSz="914145">
              <a:spcAft>
                <a:spcPts val="1002"/>
              </a:spcAft>
            </a:pP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4484377" y="2413681"/>
            <a:ext cx="1152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02"/>
              </a:lnSpc>
            </a:pPr>
            <a:r>
              <a:rPr lang="ru-RU" alt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  <a:r>
              <a:rPr lang="ru-RU" altLang="ru-RU" sz="15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algn="ctr" defTabSz="914145">
              <a:lnSpc>
                <a:spcPts val="1802"/>
              </a:lnSpc>
            </a:pPr>
            <a:r>
              <a:rPr lang="ru-RU" alt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</a:t>
            </a: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6876256" y="2904815"/>
            <a:ext cx="1872606" cy="1549320"/>
          </a:xfrm>
          <a:prstGeom prst="rect">
            <a:avLst/>
          </a:prstGeom>
          <a:noFill/>
          <a:ln w="12700">
            <a:solidFill>
              <a:srgbClr val="627A32"/>
            </a:solidFill>
            <a:prstDash val="lgDash"/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>
              <a:lnSpc>
                <a:spcPts val="1500"/>
              </a:lnSpc>
              <a:spcBef>
                <a:spcPts val="0"/>
              </a:spcBef>
            </a:pPr>
            <a:endParaRPr lang="ru-RU" altLang="ru-RU" sz="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2"/>
              </a:lnSpc>
              <a:spcBef>
                <a:spcPts val="0"/>
              </a:spcBef>
            </a:pP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РАС+ЗПР;</a:t>
            </a:r>
          </a:p>
          <a:p>
            <a:pPr algn="ctr">
              <a:lnSpc>
                <a:spcPts val="1802"/>
              </a:lnSpc>
            </a:pP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НОДА+УО;</a:t>
            </a:r>
          </a:p>
          <a:p>
            <a:pPr algn="ctr">
              <a:lnSpc>
                <a:spcPts val="1802"/>
              </a:lnSpc>
            </a:pPr>
            <a:r>
              <a:rPr lang="ru-RU" altLang="ru-RU" dirty="0" err="1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ЗПР+слабовид</a:t>
            </a: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ts val="1802"/>
              </a:lnSpc>
            </a:pP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НОДА+РАС 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algn="ctr">
              <a:lnSpc>
                <a:spcPts val="1802"/>
              </a:lnSpc>
            </a:pPr>
            <a:endParaRPr lang="ru-RU" alt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2"/>
              </a:lnSpc>
            </a:pPr>
            <a:endParaRPr lang="ru-RU" altLang="ru-RU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spcAft>
                <a:spcPts val="1002"/>
              </a:spcAft>
            </a:pP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  <a:p>
            <a:pPr eaLnBrk="1" hangingPunct="1"/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AutoShape 30"/>
          <p:cNvCxnSpPr>
            <a:cxnSpLocks noChangeShapeType="1"/>
          </p:cNvCxnSpPr>
          <p:nvPr/>
        </p:nvCxnSpPr>
        <p:spPr bwMode="auto">
          <a:xfrm flipH="1">
            <a:off x="3363349" y="6469328"/>
            <a:ext cx="433090" cy="2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sp>
        <p:nvSpPr>
          <p:cNvPr id="52" name="Прямоугольник 21"/>
          <p:cNvSpPr>
            <a:spLocks noChangeArrowheads="1"/>
          </p:cNvSpPr>
          <p:nvPr/>
        </p:nvSpPr>
        <p:spPr bwMode="auto">
          <a:xfrm>
            <a:off x="333191" y="6332870"/>
            <a:ext cx="3039558" cy="29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r" defTabSz="914145">
              <a:lnSpc>
                <a:spcPts val="1600"/>
              </a:lnSpc>
            </a:pPr>
            <a:r>
              <a:rPr lang="ru-RU" altLang="ru-RU" sz="1700" b="1" dirty="0" smtClean="0">
                <a:solidFill>
                  <a:srgbClr val="002060"/>
                </a:solidFill>
                <a:latin typeface="OCRF-RegularC" charset="0"/>
              </a:rPr>
              <a:t>Включенность родителей</a:t>
            </a:r>
            <a:endParaRPr lang="ru-RU" altLang="ru-RU" sz="1700" b="1" dirty="0">
              <a:solidFill>
                <a:srgbClr val="002060"/>
              </a:solidFill>
              <a:latin typeface="OCRF-RegularC" charset="0"/>
            </a:endParaRPr>
          </a:p>
        </p:txBody>
      </p:sp>
      <p:sp>
        <p:nvSpPr>
          <p:cNvPr id="17449" name="Rectangle 5"/>
          <p:cNvSpPr>
            <a:spLocks noChangeArrowheads="1"/>
          </p:cNvSpPr>
          <p:nvPr/>
        </p:nvSpPr>
        <p:spPr bwMode="auto">
          <a:xfrm>
            <a:off x="6763952" y="2421711"/>
            <a:ext cx="1188000" cy="67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</a:p>
          <a:p>
            <a:pPr algn="ctr" defTabSz="914145"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ССД</a:t>
            </a:r>
            <a:r>
              <a:rPr lang="ru-RU" altLang="ru-RU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ru-RU" altLang="ru-RU" sz="1400" b="1" dirty="0">
              <a:solidFill>
                <a:srgbClr val="365F9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5075857" y="5871520"/>
            <a:ext cx="2736702" cy="720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 defTabSz="914145">
              <a:lnSpc>
                <a:spcPts val="1898"/>
              </a:lnSpc>
            </a:pPr>
            <a:r>
              <a:rPr lang="ru-RU" alt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ДОПОЛНИТЕЛЬНОЕ</a:t>
            </a:r>
            <a:r>
              <a:rPr lang="ru-RU" altLang="ru-RU" sz="17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alt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alt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AutoShape 30"/>
          <p:cNvCxnSpPr>
            <a:cxnSpLocks noChangeShapeType="1"/>
          </p:cNvCxnSpPr>
          <p:nvPr/>
        </p:nvCxnSpPr>
        <p:spPr bwMode="auto">
          <a:xfrm flipH="1">
            <a:off x="3825340" y="6025189"/>
            <a:ext cx="1224000" cy="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</p:cxnSp>
      <p:cxnSp>
        <p:nvCxnSpPr>
          <p:cNvPr id="17434" name="AutoShape 21"/>
          <p:cNvCxnSpPr>
            <a:cxnSpLocks noChangeShapeType="1"/>
          </p:cNvCxnSpPr>
          <p:nvPr/>
        </p:nvCxnSpPr>
        <p:spPr bwMode="auto">
          <a:xfrm rot="10800000">
            <a:off x="276820" y="1548611"/>
            <a:ext cx="3319746" cy="1778280"/>
          </a:xfrm>
          <a:prstGeom prst="bentConnector3">
            <a:avLst>
              <a:gd name="adj1" fmla="val 99820"/>
            </a:avLst>
          </a:prstGeom>
          <a:noFill/>
          <a:ln w="28575">
            <a:solidFill>
              <a:srgbClr val="0070C0"/>
            </a:solidFill>
            <a:prstDash val="lgDash"/>
            <a:miter lim="800000"/>
            <a:headEnd/>
            <a:tailEnd/>
          </a:ln>
          <a:effectLst/>
        </p:spPr>
      </p:cxnSp>
      <p:sp>
        <p:nvSpPr>
          <p:cNvPr id="45" name="Заголовок 1"/>
          <p:cNvSpPr txBox="1">
            <a:spLocks/>
          </p:cNvSpPr>
          <p:nvPr/>
        </p:nvSpPr>
        <p:spPr>
          <a:xfrm>
            <a:off x="136248" y="5008"/>
            <a:ext cx="9007752" cy="528000"/>
          </a:xfrm>
          <a:custGeom>
            <a:avLst/>
            <a:gdLst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0 w 9144000"/>
              <a:gd name="connsiteY3" fmla="*/ 1332000 h 1332000"/>
              <a:gd name="connsiteX4" fmla="*/ 0 w 9144000"/>
              <a:gd name="connsiteY4" fmla="*/ 0 h 1332000"/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331076 w 9144000"/>
              <a:gd name="connsiteY3" fmla="*/ 1332000 h 1332000"/>
              <a:gd name="connsiteX4" fmla="*/ 0 w 9144000"/>
              <a:gd name="connsiteY4" fmla="*/ 0 h 1332000"/>
              <a:gd name="connsiteX0" fmla="*/ 0 w 8970579"/>
              <a:gd name="connsiteY0" fmla="*/ 0 h 1332000"/>
              <a:gd name="connsiteX1" fmla="*/ 8970579 w 8970579"/>
              <a:gd name="connsiteY1" fmla="*/ 0 h 1332000"/>
              <a:gd name="connsiteX2" fmla="*/ 8970579 w 8970579"/>
              <a:gd name="connsiteY2" fmla="*/ 1332000 h 1332000"/>
              <a:gd name="connsiteX3" fmla="*/ 157655 w 8970579"/>
              <a:gd name="connsiteY3" fmla="*/ 1332000 h 1332000"/>
              <a:gd name="connsiteX4" fmla="*/ 0 w 8970579"/>
              <a:gd name="connsiteY4" fmla="*/ 0 h 1332000"/>
              <a:gd name="connsiteX0" fmla="*/ 0 w 8907517"/>
              <a:gd name="connsiteY0" fmla="*/ 0 h 1332000"/>
              <a:gd name="connsiteX1" fmla="*/ 8907517 w 8907517"/>
              <a:gd name="connsiteY1" fmla="*/ 0 h 1332000"/>
              <a:gd name="connsiteX2" fmla="*/ 8907517 w 8907517"/>
              <a:gd name="connsiteY2" fmla="*/ 1332000 h 1332000"/>
              <a:gd name="connsiteX3" fmla="*/ 94593 w 8907517"/>
              <a:gd name="connsiteY3" fmla="*/ 1332000 h 1332000"/>
              <a:gd name="connsiteX4" fmla="*/ 0 w 8907517"/>
              <a:gd name="connsiteY4" fmla="*/ 0 h 13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517" h="1332000">
                <a:moveTo>
                  <a:pt x="0" y="0"/>
                </a:moveTo>
                <a:lnTo>
                  <a:pt x="8907517" y="0"/>
                </a:lnTo>
                <a:lnTo>
                  <a:pt x="8907517" y="1332000"/>
                </a:lnTo>
                <a:lnTo>
                  <a:pt x="94593" y="13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Gotham Pro"/>
                <a:cs typeface="Gotham Pro"/>
              </a:rPr>
              <a:t>ОБРАЗОВАТЕЛЬНЫЙ</a:t>
            </a:r>
            <a:r>
              <a:rPr lang="ru-RU" sz="2800" dirty="0">
                <a:latin typeface="Calibri" panose="020F0502020204030204" pitchFamily="34" charset="0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Gotham Pro"/>
                <a:cs typeface="Gotham Pro"/>
              </a:rPr>
              <a:t>МАРШРУТ </a:t>
            </a:r>
            <a:endParaRPr lang="en-US" sz="2800" kern="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7184572" y="971521"/>
            <a:ext cx="1859193" cy="1033791"/>
          </a:xfrm>
          <a:prstGeom prst="rect">
            <a:avLst/>
          </a:prstGeom>
          <a:noFill/>
          <a:ln w="12700">
            <a:solidFill>
              <a:srgbClr val="627A32"/>
            </a:solidFill>
            <a:prstDash val="lgDash"/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ctr">
              <a:lnSpc>
                <a:spcPts val="1802"/>
              </a:lnSpc>
              <a:spcBef>
                <a:spcPts val="0"/>
              </a:spcBef>
            </a:pP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Дети-инвалиды без ЦПМПК;</a:t>
            </a:r>
          </a:p>
          <a:p>
            <a:pPr algn="ctr">
              <a:lnSpc>
                <a:spcPts val="1802"/>
              </a:lnSpc>
              <a:spcBef>
                <a:spcPts val="0"/>
              </a:spcBef>
            </a:pPr>
            <a:r>
              <a:rPr lang="ru-RU" altLang="ru-RU" dirty="0" smtClean="0">
                <a:solidFill>
                  <a:srgbClr val="0D25B3"/>
                </a:solidFill>
                <a:latin typeface="Times New Roman" pitchFamily="18" charset="0"/>
                <a:cs typeface="Times New Roman" pitchFamily="18" charset="0"/>
              </a:rPr>
              <a:t>Дети до 3-х лет </a:t>
            </a:r>
            <a:endParaRPr lang="ru-RU" altLang="ru-RU" dirty="0">
              <a:solidFill>
                <a:srgbClr val="0D25B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9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 txBox="1">
            <a:spLocks noChangeArrowheads="1"/>
          </p:cNvSpPr>
          <p:nvPr/>
        </p:nvSpPr>
        <p:spPr>
          <a:xfrm>
            <a:off x="468000" y="-17560"/>
            <a:ext cx="8229600" cy="48058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3000"/>
              </a:lnSpc>
            </a:pPr>
            <a:endParaRPr lang="en-US" sz="2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01" y="777704"/>
            <a:ext cx="8971200" cy="5375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355600">
              <a:lnSpc>
                <a:spcPts val="18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Компетентные специалисты инклюзивной практики, сотрудничество и  </a:t>
            </a:r>
          </a:p>
          <a:p>
            <a:pPr lvl="0">
              <a:lnSpc>
                <a:spcPts val="1800"/>
              </a:lnSpc>
              <a:spcAft>
                <a:spcPts val="40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преемственность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в работе всех специалистов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lvl="0" indent="355600">
              <a:lnSpc>
                <a:spcPts val="1800"/>
              </a:lnSpc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Эффективные современные технологии и методики работы с детьми с  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ОВЗ 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</a:t>
            </a:r>
            <a:r>
              <a:rPr lang="ru-RU" sz="2000" i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Нумикон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элементы  прикладного анализа поведения, </a:t>
            </a:r>
            <a:r>
              <a:rPr lang="ru-RU" sz="2000" i="1" smtClean="0">
                <a:solidFill>
                  <a:srgbClr val="002060"/>
                </a:solidFill>
                <a:latin typeface="Calibri" panose="020F0502020204030204" pitchFamily="34" charset="0"/>
              </a:rPr>
              <a:t>альтернативные и т.д.     </a:t>
            </a:r>
            <a:endParaRPr lang="ru-RU" sz="2000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средства коммуникации (</a:t>
            </a:r>
            <a:r>
              <a:rPr lang="en-US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PECS)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Монтесорри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-педагогика и др.</a:t>
            </a:r>
          </a:p>
          <a:p>
            <a:pPr lvl="0" indent="355600">
              <a:spcAft>
                <a:spcPts val="600"/>
              </a:spcAft>
              <a:buBlip>
                <a:blip r:embed="rId2"/>
              </a:buBlip>
            </a:pPr>
            <a:r>
              <a:rPr lang="ru-RU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Здоровьесберегающие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технологии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indent="355600">
              <a:lnSpc>
                <a:spcPts val="1800"/>
              </a:lnSpc>
              <a:buBlip>
                <a:blip r:embed="rId2"/>
              </a:buBlip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Материально-техническая оснащенность образовательной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среды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endParaRPr lang="ru-RU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>
              <a:lnSpc>
                <a:spcPts val="18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учебно-дидактические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и методические пособия и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материалы 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для </a:t>
            </a:r>
            <a:endParaRPr lang="ru-RU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обеспечения специальных  образовательных условий детям с ОВЗ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marL="355600" lvl="0" indent="-355600">
              <a:lnSpc>
                <a:spcPts val="18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Разработка и реализация индивидуальных образовательных маршрутов  </a:t>
            </a:r>
          </a:p>
          <a:p>
            <a:pPr marL="355600" lvl="0" indent="-355600">
              <a:lnSpc>
                <a:spcPts val="1800"/>
              </a:lnSpc>
              <a:spcAft>
                <a:spcPts val="400"/>
              </a:spcAft>
              <a:buBlip>
                <a:blip r:embed="rId2"/>
              </a:buBlip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Включение детей с ОВЗ в </a:t>
            </a:r>
            <a:r>
              <a:rPr lang="ru-RU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общесадовские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мероприятия, проектную деятельность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5600" indent="-355600">
              <a:spcAft>
                <a:spcPts val="400"/>
              </a:spcAft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Мониторинг образовательной деятельности </a:t>
            </a:r>
          </a:p>
          <a:p>
            <a:pPr marL="355600" indent="-355600">
              <a:spcAft>
                <a:spcPts val="400"/>
              </a:spcAft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Взаимодействие с родителями – </a:t>
            </a:r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</a:rPr>
              <a:t>консультирование и обучение родителей, детско-родительские 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группы, «Родительский клуб», </a:t>
            </a:r>
            <a:r>
              <a:rPr lang="ru-RU" sz="2000" i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общесадовские</a:t>
            </a:r>
            <a:r>
              <a:rPr lang="ru-RU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мероприятия</a:t>
            </a:r>
          </a:p>
          <a:p>
            <a:pPr marL="355600" indent="-355600">
              <a:spcAft>
                <a:spcPts val="600"/>
              </a:spcAft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Система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образования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4644" y="0"/>
            <a:ext cx="8907517" cy="595371"/>
          </a:xfrm>
          <a:custGeom>
            <a:avLst/>
            <a:gdLst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0 w 9144000"/>
              <a:gd name="connsiteY3" fmla="*/ 1332000 h 1332000"/>
              <a:gd name="connsiteX4" fmla="*/ 0 w 9144000"/>
              <a:gd name="connsiteY4" fmla="*/ 0 h 1332000"/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331076 w 9144000"/>
              <a:gd name="connsiteY3" fmla="*/ 1332000 h 1332000"/>
              <a:gd name="connsiteX4" fmla="*/ 0 w 9144000"/>
              <a:gd name="connsiteY4" fmla="*/ 0 h 1332000"/>
              <a:gd name="connsiteX0" fmla="*/ 0 w 8970579"/>
              <a:gd name="connsiteY0" fmla="*/ 0 h 1332000"/>
              <a:gd name="connsiteX1" fmla="*/ 8970579 w 8970579"/>
              <a:gd name="connsiteY1" fmla="*/ 0 h 1332000"/>
              <a:gd name="connsiteX2" fmla="*/ 8970579 w 8970579"/>
              <a:gd name="connsiteY2" fmla="*/ 1332000 h 1332000"/>
              <a:gd name="connsiteX3" fmla="*/ 157655 w 8970579"/>
              <a:gd name="connsiteY3" fmla="*/ 1332000 h 1332000"/>
              <a:gd name="connsiteX4" fmla="*/ 0 w 8970579"/>
              <a:gd name="connsiteY4" fmla="*/ 0 h 1332000"/>
              <a:gd name="connsiteX0" fmla="*/ 0 w 8907517"/>
              <a:gd name="connsiteY0" fmla="*/ 0 h 1332000"/>
              <a:gd name="connsiteX1" fmla="*/ 8907517 w 8907517"/>
              <a:gd name="connsiteY1" fmla="*/ 0 h 1332000"/>
              <a:gd name="connsiteX2" fmla="*/ 8907517 w 8907517"/>
              <a:gd name="connsiteY2" fmla="*/ 1332000 h 1332000"/>
              <a:gd name="connsiteX3" fmla="*/ 94593 w 8907517"/>
              <a:gd name="connsiteY3" fmla="*/ 1332000 h 1332000"/>
              <a:gd name="connsiteX4" fmla="*/ 0 w 8907517"/>
              <a:gd name="connsiteY4" fmla="*/ 0 h 13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517" h="1332000">
                <a:moveTo>
                  <a:pt x="0" y="0"/>
                </a:moveTo>
                <a:lnTo>
                  <a:pt x="8907517" y="0"/>
                </a:lnTo>
                <a:lnTo>
                  <a:pt x="8907517" y="1332000"/>
                </a:lnTo>
                <a:lnTo>
                  <a:pt x="94593" y="13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ru-RU" sz="3200" b="1" kern="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СОДЕРЖАТЕЛЬНЫЙ</a:t>
            </a:r>
            <a:r>
              <a:rPr lang="ru-RU" sz="32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kern="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АСПЕКТ ИНКЛЮЗИИ</a:t>
            </a:r>
            <a:endParaRPr lang="en-US" sz="3200" b="1" kern="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alibri" panose="020F0502020204030204" pitchFamily="34" charset="0"/>
              </a:rPr>
              <a:t>Ключевые компетенции педагога инклюзивной практики</a:t>
            </a:r>
            <a:endParaRPr lang="ru-RU" sz="40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Информированность о закономерностях развития детей с различными нозологиями</a:t>
            </a:r>
          </a:p>
          <a:p>
            <a:r>
              <a:rPr lang="ru-RU" sz="2800" dirty="0" smtClean="0">
                <a:latin typeface="Calibri" panose="020F0502020204030204" pitchFamily="34" charset="0"/>
              </a:rPr>
              <a:t>Приверженность ценностям инклюзии</a:t>
            </a:r>
          </a:p>
          <a:p>
            <a:r>
              <a:rPr lang="ru-RU" sz="2800" dirty="0" smtClean="0">
                <a:latin typeface="Calibri" panose="020F0502020204030204" pitchFamily="34" charset="0"/>
              </a:rPr>
              <a:t>Способность работать в междисциплинарной команде</a:t>
            </a:r>
          </a:p>
          <a:p>
            <a:r>
              <a:rPr lang="ru-RU" sz="2800" dirty="0" smtClean="0">
                <a:latin typeface="Calibri" panose="020F0502020204030204" pitchFamily="34" charset="0"/>
              </a:rPr>
              <a:t>Последовательность и структурированность деятельности</a:t>
            </a:r>
          </a:p>
          <a:p>
            <a:r>
              <a:rPr lang="ru-RU" sz="2800" dirty="0" smtClean="0">
                <a:latin typeface="Calibri" panose="020F0502020204030204" pitchFamily="34" charset="0"/>
              </a:rPr>
              <a:t>Способность адаптировать программные материалы под образовательные нужды детей</a:t>
            </a:r>
          </a:p>
          <a:p>
            <a:r>
              <a:rPr lang="ru-RU" sz="2800" dirty="0" smtClean="0">
                <a:latin typeface="Calibri" panose="020F0502020204030204" pitchFamily="34" charset="0"/>
              </a:rPr>
              <a:t>Умение грамотно строить коммуникацию со всеми участниками образовательного процесса</a:t>
            </a:r>
            <a:endParaRPr lang="ru-R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9"/>
            <a:ext cx="5698976" cy="927100"/>
          </a:xfrm>
        </p:spPr>
        <p:txBody>
          <a:bodyPr>
            <a:normAutofit fontScale="90000"/>
          </a:bodyPr>
          <a:lstStyle/>
          <a:p>
            <a:r>
              <a:rPr lang="ru-RU" i="1" u="sng" dirty="0">
                <a:latin typeface="Calibri" panose="020F0502020204030204" pitchFamily="34" charset="0"/>
              </a:rPr>
              <a:t> </a:t>
            </a:r>
            <a:r>
              <a:rPr lang="ru-RU" i="1" u="sng" dirty="0" err="1">
                <a:latin typeface="Calibri" panose="020F0502020204030204" pitchFamily="34" charset="0"/>
              </a:rPr>
              <a:t>Нard</a:t>
            </a:r>
            <a:r>
              <a:rPr lang="ru-RU" i="1" u="sng" dirty="0">
                <a:latin typeface="Calibri" panose="020F0502020204030204" pitchFamily="34" charset="0"/>
              </a:rPr>
              <a:t> </a:t>
            </a:r>
            <a:r>
              <a:rPr lang="ru-RU" i="1" u="sng" dirty="0" err="1">
                <a:latin typeface="Calibri" panose="020F0502020204030204" pitchFamily="34" charset="0"/>
              </a:rPr>
              <a:t>skills</a:t>
            </a:r>
            <a:r>
              <a:rPr lang="ru-RU" dirty="0"/>
              <a:t/>
            </a:r>
            <a:br>
              <a:rPr lang="ru-RU" dirty="0"/>
            </a:br>
            <a:r>
              <a:rPr lang="ru-RU" sz="2600" dirty="0" smtClean="0">
                <a:latin typeface="Calibri" panose="020F0502020204030204" pitchFamily="34" charset="0"/>
              </a:rPr>
              <a:t>профессиональные навыки педагога</a:t>
            </a:r>
            <a:endParaRPr lang="ru-RU" sz="26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568863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1. Умение </a:t>
            </a:r>
            <a:r>
              <a:rPr lang="ru-RU" sz="2000" dirty="0">
                <a:latin typeface="Calibri" panose="020F0502020204030204" pitchFamily="34" charset="0"/>
              </a:rPr>
              <a:t>создавать комфортную психологическую среду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2</a:t>
            </a:r>
            <a:r>
              <a:rPr lang="ru-RU" sz="2000" dirty="0">
                <a:latin typeface="Calibri" panose="020F0502020204030204" pitchFamily="34" charset="0"/>
              </a:rPr>
              <a:t>. Умение организовать </a:t>
            </a:r>
            <a:r>
              <a:rPr lang="ru-RU" sz="2000" dirty="0" smtClean="0">
                <a:latin typeface="Calibri" panose="020F0502020204030204" pitchFamily="34" charset="0"/>
              </a:rPr>
              <a:t>деятельность так</a:t>
            </a:r>
            <a:r>
              <a:rPr lang="ru-RU" sz="2000" dirty="0">
                <a:latin typeface="Calibri" panose="020F0502020204030204" pitchFamily="34" charset="0"/>
              </a:rPr>
              <a:t>, чтобы </a:t>
            </a:r>
            <a:r>
              <a:rPr lang="ru-RU" sz="2000" dirty="0" smtClean="0">
                <a:latin typeface="Calibri" panose="020F0502020204030204" pitchFamily="34" charset="0"/>
              </a:rPr>
              <a:t>вовлечь всех детей </a:t>
            </a: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3</a:t>
            </a:r>
            <a:r>
              <a:rPr lang="ru-RU" sz="2000" dirty="0">
                <a:latin typeface="Calibri" panose="020F0502020204030204" pitchFamily="34" charset="0"/>
              </a:rPr>
              <a:t>. Навыки стратегического планирования, подбора </a:t>
            </a:r>
            <a:r>
              <a:rPr lang="ru-RU" sz="2000" dirty="0" smtClean="0">
                <a:latin typeface="Calibri" panose="020F0502020204030204" pitchFamily="34" charset="0"/>
              </a:rPr>
              <a:t>педагогических методов и </a:t>
            </a:r>
            <a:r>
              <a:rPr lang="ru-RU" sz="2000" dirty="0">
                <a:latin typeface="Calibri" panose="020F0502020204030204" pitchFamily="34" charset="0"/>
              </a:rPr>
              <a:t>создания материалов </a:t>
            </a:r>
            <a:r>
              <a:rPr lang="ru-RU" sz="2000" dirty="0" smtClean="0">
                <a:latin typeface="Calibri" panose="020F0502020204030204" pitchFamily="34" charset="0"/>
              </a:rPr>
              <a:t>для занятий</a:t>
            </a: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4</a:t>
            </a:r>
            <a:r>
              <a:rPr lang="ru-RU" sz="2000" dirty="0">
                <a:latin typeface="Calibri" panose="020F0502020204030204" pitchFamily="34" charset="0"/>
              </a:rPr>
              <a:t>. Навык применения формирующей </a:t>
            </a:r>
            <a:r>
              <a:rPr lang="ru-RU" sz="2000" dirty="0" smtClean="0">
                <a:latin typeface="Calibri" panose="020F0502020204030204" pitchFamily="34" charset="0"/>
              </a:rPr>
              <a:t>оценки</a:t>
            </a: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5</a:t>
            </a:r>
            <a:r>
              <a:rPr lang="ru-RU" sz="2000" dirty="0">
                <a:latin typeface="Calibri" panose="020F0502020204030204" pitchFamily="34" charset="0"/>
              </a:rPr>
              <a:t>. Умение чувствовать атмосферу в </a:t>
            </a:r>
            <a:r>
              <a:rPr lang="ru-RU" sz="2000" dirty="0" smtClean="0">
                <a:latin typeface="Calibri" panose="020F0502020204030204" pitchFamily="34" charset="0"/>
              </a:rPr>
              <a:t>группе, анализировать взаимодействие детей между собой и со взрослыми</a:t>
            </a: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6</a:t>
            </a:r>
            <a:r>
              <a:rPr lang="ru-RU" sz="2000" dirty="0">
                <a:latin typeface="Calibri" panose="020F0502020204030204" pitchFamily="34" charset="0"/>
              </a:rPr>
              <a:t>. Умение выстраивать коммуникации со всеми участниками образовательного </a:t>
            </a:r>
            <a:r>
              <a:rPr lang="ru-RU" sz="2000" dirty="0" smtClean="0">
                <a:latin typeface="Calibri" panose="020F0502020204030204" pitchFamily="34" charset="0"/>
              </a:rPr>
              <a:t>процесса</a:t>
            </a:r>
          </a:p>
          <a:p>
            <a:pPr marL="0" indent="0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8</a:t>
            </a:r>
            <a:r>
              <a:rPr lang="ru-RU" sz="2000" dirty="0">
                <a:latin typeface="Calibri" panose="020F0502020204030204" pitchFamily="34" charset="0"/>
              </a:rPr>
              <a:t>. Постоянное стремление совершенствоваться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9" descr="sl_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8" y="0"/>
            <a:ext cx="2807172" cy="23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l_0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8" y="2326080"/>
            <a:ext cx="2811762" cy="231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g_0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8" y="4375423"/>
            <a:ext cx="2807172" cy="24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5" y="44624"/>
            <a:ext cx="7964513" cy="1503164"/>
          </a:xfrm>
        </p:spPr>
        <p:txBody>
          <a:bodyPr/>
          <a:lstStyle/>
          <a:p>
            <a:r>
              <a:rPr lang="en-US" i="1" u="sng" dirty="0">
                <a:latin typeface="Calibri" panose="020F0502020204030204" pitchFamily="34" charset="0"/>
              </a:rPr>
              <a:t>S</a:t>
            </a:r>
            <a:r>
              <a:rPr lang="ru-RU" i="1" u="sng" dirty="0" err="1">
                <a:latin typeface="Calibri" panose="020F0502020204030204" pitchFamily="34" charset="0"/>
              </a:rPr>
              <a:t>oft</a:t>
            </a:r>
            <a:r>
              <a:rPr lang="ru-RU" i="1" u="sng" dirty="0">
                <a:latin typeface="Calibri" panose="020F0502020204030204" pitchFamily="34" charset="0"/>
              </a:rPr>
              <a:t> </a:t>
            </a:r>
            <a:r>
              <a:rPr lang="ru-RU" i="1" u="sng" dirty="0" err="1" smtClean="0">
                <a:latin typeface="Calibri" panose="020F0502020204030204" pitchFamily="34" charset="0"/>
              </a:rPr>
              <a:t>skills</a:t>
            </a:r>
            <a:r>
              <a:rPr lang="ru-RU" u="sng" dirty="0" smtClean="0">
                <a:latin typeface="Calibri" panose="020F0502020204030204" pitchFamily="34" charset="0"/>
              </a:rPr>
              <a:t/>
            </a:r>
            <a:br>
              <a:rPr lang="ru-RU" u="sng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ТОП-10 </a:t>
            </a:r>
            <a:r>
              <a:rPr lang="ru-RU" sz="2400" dirty="0">
                <a:latin typeface="Calibri" panose="020F0502020204030204" pitchFamily="34" charset="0"/>
              </a:rPr>
              <a:t>личностных компетенций </a:t>
            </a:r>
            <a:r>
              <a:rPr lang="ru-RU" sz="2400" dirty="0" smtClean="0">
                <a:latin typeface="Calibri" panose="020F0502020204030204" pitchFamily="34" charset="0"/>
              </a:rPr>
              <a:t/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современного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Calibri" panose="020F0502020204030204" pitchFamily="34" charset="0"/>
              </a:rPr>
              <a:t>1. Готовность учиться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endParaRPr lang="ru-RU" sz="2200" dirty="0" smtClean="0">
              <a:latin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</a:rPr>
              <a:t>2</a:t>
            </a:r>
            <a:r>
              <a:rPr lang="ru-RU" sz="2200" dirty="0">
                <a:latin typeface="Calibri" panose="020F0502020204030204" pitchFamily="34" charset="0"/>
              </a:rPr>
              <a:t>. Цифровая </a:t>
            </a:r>
            <a:r>
              <a:rPr lang="ru-RU" sz="2200" dirty="0" smtClean="0">
                <a:latin typeface="Calibri" panose="020F0502020204030204" pitchFamily="34" charset="0"/>
              </a:rPr>
              <a:t>грамотность</a:t>
            </a:r>
          </a:p>
          <a:p>
            <a:r>
              <a:rPr lang="ru-RU" sz="2200" dirty="0" smtClean="0">
                <a:latin typeface="Calibri" panose="020F0502020204030204" pitchFamily="34" charset="0"/>
              </a:rPr>
              <a:t>3</a:t>
            </a:r>
            <a:r>
              <a:rPr lang="ru-RU" sz="2200" dirty="0">
                <a:latin typeface="Calibri" panose="020F0502020204030204" pitchFamily="34" charset="0"/>
              </a:rPr>
              <a:t>. Творчество </a:t>
            </a:r>
            <a:endParaRPr lang="ru-RU" sz="2200" dirty="0" smtClean="0">
              <a:latin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</a:rPr>
              <a:t>4</a:t>
            </a:r>
            <a:r>
              <a:rPr lang="ru-RU" sz="2200" dirty="0">
                <a:latin typeface="Calibri" panose="020F0502020204030204" pitchFamily="34" charset="0"/>
              </a:rPr>
              <a:t>. Справедливость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endParaRPr lang="ru-RU" sz="2200" dirty="0" smtClean="0">
              <a:latin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</a:rPr>
              <a:t>5</a:t>
            </a:r>
            <a:r>
              <a:rPr lang="ru-RU" sz="2200" dirty="0">
                <a:latin typeface="Calibri" panose="020F0502020204030204" pitchFamily="34" charset="0"/>
              </a:rPr>
              <a:t>. Терпение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endParaRPr lang="ru-RU" sz="2200" dirty="0" smtClean="0">
              <a:latin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</a:rPr>
              <a:t>6</a:t>
            </a:r>
            <a:r>
              <a:rPr lang="ru-RU" sz="2200" dirty="0">
                <a:latin typeface="Calibri" panose="020F0502020204030204" pitchFamily="34" charset="0"/>
              </a:rPr>
              <a:t>. </a:t>
            </a:r>
            <a:r>
              <a:rPr lang="ru-RU" sz="2200" dirty="0" smtClean="0">
                <a:latin typeface="Calibri" panose="020F0502020204030204" pitchFamily="34" charset="0"/>
              </a:rPr>
              <a:t>Неравнодушие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ru-RU" sz="2200" dirty="0">
                <a:latin typeface="Calibri" panose="020F0502020204030204" pitchFamily="34" charset="0"/>
              </a:rPr>
              <a:t>7. Готовность выйти за рамки </a:t>
            </a:r>
            <a:r>
              <a:rPr lang="ru-RU" sz="2200" dirty="0" smtClean="0">
                <a:latin typeface="Calibri" panose="020F0502020204030204" pitchFamily="34" charset="0"/>
              </a:rPr>
              <a:t>формальностей</a:t>
            </a:r>
          </a:p>
          <a:p>
            <a:r>
              <a:rPr lang="ru-RU" sz="2200" dirty="0">
                <a:latin typeface="Calibri" panose="020F0502020204030204" pitchFamily="34" charset="0"/>
              </a:rPr>
              <a:t>8. Любовь к работе</a:t>
            </a:r>
          </a:p>
          <a:p>
            <a:r>
              <a:rPr lang="ru-RU" sz="2200" dirty="0">
                <a:latin typeface="Calibri" panose="020F0502020204030204" pitchFamily="34" charset="0"/>
              </a:rPr>
              <a:t>9. Чувство юмора</a:t>
            </a:r>
          </a:p>
          <a:p>
            <a:r>
              <a:rPr lang="ru-RU" sz="2200" dirty="0">
                <a:latin typeface="Calibri" panose="020F0502020204030204" pitchFamily="34" charset="0"/>
              </a:rPr>
              <a:t>10. Умение позаботиться о себе</a:t>
            </a:r>
          </a:p>
          <a:p>
            <a:endParaRPr lang="ru-RU" sz="2000" dirty="0" smtClean="0"/>
          </a:p>
          <a:p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4" name="Рисунок 3" descr="https://activityedu.ru/file_storage/download?entity=sxid9be0-237e-41b9-841a-069ed1747ee0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55" y="1885934"/>
            <a:ext cx="2189723" cy="1826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ctivityedu.ru/file_storage/download?entity=sxide246-a151-43c8-a2e0-04bfaeed2d23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55" y="5366149"/>
            <a:ext cx="2208617" cy="1491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activityedu.ru/file_storage/download?entity=sxid9bc2-52a4-4403-801c-b288ee36d2ce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62" y="0"/>
            <a:ext cx="2189723" cy="1885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activityedu.ru/file_storage/download?entity=sxid59ab-d43f-4869-873b-0ccc9cdccfcf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9" y="3712650"/>
            <a:ext cx="2176439" cy="166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4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 txBox="1">
            <a:spLocks noChangeArrowheads="1"/>
          </p:cNvSpPr>
          <p:nvPr/>
        </p:nvSpPr>
        <p:spPr>
          <a:xfrm>
            <a:off x="35496" y="108642"/>
            <a:ext cx="9108504" cy="5839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457200">
              <a:lnSpc>
                <a:spcPts val="3000"/>
              </a:lnSpc>
            </a:pPr>
            <a:r>
              <a:rPr lang="ru-RU" sz="2400" dirty="0" smtClean="0">
                <a:solidFill>
                  <a:srgbClr val="1F497D"/>
                </a:solidFill>
              </a:rPr>
              <a:t>Принятые </a:t>
            </a:r>
            <a:r>
              <a:rPr lang="ru-RU" sz="2400" dirty="0" err="1" smtClean="0">
                <a:solidFill>
                  <a:srgbClr val="1F497D"/>
                </a:solidFill>
              </a:rPr>
              <a:t>профстандарты</a:t>
            </a:r>
            <a:r>
              <a:rPr lang="ru-RU" sz="2400" dirty="0" smtClean="0">
                <a:solidFill>
                  <a:srgbClr val="1F497D"/>
                </a:solidFill>
              </a:rPr>
              <a:t> педагогических работников в сфере ОО</a:t>
            </a:r>
            <a:endParaRPr lang="en-US" sz="4800" kern="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83073"/>
              </p:ext>
            </p:extLst>
          </p:nvPr>
        </p:nvGraphicFramePr>
        <p:xfrm>
          <a:off x="-8878" y="692609"/>
          <a:ext cx="9108000" cy="557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734"/>
                <a:gridCol w="2548337"/>
                <a:gridCol w="2372119"/>
                <a:gridCol w="902810"/>
              </a:tblGrid>
              <a:tr h="750977">
                <a:tc>
                  <a:txBody>
                    <a:bodyPr/>
                    <a:lstStyle/>
                    <a:p>
                      <a:pPr algn="ctr" fontAlgn="t">
                        <a:spcAft>
                          <a:spcPts val="600"/>
                        </a:spcAft>
                      </a:pPr>
                      <a:r>
                        <a:rPr lang="ru-RU" sz="1500" b="1" dirty="0">
                          <a:effectLst/>
                          <a:latin typeface="+mj-lt"/>
                        </a:rPr>
                        <a:t>Наименование </a:t>
                      </a:r>
                      <a:r>
                        <a:rPr lang="ru-RU" sz="1500" b="1" dirty="0" smtClean="0">
                          <a:effectLst/>
                          <a:latin typeface="+mj-lt"/>
                        </a:rPr>
                        <a:t>ПРОФСТАНДАРТА</a:t>
                      </a:r>
                      <a:endParaRPr lang="ru-RU" sz="1500" dirty="0">
                        <a:effectLst/>
                        <a:latin typeface="+mj-lt"/>
                      </a:endParaRPr>
                    </a:p>
                  </a:txBody>
                  <a:tcPr marL="57150" marR="57150" marT="57151" marB="57151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600"/>
                        </a:spcAft>
                      </a:pPr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Возможные наименования должностей</a:t>
                      </a:r>
                    </a:p>
                  </a:txBody>
                  <a:tcPr marL="57150" marR="57150" marT="57151" marB="57151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600"/>
                        </a:spcAft>
                      </a:pPr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Утверждающий документ</a:t>
                      </a:r>
                    </a:p>
                  </a:txBody>
                  <a:tcPr marL="57150" marR="57150" marT="57151" marB="57151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Дата  </a:t>
                      </a:r>
                      <a:endParaRPr lang="ru-RU" sz="15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7150" marR="57150" marT="57151" marB="57151"/>
                </a:tc>
              </a:tr>
              <a:tr h="1072193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Педагог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(педагогическая деятельность в сфере дошкольного,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начального, основного,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среднего общего образования) </a:t>
                      </a:r>
                    </a:p>
                  </a:txBody>
                  <a:tcPr marL="57150" marR="57150" marT="57151" marB="5715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Воспитатель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;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Учитель</a:t>
                      </a:r>
                    </a:p>
                    <a:p>
                      <a:pPr fontAlgn="t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150" marR="57150" marT="57151" marB="571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Минтруда России от </a:t>
                      </a:r>
                      <a:r>
                        <a:rPr lang="ru-RU" sz="16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18 октября 2013 г. 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544н</a:t>
                      </a:r>
                      <a:endParaRPr lang="ru-RU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 1 января 2017 г.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1" marB="57151"/>
                </a:tc>
              </a:tr>
              <a:tr h="87164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spcAft>
                          <a:spcPts val="6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Педагог-психолог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(психолог в сфере образования)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Педагог-психолог</a:t>
                      </a:r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 обр. орг.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Минтруда России от </a:t>
                      </a:r>
                      <a:r>
                        <a:rPr lang="ru-RU" sz="16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 июля 2015 г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514н</a:t>
                      </a:r>
                      <a:endParaRPr lang="ru-RU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>
                        <a:spcAft>
                          <a:spcPts val="600"/>
                        </a:spcAft>
                      </a:pP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/>
                </a:tc>
              </a:tr>
              <a:tr h="1259040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spcAft>
                          <a:spcPts val="6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дополнительного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и взрослых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доп. образования;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Преподаватель;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Методист;</a:t>
                      </a:r>
                    </a:p>
                    <a:p>
                      <a:r>
                        <a:rPr lang="ru-RU" sz="1600" b="0" i="0" kern="1200" spc="-2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Педагог-организатор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Минтруда России от </a:t>
                      </a:r>
                      <a:r>
                        <a:rPr lang="ru-RU" sz="16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 сентября 2015 г. 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N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613н</a:t>
                      </a:r>
                      <a:endParaRPr lang="ru-RU" sz="16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/>
                </a:tc>
              </a:tr>
              <a:tr h="160493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в области воспитания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(педагогическая деятельность в области воспитания обучающихся)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i="0" kern="1200" spc="-2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Социальный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i="0" kern="1200" spc="-2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педагог;</a:t>
                      </a:r>
                    </a:p>
                    <a:p>
                      <a:r>
                        <a:rPr lang="ru-RU" sz="1600" b="0" i="0" kern="1200" spc="-2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Педагог-организатор;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i="0" kern="1200" spc="-2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600" b="0" i="0" kern="1200" spc="-2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Воспитатель;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Педагог-библиотек.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Старший вожатый</a:t>
                      </a:r>
                      <a:endParaRPr lang="ru-RU" sz="1600" b="0" i="0" kern="1200" spc="-2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Приказ Минтруда России от </a:t>
                      </a:r>
                      <a:r>
                        <a:rPr lang="ru-RU" sz="1600" b="1" u="sng" dirty="0" smtClean="0">
                          <a:solidFill>
                            <a:srgbClr val="002060"/>
                          </a:solidFill>
                          <a:latin typeface="+mn-lt"/>
                        </a:rPr>
                        <a:t>10.01.2017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 10н 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 6 февраля 2017 г.</a:t>
                      </a:r>
                    </a:p>
                    <a:p>
                      <a:pPr algn="ctr" fontAlgn="t"/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57150" marR="57150" marT="57151" marB="571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6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 anchor="ctr">
            <a:noAutofit/>
          </a:bodyPr>
          <a:lstStyle/>
          <a:p>
            <a:pPr marL="0" lvl="0" indent="0" algn="just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Отдельные </a:t>
            </a: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организации, осуществляющие образовательную деятельность </a:t>
            </a:r>
            <a:r>
              <a:rPr lang="ru-RU" altLang="ru-RU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4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АДАПТИРОВАННЫМ ОСНОВНЫМ ОБЩЕОБРАЗОВАТЕЛЬНЫМ ПРОГРАММАМ</a:t>
            </a:r>
            <a:r>
              <a:rPr lang="ru-RU" altLang="ru-RU" sz="2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создаются органами государственной власти субъектов Российской Федерации для </a:t>
            </a:r>
            <a:r>
              <a:rPr lang="ru-RU" altLang="ru-RU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глухих, слабослышащих, позднооглохших</a:t>
            </a: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</a:t>
            </a:r>
            <a:r>
              <a:rPr lang="ru-RU" alt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 других обучающихся с ограниченными возможностями здоровья.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95" y="0"/>
            <a:ext cx="83883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1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</a:rPr>
              <a:t>Задачи службы сопровождения 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          В настоящее время отношение к детям с ОВЗ заметно изменилось: мало кто возражает, что образование должно быть доступно для всех детей без исключения. Основной вопрос состоит в том как сделать так, чтобы ребенок с ОВЗ получил не только богатый социальный опыт, но были реализованы в полной мере </a:t>
            </a:r>
            <a:r>
              <a:rPr lang="ru-RU" sz="2400" dirty="0">
                <a:latin typeface="Calibri" panose="020F0502020204030204" pitchFamily="34" charset="0"/>
              </a:rPr>
              <a:t>его </a:t>
            </a:r>
            <a:r>
              <a:rPr lang="ru-RU" sz="2400" dirty="0" smtClean="0">
                <a:latin typeface="Calibri" panose="020F0502020204030204" pitchFamily="34" charset="0"/>
              </a:rPr>
              <a:t>образовательные потребности, чтобы участие такого ребенка не снизило общий уровень образования других детей.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         Таким образом, вопросы из идеологической плоскости переместились в организационную, научно-методическую и исследовательскую.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libri" panose="020F0502020204030204" pitchFamily="34" charset="0"/>
              </a:rPr>
              <a:t>Психолого-педагогический консилиум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Цель</a:t>
            </a:r>
            <a:r>
              <a:rPr lang="ru-RU" sz="2200" dirty="0" smtClean="0">
                <a:latin typeface="Calibri" panose="020F0502020204030204" pitchFamily="34" charset="0"/>
              </a:rPr>
              <a:t> </a:t>
            </a:r>
            <a:r>
              <a:rPr lang="ru-RU" sz="2200" dirty="0">
                <a:latin typeface="Calibri" panose="020F0502020204030204" pitchFamily="34" charset="0"/>
              </a:rPr>
              <a:t>- обеспечение </a:t>
            </a:r>
            <a:r>
              <a:rPr lang="ru-RU" sz="2200" dirty="0" err="1">
                <a:latin typeface="Calibri" panose="020F0502020204030204" pitchFamily="34" charset="0"/>
              </a:rPr>
              <a:t>диагностико</a:t>
            </a:r>
            <a:r>
              <a:rPr lang="ru-RU" sz="2200" dirty="0">
                <a:latin typeface="Calibri" panose="020F0502020204030204" pitchFamily="34" charset="0"/>
              </a:rPr>
              <a:t>-коррекционного </a:t>
            </a:r>
            <a:r>
              <a:rPr lang="ru-RU" sz="2200" dirty="0" smtClean="0">
                <a:latin typeface="Calibri" panose="020F0502020204030204" pitchFamily="34" charset="0"/>
              </a:rPr>
              <a:t>психолого-педагогического </a:t>
            </a:r>
            <a:r>
              <a:rPr lang="ru-RU" sz="2200" dirty="0">
                <a:latin typeface="Calibri" panose="020F0502020204030204" pitchFamily="34" charset="0"/>
              </a:rPr>
              <a:t>сопровождения обучающихся с ОВЗ. </a:t>
            </a:r>
            <a:endParaRPr lang="ru-RU" sz="2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Задачи</a:t>
            </a:r>
            <a:r>
              <a:rPr lang="ru-RU" sz="2200" b="1" dirty="0">
                <a:latin typeface="Calibri" panose="020F0502020204030204" pitchFamily="34" charset="0"/>
              </a:rPr>
              <a:t>: </a:t>
            </a:r>
            <a:endParaRPr lang="ru-RU" sz="2200" b="1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выявление </a:t>
            </a:r>
            <a:r>
              <a:rPr lang="ru-RU" sz="2000" dirty="0">
                <a:latin typeface="Calibri" panose="020F0502020204030204" pitchFamily="34" charset="0"/>
              </a:rPr>
              <a:t>и ранняя диагностика отклонений в </a:t>
            </a:r>
            <a:r>
              <a:rPr lang="ru-RU" sz="2000" dirty="0" smtClean="0">
                <a:latin typeface="Calibri" panose="020F0502020204030204" pitchFamily="34" charset="0"/>
              </a:rPr>
              <a:t>развитии;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профилактика </a:t>
            </a:r>
            <a:r>
              <a:rPr lang="ru-RU" sz="2000" dirty="0">
                <a:latin typeface="Calibri" panose="020F0502020204030204" pitchFamily="34" charset="0"/>
              </a:rPr>
              <a:t>физических, интеллектуальных и эмоционально-личностных перегрузок и срывов;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создание </a:t>
            </a:r>
            <a:r>
              <a:rPr lang="ru-RU" sz="2000" dirty="0">
                <a:latin typeface="Calibri" panose="020F0502020204030204" pitchFamily="34" charset="0"/>
              </a:rPr>
              <a:t>условий для успешного прохождения программы детей, состоящих на сопровождении </a:t>
            </a:r>
            <a:r>
              <a:rPr lang="ru-RU" sz="2000" dirty="0" err="1">
                <a:latin typeface="Calibri" panose="020F0502020204030204" pitchFamily="34" charset="0"/>
              </a:rPr>
              <a:t>ПМПк</a:t>
            </a:r>
            <a:r>
              <a:rPr lang="ru-RU" sz="2000" dirty="0">
                <a:latin typeface="Calibri" panose="020F0502020204030204" pitchFamily="34" charset="0"/>
              </a:rPr>
              <a:t>;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выявление </a:t>
            </a:r>
            <a:r>
              <a:rPr lang="ru-RU" sz="2000" dirty="0">
                <a:latin typeface="Calibri" panose="020F0502020204030204" pitchFamily="34" charset="0"/>
              </a:rPr>
              <a:t>резервных возможностей развития;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определение </a:t>
            </a:r>
            <a:r>
              <a:rPr lang="ru-RU" sz="2000" dirty="0">
                <a:latin typeface="Calibri" panose="020F0502020204030204" pitchFamily="34" charset="0"/>
              </a:rPr>
              <a:t>характера, продолжительности и эффективности коррекционной помощи; </a:t>
            </a:r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подготовка </a:t>
            </a:r>
            <a:r>
              <a:rPr lang="ru-RU" sz="2000" dirty="0">
                <a:latin typeface="Calibri" panose="020F0502020204030204" pitchFamily="34" charset="0"/>
              </a:rPr>
              <a:t>и ведение документации, отражающей актуальное развитее ребенка, динамику его состояния, уровень школьной </a:t>
            </a:r>
            <a:r>
              <a:rPr lang="ru-RU" sz="2000" dirty="0" smtClean="0">
                <a:latin typeface="Calibri" panose="020F0502020204030204" pitchFamily="34" charset="0"/>
              </a:rPr>
              <a:t>успешности.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425" y="332656"/>
            <a:ext cx="3757613" cy="14542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Миссия и профессиональная позиция педагога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551" y="2634625"/>
            <a:ext cx="4255377" cy="17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8" y="939175"/>
            <a:ext cx="178593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2" y="3439690"/>
            <a:ext cx="351155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4680520" cy="214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5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Click to edit title style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gray">
          <a:xfrm>
            <a:off x="5790066" y="2577760"/>
            <a:ext cx="3168000" cy="2928000"/>
          </a:xfrm>
          <a:prstGeom prst="homePlate">
            <a:avLst>
              <a:gd name="adj" fmla="val 22503"/>
            </a:avLst>
          </a:prstGeom>
          <a:gradFill rotWithShape="1">
            <a:gsLst>
              <a:gs pos="0">
                <a:srgbClr val="C0C0C0">
                  <a:gamma/>
                  <a:tint val="14118"/>
                  <a:invGamma/>
                </a:srgbClr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gray">
          <a:xfrm>
            <a:off x="3275856" y="2583597"/>
            <a:ext cx="3168000" cy="2928000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871891" y="2583597"/>
            <a:ext cx="241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4000" b="1" dirty="0">
                <a:solidFill>
                  <a:srgbClr val="111111"/>
                </a:solidFill>
                <a:latin typeface="+mj-lt"/>
                <a:sym typeface="OCRF-RegularC" charset="0"/>
              </a:rPr>
              <a:t>АООП</a:t>
            </a:r>
            <a:endParaRPr lang="ru-RU" b="1" dirty="0">
              <a:solidFill>
                <a:srgbClr val="111111"/>
              </a:solidFill>
              <a:latin typeface="+mj-lt"/>
              <a:sym typeface="OCRF-RegularC" charset="0"/>
            </a:endParaRPr>
          </a:p>
          <a:p>
            <a:pPr algn="ctr">
              <a:lnSpc>
                <a:spcPts val="1800"/>
              </a:lnSpc>
            </a:pPr>
            <a:endParaRPr lang="ru-RU" sz="300" dirty="0" smtClean="0">
              <a:solidFill>
                <a:srgbClr val="111111"/>
              </a:solidFill>
              <a:sym typeface="OCRF-RegularC" charset="0"/>
            </a:endParaRPr>
          </a:p>
          <a:p>
            <a:pPr algn="ctr">
              <a:lnSpc>
                <a:spcPts val="1800"/>
              </a:lnSpc>
            </a:pPr>
            <a:r>
              <a:rPr lang="ru-RU" sz="2400" dirty="0" smtClean="0">
                <a:solidFill>
                  <a:srgbClr val="111111"/>
                </a:solidFill>
                <a:latin typeface="Calibri" panose="020F0502020204030204" pitchFamily="34" charset="0"/>
                <a:sym typeface="OCRF-RegularC" charset="0"/>
              </a:rPr>
              <a:t>Адаптированная </a:t>
            </a:r>
            <a:r>
              <a:rPr lang="ru-RU" sz="2400" dirty="0">
                <a:solidFill>
                  <a:srgbClr val="111111"/>
                </a:solidFill>
                <a:latin typeface="Calibri" panose="020F0502020204030204" pitchFamily="34" charset="0"/>
                <a:sym typeface="OCRF-RegularC" charset="0"/>
              </a:rPr>
              <a:t>основная образовательная программа </a:t>
            </a:r>
            <a:endParaRPr lang="ru-RU" sz="2400" dirty="0" smtClean="0">
              <a:solidFill>
                <a:srgbClr val="111111"/>
              </a:solidFill>
              <a:latin typeface="Calibri" panose="020F0502020204030204" pitchFamily="34" charset="0"/>
              <a:sym typeface="OCRF-RegularC" charset="0"/>
            </a:endParaRPr>
          </a:p>
          <a:p>
            <a:pPr algn="ctr">
              <a:lnSpc>
                <a:spcPts val="2100"/>
              </a:lnSpc>
            </a:pPr>
            <a:r>
              <a:rPr lang="ru-RU" i="1" dirty="0" smtClean="0">
                <a:latin typeface="+mj-lt"/>
                <a:ea typeface="Gotham Pro"/>
                <a:cs typeface="Gotham Pro"/>
                <a:sym typeface="OCRF-RegularC" charset="0"/>
              </a:rPr>
              <a:t>(категория  </a:t>
            </a:r>
          </a:p>
          <a:p>
            <a:pPr algn="ctr">
              <a:lnSpc>
                <a:spcPts val="2100"/>
              </a:lnSpc>
            </a:pPr>
            <a:r>
              <a:rPr lang="ru-RU" i="1" dirty="0" smtClean="0">
                <a:latin typeface="+mj-lt"/>
                <a:ea typeface="Gotham Pro"/>
                <a:cs typeface="Gotham Pro"/>
                <a:sym typeface="OCRF-RegularC" charset="0"/>
              </a:rPr>
              <a:t>детей </a:t>
            </a:r>
            <a:r>
              <a:rPr lang="ru-RU" i="1" dirty="0">
                <a:latin typeface="+mj-lt"/>
                <a:ea typeface="Gotham Pro"/>
                <a:cs typeface="Gotham Pro"/>
                <a:sym typeface="OCRF-RegularC" charset="0"/>
              </a:rPr>
              <a:t>с ОВЗ)</a:t>
            </a:r>
            <a:endParaRPr lang="ru-RU" i="1" dirty="0">
              <a:latin typeface="+mj-lt"/>
              <a:ea typeface="Gotham Pro"/>
              <a:cs typeface="Gotham Pro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6487" y="23463"/>
            <a:ext cx="8907517" cy="1332000"/>
          </a:xfrm>
          <a:custGeom>
            <a:avLst/>
            <a:gdLst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0 w 9144000"/>
              <a:gd name="connsiteY3" fmla="*/ 1332000 h 1332000"/>
              <a:gd name="connsiteX4" fmla="*/ 0 w 9144000"/>
              <a:gd name="connsiteY4" fmla="*/ 0 h 1332000"/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331076 w 9144000"/>
              <a:gd name="connsiteY3" fmla="*/ 1332000 h 1332000"/>
              <a:gd name="connsiteX4" fmla="*/ 0 w 9144000"/>
              <a:gd name="connsiteY4" fmla="*/ 0 h 1332000"/>
              <a:gd name="connsiteX0" fmla="*/ 0 w 8970579"/>
              <a:gd name="connsiteY0" fmla="*/ 0 h 1332000"/>
              <a:gd name="connsiteX1" fmla="*/ 8970579 w 8970579"/>
              <a:gd name="connsiteY1" fmla="*/ 0 h 1332000"/>
              <a:gd name="connsiteX2" fmla="*/ 8970579 w 8970579"/>
              <a:gd name="connsiteY2" fmla="*/ 1332000 h 1332000"/>
              <a:gd name="connsiteX3" fmla="*/ 157655 w 8970579"/>
              <a:gd name="connsiteY3" fmla="*/ 1332000 h 1332000"/>
              <a:gd name="connsiteX4" fmla="*/ 0 w 8970579"/>
              <a:gd name="connsiteY4" fmla="*/ 0 h 1332000"/>
              <a:gd name="connsiteX0" fmla="*/ 0 w 8907517"/>
              <a:gd name="connsiteY0" fmla="*/ 0 h 1332000"/>
              <a:gd name="connsiteX1" fmla="*/ 8907517 w 8907517"/>
              <a:gd name="connsiteY1" fmla="*/ 0 h 1332000"/>
              <a:gd name="connsiteX2" fmla="*/ 8907517 w 8907517"/>
              <a:gd name="connsiteY2" fmla="*/ 1332000 h 1332000"/>
              <a:gd name="connsiteX3" fmla="*/ 94593 w 8907517"/>
              <a:gd name="connsiteY3" fmla="*/ 1332000 h 1332000"/>
              <a:gd name="connsiteX4" fmla="*/ 0 w 8907517"/>
              <a:gd name="connsiteY4" fmla="*/ 0 h 13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517" h="1332000">
                <a:moveTo>
                  <a:pt x="0" y="0"/>
                </a:moveTo>
                <a:lnTo>
                  <a:pt x="8907517" y="0"/>
                </a:lnTo>
                <a:lnTo>
                  <a:pt x="8907517" y="1332000"/>
                </a:lnTo>
                <a:lnTo>
                  <a:pt x="94593" y="13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Gotham Pro"/>
                <a:cs typeface="Gotham Pro"/>
              </a:rPr>
              <a:t>Интеграция адаптированных образовательных программ дошкольного образования  </a:t>
            </a:r>
            <a:endParaRPr lang="ru-RU" altLang="ru-RU" sz="3200" b="1" dirty="0"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ltGray">
          <a:xfrm>
            <a:off x="742160" y="2583597"/>
            <a:ext cx="3168000" cy="2928000"/>
          </a:xfrm>
          <a:prstGeom prst="homePlate">
            <a:avLst>
              <a:gd name="adj" fmla="val 25000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86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black">
          <a:xfrm>
            <a:off x="6298201" y="2569372"/>
            <a:ext cx="2448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+mn-lt"/>
                <a:ea typeface="Gotham Pro"/>
                <a:cs typeface="Gotham Pro"/>
                <a:sym typeface="OCRF-RegularC" charset="0"/>
              </a:rPr>
              <a:t>ООП</a:t>
            </a:r>
            <a:endParaRPr lang="ru-RU" sz="3200" b="1" dirty="0">
              <a:latin typeface="+mn-lt"/>
              <a:ea typeface="Gotham Pro"/>
              <a:cs typeface="Gotham Pro"/>
              <a:sym typeface="OCRF-RegularC" charset="0"/>
            </a:endParaRPr>
          </a:p>
          <a:p>
            <a:pPr algn="ctr">
              <a:lnSpc>
                <a:spcPts val="2000"/>
              </a:lnSpc>
            </a:pPr>
            <a:endParaRPr lang="ru-RU" sz="1400" dirty="0" smtClean="0">
              <a:latin typeface="+mn-lt"/>
              <a:cs typeface="Gotham Pro" panose="02000503040000020004" pitchFamily="2" charset="0"/>
              <a:sym typeface="OCRF-RegularC" charset="0"/>
            </a:endParaRPr>
          </a:p>
          <a:p>
            <a:pPr algn="ctr">
              <a:lnSpc>
                <a:spcPts val="2000"/>
              </a:lnSpc>
            </a:pPr>
            <a:r>
              <a:rPr lang="ru-RU" sz="2400" dirty="0" smtClean="0">
                <a:latin typeface="Calibri" panose="020F0502020204030204" pitchFamily="34" charset="0"/>
                <a:cs typeface="Gotham Pro" panose="02000503040000020004" pitchFamily="2" charset="0"/>
                <a:sym typeface="OCRF-RegularC" charset="0"/>
              </a:rPr>
              <a:t>Основная   </a:t>
            </a:r>
          </a:p>
          <a:p>
            <a:pPr algn="ctr">
              <a:lnSpc>
                <a:spcPts val="2000"/>
              </a:lnSpc>
            </a:pPr>
            <a:r>
              <a:rPr lang="ru-RU" sz="2400" dirty="0" smtClean="0">
                <a:latin typeface="Calibri" panose="020F0502020204030204" pitchFamily="34" charset="0"/>
                <a:cs typeface="Gotham Pro" panose="02000503040000020004" pitchFamily="2" charset="0"/>
                <a:sym typeface="OCRF-RegularC" charset="0"/>
              </a:rPr>
              <a:t>образовательная </a:t>
            </a:r>
            <a:r>
              <a:rPr lang="ru-RU" sz="2400" dirty="0">
                <a:latin typeface="Calibri" panose="020F0502020204030204" pitchFamily="34" charset="0"/>
                <a:cs typeface="Gotham Pro" panose="02000503040000020004" pitchFamily="2" charset="0"/>
                <a:sym typeface="OCRF-RegularC" charset="0"/>
              </a:rPr>
              <a:t>программа </a:t>
            </a:r>
          </a:p>
          <a:p>
            <a:pPr algn="ctr">
              <a:lnSpc>
                <a:spcPts val="2000"/>
              </a:lnSpc>
            </a:pPr>
            <a:r>
              <a:rPr lang="ru-RU" sz="2000" i="1" dirty="0" smtClean="0">
                <a:latin typeface="+mn-lt"/>
                <a:ea typeface="Gotham Pro"/>
                <a:cs typeface="Gotham Pro"/>
                <a:sym typeface="OCRF-RegularC" charset="0"/>
              </a:rPr>
              <a:t>(</a:t>
            </a:r>
            <a:r>
              <a:rPr lang="ru-RU" sz="2000" i="1" dirty="0">
                <a:ea typeface="Gotham Pro"/>
                <a:cs typeface="Gotham Pro"/>
                <a:sym typeface="OCRF-RegularC" charset="0"/>
              </a:rPr>
              <a:t>дошкольного образования</a:t>
            </a:r>
            <a:r>
              <a:rPr lang="ru-RU" sz="2000" i="1" dirty="0" smtClean="0">
                <a:latin typeface="+mn-lt"/>
                <a:ea typeface="Gotham Pro"/>
                <a:cs typeface="Gotham Pro"/>
                <a:sym typeface="OCRF-RegularC" charset="0"/>
              </a:rPr>
              <a:t>)</a:t>
            </a:r>
            <a:endParaRPr lang="ru-RU" sz="2000" i="1" dirty="0">
              <a:latin typeface="+mn-lt"/>
              <a:ea typeface="Gotham Pro"/>
              <a:cs typeface="Gotham Pro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843660" y="2631825"/>
            <a:ext cx="257454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+mn-lt"/>
                <a:ea typeface="Gotham Pro"/>
                <a:cs typeface="Gotham Pro"/>
                <a:sym typeface="OCRF-RegularC" charset="0"/>
              </a:rPr>
              <a:t>ИОМ</a:t>
            </a:r>
            <a:endParaRPr lang="ru-RU" sz="3200" b="1" dirty="0" smtClean="0">
              <a:solidFill>
                <a:srgbClr val="002060"/>
              </a:solidFill>
              <a:sym typeface="OCRF-RegularC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Calibri" panose="020F0502020204030204" pitchFamily="34" charset="0"/>
              <a:sym typeface="OCRF-RegularC" charset="0"/>
            </a:endParaRPr>
          </a:p>
          <a:p>
            <a:pPr algn="ctr">
              <a:lnSpc>
                <a:spcPts val="2000"/>
              </a:lnSpc>
            </a:pPr>
            <a:r>
              <a:rPr lang="ru-RU" sz="2400" dirty="0">
                <a:solidFill>
                  <a:srgbClr val="111111"/>
                </a:solidFill>
                <a:latin typeface="Calibri" panose="020F0502020204030204" pitchFamily="34" charset="0"/>
                <a:sym typeface="OCRF-RegularC" charset="0"/>
              </a:rPr>
              <a:t>Индивидуальный образовательный маршрут</a:t>
            </a:r>
          </a:p>
          <a:p>
            <a:pPr algn="ctr"/>
            <a:r>
              <a:rPr lang="ru-RU" sz="2000" b="1" dirty="0" smtClean="0">
                <a:latin typeface="+mn-lt"/>
                <a:ea typeface="Gotham Pro"/>
                <a:cs typeface="Gotham Pro"/>
                <a:sym typeface="OCRF-RegularC" charset="0"/>
              </a:rPr>
              <a:t>(</a:t>
            </a:r>
            <a:r>
              <a:rPr lang="ru-RU" sz="2400" b="1" dirty="0">
                <a:latin typeface="+mn-lt"/>
                <a:ea typeface="Gotham Pro"/>
                <a:cs typeface="Gotham Pro"/>
                <a:sym typeface="OCRF-RegularC" charset="0"/>
              </a:rPr>
              <a:t>1</a:t>
            </a:r>
            <a:r>
              <a:rPr lang="ru-RU" sz="2000" b="1" dirty="0">
                <a:latin typeface="+mn-lt"/>
                <a:ea typeface="Gotham Pro"/>
                <a:cs typeface="Gotham Pro"/>
                <a:sym typeface="OCRF-RegularC" charset="0"/>
              </a:rPr>
              <a:t> ребенок)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759613" y="5589240"/>
            <a:ext cx="2658588" cy="655184"/>
          </a:xfrm>
          <a:prstGeom prst="homePlate">
            <a:avLst/>
          </a:prstGeom>
          <a:solidFill>
            <a:srgbClr val="B7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white">
          <a:xfrm>
            <a:off x="948792" y="5505760"/>
            <a:ext cx="223773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altLang="ru-RU" sz="1600" b="1" dirty="0" smtClean="0"/>
              <a:t>На основе </a:t>
            </a:r>
          </a:p>
          <a:p>
            <a:pPr algn="ctr">
              <a:lnSpc>
                <a:spcPts val="1800"/>
              </a:lnSpc>
            </a:pPr>
            <a:r>
              <a:rPr lang="ru-RU" altLang="ru-RU" b="1" dirty="0" smtClean="0"/>
              <a:t>АООП </a:t>
            </a:r>
            <a:endParaRPr lang="en-US" altLang="ru-RU" sz="1400" b="1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3418201" y="5599760"/>
            <a:ext cx="2520000" cy="655184"/>
          </a:xfrm>
          <a:prstGeom prst="homePlate">
            <a:avLst/>
          </a:prstGeom>
          <a:solidFill>
            <a:srgbClr val="B3B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white">
          <a:xfrm>
            <a:off x="3559333" y="5570747"/>
            <a:ext cx="2237736" cy="50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altLang="ru-RU" sz="1600" b="1" dirty="0" smtClean="0"/>
              <a:t>На основе </a:t>
            </a:r>
          </a:p>
          <a:p>
            <a:pPr algn="ctr">
              <a:lnSpc>
                <a:spcPts val="1600"/>
              </a:lnSpc>
            </a:pPr>
            <a:r>
              <a:rPr lang="ru-RU" altLang="ru-RU" sz="1600" b="1" dirty="0" smtClean="0"/>
              <a:t>примерных </a:t>
            </a:r>
            <a:r>
              <a:rPr lang="ru-RU" altLang="ru-RU" b="1" dirty="0" smtClean="0"/>
              <a:t>АООП</a:t>
            </a:r>
            <a:endParaRPr lang="en-US" altLang="ru-RU" sz="1600" b="1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5929147" y="5590783"/>
            <a:ext cx="2592000" cy="665188"/>
          </a:xfrm>
          <a:prstGeom prst="homePlat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white">
          <a:xfrm>
            <a:off x="6336000" y="5599760"/>
            <a:ext cx="2237736" cy="50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altLang="ru-RU" sz="1600" b="1" dirty="0"/>
              <a:t>На основе </a:t>
            </a:r>
          </a:p>
          <a:p>
            <a:pPr algn="ctr">
              <a:lnSpc>
                <a:spcPts val="1600"/>
              </a:lnSpc>
            </a:pPr>
            <a:r>
              <a:rPr lang="ru-RU" altLang="ru-RU" sz="1600" b="1" dirty="0"/>
              <a:t>примерных</a:t>
            </a:r>
            <a:r>
              <a:rPr lang="ru-RU" altLang="ru-RU" b="1" dirty="0"/>
              <a:t> </a:t>
            </a:r>
            <a:r>
              <a:rPr lang="ru-RU" altLang="ru-RU" b="1" dirty="0" smtClean="0"/>
              <a:t>ООП</a:t>
            </a:r>
            <a:endParaRPr lang="en-US" altLang="ru-RU" b="1" dirty="0"/>
          </a:p>
        </p:txBody>
      </p:sp>
    </p:spTree>
    <p:extLst>
      <p:ext uri="{BB962C8B-B14F-4D97-AF65-F5344CB8AC3E}">
        <p14:creationId xmlns:p14="http://schemas.microsoft.com/office/powerpoint/2010/main" val="129635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3" y="1196975"/>
            <a:ext cx="9120187" cy="5545138"/>
          </a:xfrm>
        </p:spPr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совместное перспективное планирование и реализация </a:t>
            </a:r>
            <a:r>
              <a:rPr lang="ru-RU" alt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Gotham Pro" panose="02000503040000020004" pitchFamily="2" charset="0"/>
              </a:rPr>
              <a:t>коррекционно-развивающей работы</a:t>
            </a:r>
            <a:r>
              <a:rPr lang="ru-RU" sz="2400" dirty="0" smtClean="0"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на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период ИОМ по всем образовательным областям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цели, задачи, ответственные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)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; 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cs typeface="Gotham Pro" panose="02000503040000020004" pitchFamily="2" charset="0"/>
            </a:endParaRPr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выбор форм, методов и приемов коррекционно-развивающей работы; </a:t>
            </a:r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создание специальных условий в группе </a:t>
            </a:r>
            <a:r>
              <a:rPr lang="ru-RU" sz="2400" i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(структурирование образовательной среды, визуальная  поддержка, адаптация дидактических материалов, обеспечение сенсорного комфорта,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дозирование учебной нагрузки и др.)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; </a:t>
            </a:r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облюдение принципов междисциплинарной командной работы;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cs typeface="Gotham Pro" panose="02000503040000020004" pitchFamily="2" charset="0"/>
            </a:endParaRPr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участие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в интегрированной образовательной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деятельности, совместные проекты, взаимопосещение занятий; 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cs typeface="Gotham Pro" panose="02000503040000020004" pitchFamily="2" charset="0"/>
            </a:endParaRPr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совместное осуществление образовательной деятельности в ходе режимных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моментов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и в свободной активности детей;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cs typeface="Gotham Pro" panose="02000503040000020004" pitchFamily="2" charset="0"/>
            </a:endParaRPr>
          </a:p>
          <a:p>
            <a:pPr>
              <a:lnSpc>
                <a:spcPts val="21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огласованная стратегия работы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Gotham Pro" panose="02000503040000020004" pitchFamily="2" charset="0"/>
              </a:rPr>
              <a:t>родителями.</a:t>
            </a:r>
          </a:p>
          <a:p>
            <a:pPr>
              <a:lnSpc>
                <a:spcPts val="2100"/>
              </a:lnSpc>
              <a:spcBef>
                <a:spcPts val="300"/>
              </a:spcBef>
            </a:pPr>
            <a:endParaRPr lang="ru-RU" altLang="ru-RU" sz="2400" b="1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Gotham Pro" panose="02000503040000020004" pitchFamily="2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6486" y="0"/>
            <a:ext cx="8907517" cy="1004736"/>
          </a:xfrm>
          <a:custGeom>
            <a:avLst/>
            <a:gdLst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0 w 9144000"/>
              <a:gd name="connsiteY3" fmla="*/ 1332000 h 1332000"/>
              <a:gd name="connsiteX4" fmla="*/ 0 w 9144000"/>
              <a:gd name="connsiteY4" fmla="*/ 0 h 1332000"/>
              <a:gd name="connsiteX0" fmla="*/ 0 w 9144000"/>
              <a:gd name="connsiteY0" fmla="*/ 0 h 1332000"/>
              <a:gd name="connsiteX1" fmla="*/ 9144000 w 9144000"/>
              <a:gd name="connsiteY1" fmla="*/ 0 h 1332000"/>
              <a:gd name="connsiteX2" fmla="*/ 9144000 w 9144000"/>
              <a:gd name="connsiteY2" fmla="*/ 1332000 h 1332000"/>
              <a:gd name="connsiteX3" fmla="*/ 331076 w 9144000"/>
              <a:gd name="connsiteY3" fmla="*/ 1332000 h 1332000"/>
              <a:gd name="connsiteX4" fmla="*/ 0 w 9144000"/>
              <a:gd name="connsiteY4" fmla="*/ 0 h 1332000"/>
              <a:gd name="connsiteX0" fmla="*/ 0 w 8970579"/>
              <a:gd name="connsiteY0" fmla="*/ 0 h 1332000"/>
              <a:gd name="connsiteX1" fmla="*/ 8970579 w 8970579"/>
              <a:gd name="connsiteY1" fmla="*/ 0 h 1332000"/>
              <a:gd name="connsiteX2" fmla="*/ 8970579 w 8970579"/>
              <a:gd name="connsiteY2" fmla="*/ 1332000 h 1332000"/>
              <a:gd name="connsiteX3" fmla="*/ 157655 w 8970579"/>
              <a:gd name="connsiteY3" fmla="*/ 1332000 h 1332000"/>
              <a:gd name="connsiteX4" fmla="*/ 0 w 8970579"/>
              <a:gd name="connsiteY4" fmla="*/ 0 h 1332000"/>
              <a:gd name="connsiteX0" fmla="*/ 0 w 8907517"/>
              <a:gd name="connsiteY0" fmla="*/ 0 h 1332000"/>
              <a:gd name="connsiteX1" fmla="*/ 8907517 w 8907517"/>
              <a:gd name="connsiteY1" fmla="*/ 0 h 1332000"/>
              <a:gd name="connsiteX2" fmla="*/ 8907517 w 8907517"/>
              <a:gd name="connsiteY2" fmla="*/ 1332000 h 1332000"/>
              <a:gd name="connsiteX3" fmla="*/ 94593 w 8907517"/>
              <a:gd name="connsiteY3" fmla="*/ 1332000 h 1332000"/>
              <a:gd name="connsiteX4" fmla="*/ 0 w 8907517"/>
              <a:gd name="connsiteY4" fmla="*/ 0 h 13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517" h="1332000">
                <a:moveTo>
                  <a:pt x="0" y="0"/>
                </a:moveTo>
                <a:lnTo>
                  <a:pt x="8907517" y="0"/>
                </a:lnTo>
                <a:lnTo>
                  <a:pt x="8907517" y="1332000"/>
                </a:lnTo>
                <a:lnTo>
                  <a:pt x="94593" y="13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700"/>
              </a:lnSpc>
            </a:pPr>
            <a:r>
              <a:rPr lang="ru-RU" altLang="ru-RU" sz="3200" b="1" dirty="0">
                <a:solidFill>
                  <a:srgbClr val="002060"/>
                </a:solidFill>
                <a:latin typeface="Calibri" panose="020F0502020204030204" pitchFamily="34" charset="0"/>
                <a:ea typeface="Gotham Pro"/>
                <a:cs typeface="Gotham Pro"/>
              </a:rPr>
              <a:t>Преемственность психолого-педагогического сопровождения  детей  с  ОВЗ</a:t>
            </a: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  <a:ea typeface="Gotham Pro"/>
              <a:cs typeface="Gotham Pro"/>
            </a:endParaRPr>
          </a:p>
        </p:txBody>
      </p:sp>
    </p:spTree>
    <p:extLst>
      <p:ext uri="{BB962C8B-B14F-4D97-AF65-F5344CB8AC3E}">
        <p14:creationId xmlns:p14="http://schemas.microsoft.com/office/powerpoint/2010/main" val="16295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29156528"/>
              </p:ext>
            </p:extLst>
          </p:nvPr>
        </p:nvGraphicFramePr>
        <p:xfrm>
          <a:off x="0" y="1124744"/>
          <a:ext cx="903649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739014" y="5036472"/>
            <a:ext cx="8280000" cy="816000"/>
            <a:chOff x="699585" y="3631951"/>
            <a:chExt cx="8336910" cy="81385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9585" y="3672222"/>
              <a:ext cx="8336910" cy="7051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699585" y="3631951"/>
              <a:ext cx="8336910" cy="8138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73712" tIns="66040" rIns="66040" bIns="66040" numCol="1" spcCol="1270" anchor="ctr" anchorCtr="0">
              <a:noAutofit/>
            </a:bodyPr>
            <a:lstStyle/>
            <a:p>
              <a:pPr lvl="0" defTabSz="1155700">
                <a:lnSpc>
                  <a:spcPct val="80000"/>
                </a:lnSpc>
                <a:spcAft>
                  <a:spcPts val="600"/>
                </a:spcAft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Учет специфики освоения навыков и усвоения информации</a:t>
              </a:r>
            </a:p>
          </p:txBody>
        </p:sp>
      </p:grpSp>
      <p:sp>
        <p:nvSpPr>
          <p:cNvPr id="8" name="Овал 7"/>
          <p:cNvSpPr/>
          <p:nvPr/>
        </p:nvSpPr>
        <p:spPr>
          <a:xfrm>
            <a:off x="322392" y="4988472"/>
            <a:ext cx="865232" cy="864000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631014" y="6074935"/>
            <a:ext cx="842400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673712" tIns="60960" rIns="60960" bIns="60960" numCol="1" spcCol="1270" anchor="ctr" anchorCtr="0">
            <a:noAutofit/>
          </a:bodyPr>
          <a:lstStyle/>
          <a:p>
            <a:pPr marL="285750" lvl="1" indent="-285750" hangingPunct="0">
              <a:lnSpc>
                <a:spcPct val="80000"/>
              </a:lnSpc>
              <a:spcAft>
                <a:spcPts val="600"/>
              </a:spcAft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Индивидуализация оценки достижений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532" y="5966971"/>
            <a:ext cx="842060" cy="864000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61792" y="203231"/>
            <a:ext cx="7344816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Создание «особых» условий  </a:t>
            </a:r>
            <a:endParaRPr lang="ru-R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</a:t>
            </a:r>
            <a:r>
              <a:rPr lang="ru-RU" sz="3200" dirty="0" smtClean="0"/>
              <a:t>одель </a:t>
            </a:r>
            <a:br>
              <a:rPr lang="ru-RU" sz="3200" dirty="0" smtClean="0"/>
            </a:br>
            <a:r>
              <a:rPr lang="ru-RU" sz="3200" dirty="0" smtClean="0"/>
              <a:t>поддержки семьи  детей с ОВЗ</a:t>
            </a:r>
            <a:endParaRPr lang="en-US" sz="3200" dirty="0"/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411512" y="1487012"/>
            <a:ext cx="8083458" cy="5240914"/>
            <a:chOff x="2945" y="1746"/>
            <a:chExt cx="2024" cy="1825"/>
          </a:xfrm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3" y="1746"/>
              <a:ext cx="76" cy="18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746"/>
              <a:ext cx="76" cy="18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5" y="1832"/>
              <a:ext cx="2010" cy="178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b="1" dirty="0"/>
                <a:t>Коллективная работа профессиональной команды специалистов</a:t>
              </a:r>
              <a:endParaRPr lang="en-US" b="1" dirty="0"/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7" y="2037"/>
              <a:ext cx="2010" cy="178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b="1" dirty="0"/>
                <a:t>Включенность семьи на всех этапах образования  ребенка</a:t>
              </a:r>
              <a:endParaRPr lang="en-US" b="1" dirty="0"/>
            </a:p>
          </p:txBody>
        </p:sp>
        <p:sp>
          <p:nvSpPr>
            <p:cNvPr id="57363" name="AutoShape 19"/>
            <p:cNvSpPr>
              <a:spLocks noChangeArrowheads="1"/>
            </p:cNvSpPr>
            <p:nvPr/>
          </p:nvSpPr>
          <p:spPr bwMode="gray">
            <a:xfrm>
              <a:off x="2955" y="2257"/>
              <a:ext cx="2010" cy="178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90488"/>
              <a:r>
                <a:rPr lang="ru-RU" b="1" dirty="0"/>
                <a:t>Межведомственное взаимодействие </a:t>
              </a:r>
              <a:endParaRPr lang="ru-RU" b="1" dirty="0" smtClean="0"/>
            </a:p>
            <a:p>
              <a:pPr marL="90488"/>
              <a:r>
                <a:rPr lang="ru-RU" b="1" dirty="0" smtClean="0"/>
                <a:t>(</a:t>
              </a:r>
              <a:r>
                <a:rPr lang="ru-RU" b="1" dirty="0"/>
                <a:t>образование, медицина, соц. защита)</a:t>
              </a:r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50" y="2465"/>
              <a:ext cx="2010" cy="178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90488"/>
              <a:r>
                <a:rPr lang="ru-RU" b="1" dirty="0" smtClean="0"/>
                <a:t>Информационная </a:t>
              </a:r>
              <a:r>
                <a:rPr lang="ru-RU" b="1" dirty="0"/>
                <a:t>и психологическая поддержка </a:t>
              </a:r>
              <a:r>
                <a:rPr lang="ru-RU" b="1" dirty="0" smtClean="0"/>
                <a:t>семьи</a:t>
              </a:r>
              <a:endParaRPr lang="ru-RU" b="1" dirty="0"/>
            </a:p>
          </p:txBody>
        </p:sp>
        <p:sp>
          <p:nvSpPr>
            <p:cNvPr id="57365" name="AutoShape 21"/>
            <p:cNvSpPr>
              <a:spLocks noChangeArrowheads="1"/>
            </p:cNvSpPr>
            <p:nvPr/>
          </p:nvSpPr>
          <p:spPr bwMode="gray">
            <a:xfrm>
              <a:off x="2959" y="2658"/>
              <a:ext cx="2010" cy="178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b="1" dirty="0"/>
                <a:t>Толерантность системы</a:t>
              </a:r>
              <a:endParaRPr lang="en-US" b="1" dirty="0"/>
            </a:p>
          </p:txBody>
        </p:sp>
      </p:grpSp>
      <p:sp>
        <p:nvSpPr>
          <p:cNvPr id="24" name="AutoShape 21"/>
          <p:cNvSpPr>
            <a:spLocks noChangeArrowheads="1"/>
          </p:cNvSpPr>
          <p:nvPr/>
        </p:nvSpPr>
        <p:spPr bwMode="gray">
          <a:xfrm>
            <a:off x="431480" y="4664486"/>
            <a:ext cx="8028080" cy="540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/>
              <a:t>Согласованная работа родителей и специалистов </a:t>
            </a:r>
            <a:endParaRPr lang="ru-RU" b="1" dirty="0" smtClean="0"/>
          </a:p>
          <a:p>
            <a:pPr eaLnBrk="0" hangingPunct="0"/>
            <a:r>
              <a:rPr lang="ru-RU" b="1" dirty="0" smtClean="0"/>
              <a:t>(</a:t>
            </a:r>
            <a:r>
              <a:rPr lang="ru-RU" b="1" dirty="0"/>
              <a:t>единые цели,  задачи, центрирование на ребенке)</a:t>
            </a:r>
            <a:endParaRPr lang="en-US" b="1" dirty="0"/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gray">
          <a:xfrm>
            <a:off x="451449" y="5288379"/>
            <a:ext cx="8002264" cy="540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lang="ru-RU" b="1" dirty="0"/>
              <a:t>Сплоченность родителей (сообщества, группы </a:t>
            </a:r>
            <a:r>
              <a:rPr lang="ru-RU" b="1" dirty="0" err="1"/>
              <a:t>взаимоподдержки</a:t>
            </a:r>
            <a:r>
              <a:rPr lang="ru-RU" b="1" dirty="0"/>
              <a:t>)</a:t>
            </a:r>
            <a:endParaRPr lang="en-US" b="1" dirty="0"/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gray">
          <a:xfrm>
            <a:off x="451449" y="5863529"/>
            <a:ext cx="8002264" cy="540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lang="ru-RU" b="1" dirty="0"/>
              <a:t>Инструменты оценки качества работы специалистов </a:t>
            </a:r>
            <a:endParaRPr lang="ru-RU" b="1" dirty="0" smtClean="0"/>
          </a:p>
          <a:p>
            <a:pPr eaLnBrk="0" hangingPunct="0">
              <a:buFont typeface="Wingdings" pitchFamily="2" charset="2"/>
              <a:buNone/>
            </a:pPr>
            <a:r>
              <a:rPr lang="ru-RU" b="1" dirty="0" smtClean="0"/>
              <a:t>с </a:t>
            </a:r>
            <a:r>
              <a:rPr lang="ru-RU" b="1" dirty="0"/>
              <a:t>точки зрения </a:t>
            </a:r>
            <a:r>
              <a:rPr lang="ru-RU" b="1" dirty="0" smtClean="0"/>
              <a:t>родителей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25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ChangeArrowheads="1"/>
          </p:cNvSpPr>
          <p:nvPr/>
        </p:nvSpPr>
        <p:spPr bwMode="gray">
          <a:xfrm>
            <a:off x="3596506" y="1799963"/>
            <a:ext cx="5372063" cy="2362732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ltGray">
          <a:xfrm>
            <a:off x="1392092" y="1957594"/>
            <a:ext cx="3683964" cy="204747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349581" y="2376732"/>
            <a:ext cx="1260000" cy="1260000"/>
            <a:chOff x="2161" y="696"/>
            <a:chExt cx="1360" cy="1356"/>
          </a:xfrm>
        </p:grpSpPr>
        <p:grpSp>
          <p:nvGrpSpPr>
            <p:cNvPr id="86021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6022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3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4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5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6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27" name="Oval 11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2">
                        <a:alpha val="19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6028" name="Rectangle 12"/>
          <p:cNvSpPr>
            <a:spLocks noChangeArrowheads="1"/>
          </p:cNvSpPr>
          <p:nvPr/>
        </p:nvSpPr>
        <p:spPr bwMode="white">
          <a:xfrm>
            <a:off x="647534" y="2419201"/>
            <a:ext cx="8499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Arial Black" panose="020B0A04020102020204" pitchFamily="34" charset="0"/>
                <a:cs typeface="Calibri" pitchFamily="34" charset="0"/>
                <a:sym typeface="Wingdings"/>
              </a:rPr>
              <a:t></a:t>
            </a:r>
            <a:endParaRPr lang="en-US" sz="1600" b="1" dirty="0">
              <a:solidFill>
                <a:srgbClr val="F8F8F8"/>
              </a:solidFill>
              <a:latin typeface="Arial Black" panose="020B0A04020102020204" pitchFamily="34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503628" y="2680811"/>
            <a:ext cx="3696564" cy="55399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ru-RU" sz="3000" dirty="0" smtClean="0"/>
              <a:t>Организационные</a:t>
            </a:r>
            <a:endParaRPr lang="en-US" sz="3000" dirty="0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gray">
          <a:xfrm>
            <a:off x="5200193" y="1883041"/>
            <a:ext cx="3257294" cy="26776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FFFFFF"/>
                </a:solidFill>
              </a:rPr>
              <a:t>Собрание родительского актива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rgbClr val="FFFFFF"/>
                </a:solidFill>
              </a:rPr>
              <a:t>Оргконсультирование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FFFF"/>
                </a:solidFill>
              </a:rPr>
              <a:t>Внеплановый консилиум</a:t>
            </a:r>
          </a:p>
          <a:p>
            <a:pPr marL="46800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FFFFFF"/>
                </a:solidFill>
              </a:rPr>
              <a:t>конфликтная ситуация</a:t>
            </a:r>
          </a:p>
          <a:p>
            <a:pPr marL="46800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FFFFFF"/>
                </a:solidFill>
              </a:rPr>
              <a:t>уточнение маршрута</a:t>
            </a:r>
          </a:p>
          <a:p>
            <a:pPr marL="46800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FFFFFF"/>
                </a:solidFill>
              </a:rPr>
              <a:t>корректировка АОП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gray">
          <a:xfrm>
            <a:off x="3596506" y="4309206"/>
            <a:ext cx="5416359" cy="2416911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gray">
          <a:xfrm>
            <a:off x="1447560" y="4510657"/>
            <a:ext cx="3628496" cy="2014007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86033" name="Group 17"/>
          <p:cNvGrpSpPr>
            <a:grpSpLocks/>
          </p:cNvGrpSpPr>
          <p:nvPr/>
        </p:nvGrpSpPr>
        <p:grpSpPr bwMode="auto">
          <a:xfrm>
            <a:off x="432369" y="4848422"/>
            <a:ext cx="1260000" cy="1260000"/>
            <a:chOff x="2161" y="696"/>
            <a:chExt cx="1360" cy="1356"/>
          </a:xfrm>
        </p:grpSpPr>
        <p:grpSp>
          <p:nvGrpSpPr>
            <p:cNvPr id="86034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6035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6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7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8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9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40" name="Oval 2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2">
                        <a:alpha val="19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6043" name="Text Box 27"/>
          <p:cNvSpPr txBox="1">
            <a:spLocks noChangeArrowheads="1"/>
          </p:cNvSpPr>
          <p:nvPr/>
        </p:nvSpPr>
        <p:spPr bwMode="gray">
          <a:xfrm>
            <a:off x="5229658" y="4702052"/>
            <a:ext cx="3287900" cy="16312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FFFF"/>
                </a:solidFill>
              </a:rPr>
              <a:t>Консультирование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FFFF"/>
                </a:solidFill>
              </a:rPr>
              <a:t>Родительский клуб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FFFF"/>
                </a:solidFill>
              </a:rPr>
              <a:t>Детско-родительские группы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FFFF"/>
                </a:solidFill>
              </a:rPr>
              <a:t>Совместные проекты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86057" name="Rectangle 41"/>
          <p:cNvSpPr>
            <a:spLocks noGrp="1" noChangeArrowheads="1"/>
          </p:cNvSpPr>
          <p:nvPr>
            <p:ph type="title"/>
          </p:nvPr>
        </p:nvSpPr>
        <p:spPr>
          <a:xfrm>
            <a:off x="738149" y="548680"/>
            <a:ext cx="5700846" cy="9271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Технологии работы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 </a:t>
            </a:r>
            <a:r>
              <a:rPr lang="ru-RU" sz="4000" dirty="0"/>
              <a:t>родителями</a:t>
            </a:r>
            <a:endParaRPr lang="en-US" sz="4000" dirty="0"/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1753869" y="5258806"/>
            <a:ext cx="3685274" cy="55399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ru-RU" sz="3000" dirty="0"/>
              <a:t>Содержательные</a:t>
            </a:r>
            <a:endParaRPr lang="en-US" sz="3000" dirty="0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white">
          <a:xfrm>
            <a:off x="785690" y="5022392"/>
            <a:ext cx="8499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Arial Black" panose="020B0A04020102020204" pitchFamily="34" charset="0"/>
                <a:cs typeface="Calibri" pitchFamily="34" charset="0"/>
                <a:sym typeface="Wingdings"/>
              </a:rPr>
              <a:t></a:t>
            </a:r>
            <a:endParaRPr lang="en-US" sz="1600" b="1" dirty="0">
              <a:solidFill>
                <a:srgbClr val="F8F8F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9566" y="404664"/>
            <a:ext cx="8359419" cy="927100"/>
          </a:xfrm>
        </p:spPr>
        <p:txBody>
          <a:bodyPr/>
          <a:lstStyle/>
          <a:p>
            <a:r>
              <a:rPr lang="ru-RU" sz="3800" dirty="0" smtClean="0">
                <a:latin typeface="Calibri" panose="020F0502020204030204" pitchFamily="34" charset="0"/>
              </a:rPr>
              <a:t>Технология «Родительский клуб»</a:t>
            </a:r>
            <a:endParaRPr lang="en-US" sz="3800" dirty="0">
              <a:latin typeface="Calibri" panose="020F0502020204030204" pitchFamily="34" charset="0"/>
            </a:endParaRP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gray">
          <a:xfrm rot="5400000">
            <a:off x="172115" y="3962100"/>
            <a:ext cx="3240000" cy="2340000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28" name="Freeform 4"/>
          <p:cNvSpPr>
            <a:spLocks/>
          </p:cNvSpPr>
          <p:nvPr/>
        </p:nvSpPr>
        <p:spPr bwMode="gray">
          <a:xfrm>
            <a:off x="828675" y="3591098"/>
            <a:ext cx="2006600" cy="360000"/>
          </a:xfrm>
          <a:custGeom>
            <a:avLst/>
            <a:gdLst>
              <a:gd name="T0" fmla="*/ 5 w 1270"/>
              <a:gd name="T1" fmla="*/ 303 h 303"/>
              <a:gd name="T2" fmla="*/ 21 w 1270"/>
              <a:gd name="T3" fmla="*/ 177 h 303"/>
              <a:gd name="T4" fmla="*/ 172 w 1270"/>
              <a:gd name="T5" fmla="*/ 22 h 303"/>
              <a:gd name="T6" fmla="*/ 361 w 1270"/>
              <a:gd name="T7" fmla="*/ 11 h 303"/>
              <a:gd name="T8" fmla="*/ 932 w 1270"/>
              <a:gd name="T9" fmla="*/ 12 h 303"/>
              <a:gd name="T10" fmla="*/ 1070 w 1270"/>
              <a:gd name="T11" fmla="*/ 14 h 303"/>
              <a:gd name="T12" fmla="*/ 1260 w 1270"/>
              <a:gd name="T13" fmla="*/ 189 h 303"/>
              <a:gd name="T14" fmla="*/ 1266 w 1270"/>
              <a:gd name="T15" fmla="*/ 302 h 303"/>
              <a:gd name="T16" fmla="*/ 5 w 1270"/>
              <a:gd name="T17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gray">
          <a:xfrm rot="5400000">
            <a:off x="2884472" y="3919988"/>
            <a:ext cx="3240000" cy="2340000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Freeform 8"/>
          <p:cNvSpPr>
            <a:spLocks/>
          </p:cNvSpPr>
          <p:nvPr/>
        </p:nvSpPr>
        <p:spPr bwMode="gray">
          <a:xfrm>
            <a:off x="3538538" y="3561730"/>
            <a:ext cx="2001837" cy="360000"/>
          </a:xfrm>
          <a:custGeom>
            <a:avLst/>
            <a:gdLst>
              <a:gd name="T0" fmla="*/ 6 w 1261"/>
              <a:gd name="T1" fmla="*/ 297 h 303"/>
              <a:gd name="T2" fmla="*/ 18 w 1261"/>
              <a:gd name="T3" fmla="*/ 174 h 303"/>
              <a:gd name="T4" fmla="*/ 171 w 1261"/>
              <a:gd name="T5" fmla="*/ 30 h 303"/>
              <a:gd name="T6" fmla="*/ 352 w 1261"/>
              <a:gd name="T7" fmla="*/ 13 h 303"/>
              <a:gd name="T8" fmla="*/ 922 w 1261"/>
              <a:gd name="T9" fmla="*/ 10 h 303"/>
              <a:gd name="T10" fmla="*/ 1061 w 1261"/>
              <a:gd name="T11" fmla="*/ 12 h 303"/>
              <a:gd name="T12" fmla="*/ 1251 w 1261"/>
              <a:gd name="T13" fmla="*/ 190 h 303"/>
              <a:gd name="T14" fmla="*/ 1257 w 1261"/>
              <a:gd name="T15" fmla="*/ 303 h 303"/>
              <a:gd name="T16" fmla="*/ 6 w 1261"/>
              <a:gd name="T17" fmla="*/ 29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gray">
          <a:xfrm>
            <a:off x="596730" y="4011262"/>
            <a:ext cx="2340000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Активные родители детей с ОВЗ</a:t>
            </a: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Все родители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Папы </a:t>
            </a:r>
            <a:endParaRPr lang="en-US" sz="2000" dirty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algn="ctr" eaLnBrk="0" hangingPunct="0"/>
            <a:endParaRPr lang="en-US" sz="1300" dirty="0">
              <a:solidFill>
                <a:srgbClr val="1C1C1C"/>
              </a:solidFill>
            </a:endParaRP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gray">
          <a:xfrm rot="5400000">
            <a:off x="5731419" y="3963989"/>
            <a:ext cx="3240000" cy="2232000"/>
          </a:xfrm>
          <a:prstGeom prst="roundRect">
            <a:avLst>
              <a:gd name="adj" fmla="val 11782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6" name="Freeform 12"/>
          <p:cNvSpPr>
            <a:spLocks/>
          </p:cNvSpPr>
          <p:nvPr/>
        </p:nvSpPr>
        <p:spPr bwMode="gray">
          <a:xfrm>
            <a:off x="6351294" y="3566586"/>
            <a:ext cx="2000250" cy="324000"/>
          </a:xfrm>
          <a:custGeom>
            <a:avLst/>
            <a:gdLst>
              <a:gd name="T0" fmla="*/ 5 w 1260"/>
              <a:gd name="T1" fmla="*/ 292 h 292"/>
              <a:gd name="T2" fmla="*/ 192 w 1260"/>
              <a:gd name="T3" fmla="*/ 0 h 292"/>
              <a:gd name="T4" fmla="*/ 1060 w 1260"/>
              <a:gd name="T5" fmla="*/ 0 h 292"/>
              <a:gd name="T6" fmla="*/ 1254 w 1260"/>
              <a:gd name="T7" fmla="*/ 291 h 292"/>
              <a:gd name="T8" fmla="*/ 5 w 1260"/>
              <a:gd name="T9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0" h="292">
                <a:moveTo>
                  <a:pt x="5" y="292"/>
                </a:moveTo>
                <a:cubicBezTo>
                  <a:pt x="0" y="270"/>
                  <a:pt x="16" y="49"/>
                  <a:pt x="192" y="0"/>
                </a:cubicBezTo>
                <a:lnTo>
                  <a:pt x="1060" y="0"/>
                </a:lnTo>
                <a:cubicBezTo>
                  <a:pt x="1241" y="48"/>
                  <a:pt x="1260" y="186"/>
                  <a:pt x="1254" y="291"/>
                </a:cubicBezTo>
                <a:lnTo>
                  <a:pt x="5" y="292"/>
                </a:lnTo>
                <a:close/>
              </a:path>
            </a:pathLst>
          </a:cu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7839" name="Group 15"/>
          <p:cNvGrpSpPr>
            <a:grpSpLocks/>
          </p:cNvGrpSpPr>
          <p:nvPr/>
        </p:nvGrpSpPr>
        <p:grpSpPr bwMode="auto">
          <a:xfrm>
            <a:off x="3378200" y="1771649"/>
            <a:ext cx="2412000" cy="900000"/>
            <a:chOff x="2251" y="1126"/>
            <a:chExt cx="1501" cy="339"/>
          </a:xfrm>
        </p:grpSpPr>
        <p:sp>
          <p:nvSpPr>
            <p:cNvPr id="77840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1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43" name="Group 19"/>
          <p:cNvGrpSpPr>
            <a:grpSpLocks/>
          </p:cNvGrpSpPr>
          <p:nvPr/>
        </p:nvGrpSpPr>
        <p:grpSpPr bwMode="auto">
          <a:xfrm>
            <a:off x="6105524" y="1771649"/>
            <a:ext cx="2412000" cy="900000"/>
            <a:chOff x="3969" y="1126"/>
            <a:chExt cx="1502" cy="339"/>
          </a:xfrm>
        </p:grpSpPr>
        <p:sp>
          <p:nvSpPr>
            <p:cNvPr id="77844" name="AutoShape 20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AutoShape 21"/>
            <p:cNvSpPr>
              <a:spLocks noChangeArrowheads="1"/>
            </p:cNvSpPr>
            <p:nvPr/>
          </p:nvSpPr>
          <p:spPr bwMode="gray">
            <a:xfrm>
              <a:off x="3988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alpha val="89999"/>
                  </a:schemeClr>
                </a:gs>
                <a:gs pos="5000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46" name="Rectangle 22"/>
          <p:cNvSpPr>
            <a:spLocks noChangeArrowheads="1"/>
          </p:cNvSpPr>
          <p:nvPr/>
        </p:nvSpPr>
        <p:spPr bwMode="gray">
          <a:xfrm>
            <a:off x="3811319" y="1973604"/>
            <a:ext cx="1428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Тематика</a:t>
            </a:r>
            <a:endParaRPr lang="en-US" b="1" dirty="0">
              <a:solidFill>
                <a:srgbClr val="1C1C1C"/>
              </a:solidFill>
              <a:latin typeface="Calibri" panose="020F0502020204030204" pitchFamily="34" charset="0"/>
            </a:endParaRPr>
          </a:p>
        </p:txBody>
      </p:sp>
      <p:grpSp>
        <p:nvGrpSpPr>
          <p:cNvPr id="77847" name="Group 23"/>
          <p:cNvGrpSpPr>
            <a:grpSpLocks/>
          </p:cNvGrpSpPr>
          <p:nvPr/>
        </p:nvGrpSpPr>
        <p:grpSpPr bwMode="auto">
          <a:xfrm>
            <a:off x="625975" y="1755191"/>
            <a:ext cx="2412000" cy="900000"/>
            <a:chOff x="555" y="1126"/>
            <a:chExt cx="1502" cy="339"/>
          </a:xfrm>
        </p:grpSpPr>
        <p:sp>
          <p:nvSpPr>
            <p:cNvPr id="77848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9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50" name="Rectangle 26"/>
          <p:cNvSpPr>
            <a:spLocks noChangeArrowheads="1"/>
          </p:cNvSpPr>
          <p:nvPr/>
        </p:nvSpPr>
        <p:spPr bwMode="gray">
          <a:xfrm>
            <a:off x="6648617" y="1840652"/>
            <a:ext cx="12458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Формы </a:t>
            </a:r>
          </a:p>
          <a:p>
            <a:pPr algn="ctr"/>
            <a:r>
              <a:rPr lang="ru-RU" sz="24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работы</a:t>
            </a:r>
            <a:endParaRPr lang="en-US" sz="2400" b="1" dirty="0">
              <a:solidFill>
                <a:srgbClr val="1C1C1C"/>
              </a:solidFill>
              <a:latin typeface="Calibri" panose="020F0502020204030204" pitchFamily="34" charset="0"/>
            </a:endParaRPr>
          </a:p>
        </p:txBody>
      </p:sp>
      <p:sp>
        <p:nvSpPr>
          <p:cNvPr id="77851" name="AutoShape 27"/>
          <p:cNvSpPr>
            <a:spLocks noChangeArrowheads="1"/>
          </p:cNvSpPr>
          <p:nvPr/>
        </p:nvSpPr>
        <p:spPr bwMode="gray">
          <a:xfrm flipV="1">
            <a:off x="828675" y="2324100"/>
            <a:ext cx="1981200" cy="1188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52" name="AutoShape 28"/>
          <p:cNvSpPr>
            <a:spLocks noChangeArrowheads="1"/>
          </p:cNvSpPr>
          <p:nvPr/>
        </p:nvSpPr>
        <p:spPr bwMode="gray">
          <a:xfrm flipV="1">
            <a:off x="3538538" y="2324100"/>
            <a:ext cx="1981200" cy="1188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53" name="AutoShape 29"/>
          <p:cNvSpPr>
            <a:spLocks noChangeArrowheads="1"/>
          </p:cNvSpPr>
          <p:nvPr/>
        </p:nvSpPr>
        <p:spPr bwMode="gray">
          <a:xfrm flipV="1">
            <a:off x="6320924" y="2324100"/>
            <a:ext cx="1981200" cy="1188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gray">
          <a:xfrm>
            <a:off x="1009158" y="1789692"/>
            <a:ext cx="15919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Целевая </a:t>
            </a:r>
          </a:p>
          <a:p>
            <a:pPr algn="ctr"/>
            <a:r>
              <a:rPr lang="ru-RU" sz="2400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аудитория</a:t>
            </a:r>
            <a:endParaRPr lang="en-US" sz="2400" b="1" dirty="0">
              <a:solidFill>
                <a:srgbClr val="1C1C1C"/>
              </a:solidFill>
              <a:latin typeface="Calibri" panose="020F0502020204030204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gray">
          <a:xfrm>
            <a:off x="6271419" y="3987179"/>
            <a:ext cx="2160000" cy="2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Лекция</a:t>
            </a:r>
            <a:endParaRPr lang="ru-RU" sz="1300" b="1" dirty="0" smtClean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err="1" smtClean="0">
                <a:solidFill>
                  <a:srgbClr val="1C1C1C"/>
                </a:solidFill>
                <a:latin typeface="Calibri" panose="020F0502020204030204" pitchFamily="34" charset="0"/>
              </a:rPr>
              <a:t>Интерактивая</a:t>
            </a: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 игра</a:t>
            </a: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Тренинг </a:t>
            </a:r>
            <a:endParaRPr lang="ru-RU" sz="1300" b="1" dirty="0" smtClean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Методический фильм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Презентация </a:t>
            </a:r>
            <a:endParaRPr lang="ru-RU" sz="1300" b="1" dirty="0" smtClean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algn="ctr" eaLnBrk="0" hangingPunct="0"/>
            <a:endParaRPr lang="ru-RU" sz="1300" b="1" dirty="0">
              <a:solidFill>
                <a:srgbClr val="1C1C1C"/>
              </a:solidFill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gray">
          <a:xfrm>
            <a:off x="3457276" y="3925972"/>
            <a:ext cx="2304000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Вопросы здоровья</a:t>
            </a:r>
            <a:endParaRPr lang="ru-RU" sz="1300" b="1" dirty="0" smtClean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err="1" smtClean="0">
                <a:solidFill>
                  <a:srgbClr val="1C1C1C"/>
                </a:solidFill>
                <a:latin typeface="Calibri" panose="020F0502020204030204" pitchFamily="34" charset="0"/>
              </a:rPr>
              <a:t>Организацион-ные</a:t>
            </a: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 вопросы</a:t>
            </a:r>
          </a:p>
          <a:p>
            <a:pPr marL="285750" indent="-28575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Образователь-</a:t>
            </a:r>
            <a:r>
              <a:rPr lang="ru-RU" b="1" dirty="0" err="1" smtClean="0">
                <a:solidFill>
                  <a:srgbClr val="1C1C1C"/>
                </a:solidFill>
                <a:latin typeface="Calibri" panose="020F0502020204030204" pitchFamily="34" charset="0"/>
              </a:rPr>
              <a:t>ные</a:t>
            </a: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 технологии</a:t>
            </a:r>
            <a:endParaRPr lang="ru-RU" sz="1300" b="1" dirty="0" smtClean="0">
              <a:solidFill>
                <a:srgbClr val="1C1C1C"/>
              </a:solidFill>
              <a:latin typeface="Calibri" panose="020F0502020204030204" pitchFamily="34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1C1C1C"/>
                </a:solidFill>
                <a:latin typeface="Calibri" panose="020F0502020204030204" pitchFamily="34" charset="0"/>
              </a:rPr>
              <a:t>Коррекционные методы и подходы</a:t>
            </a:r>
          </a:p>
        </p:txBody>
      </p:sp>
    </p:spTree>
    <p:extLst>
      <p:ext uri="{BB962C8B-B14F-4D97-AF65-F5344CB8AC3E}">
        <p14:creationId xmlns:p14="http://schemas.microsoft.com/office/powerpoint/2010/main" val="41613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260647"/>
            <a:ext cx="8704422" cy="10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 anchor="ctr" anchorCtr="0">
            <a:noAutofit/>
          </a:bodyPr>
          <a:lstStyle/>
          <a:p>
            <a:r>
              <a:rPr lang="ru-RU" altLang="ru-RU" sz="20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Положение о психолого-медико-педагогической комиссии</a:t>
            </a:r>
            <a:br>
              <a:rPr lang="ru-RU" altLang="ru-RU" sz="20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ru-RU" altLang="ru-RU" sz="20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(Приказ Министерства образования и науки Российской Федерации от 20 сентября 2013 г. N 1082 г. )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lvl="0" indent="0" algn="just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6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Комиссия создается в целях своевременного </a:t>
            </a:r>
            <a:r>
              <a:rPr lang="ru-RU" altLang="ru-RU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выявления детей с особенностями </a:t>
            </a:r>
            <a:r>
              <a:rPr lang="ru-RU" altLang="ru-RU" sz="16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физическом и (или) психическом развитии и (или) отклонениями в поведении, проведения их комплексного психолого-медико-педагогического обследования и подготовки по результатам обследования рекомендаций по оказанию им психолого-медико-педагогической помощи и организации их обучения и воспитания, а также подтверждения, уточнения или изменения ранее данных рекомендаций</a:t>
            </a:r>
            <a:r>
              <a:rPr lang="ru-RU" altLang="ru-RU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проведение обследования 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</a:t>
            </a:r>
          </a:p>
          <a:p>
            <a:pPr algn="just"/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подготовка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по результатам обследования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рекомендаций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рекомендаций;</a:t>
            </a:r>
          </a:p>
          <a:p>
            <a:pPr algn="just"/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оказание консультативной помощи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детей с ограниченными возможностями здоровья и (или) </a:t>
            </a:r>
            <a:r>
              <a:rPr lang="ru-RU" sz="1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девиантным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(общественно опасным) поведением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Заключение ПМПК – основание для </a:t>
            </a:r>
            <a:br>
              <a:rPr lang="ru-RU" sz="3200" dirty="0" smtClean="0">
                <a:latin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</a:rPr>
              <a:t>создания условий обучения и воспитания в ДОУ.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Приказ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Минобрнауки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России от 20.09.2013 N 1082 Об утверждении Положения о психолого-медико-педагогической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комиссии, п.23: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</a:rPr>
              <a:t>Представленное </a:t>
            </a:r>
            <a:r>
              <a:rPr lang="ru-RU" dirty="0">
                <a:latin typeface="Calibri" panose="020F0502020204030204" pitchFamily="34" charset="0"/>
              </a:rPr>
              <a:t>родителями (законными представителями) детей </a:t>
            </a:r>
            <a:r>
              <a:rPr lang="ru-RU" b="1" dirty="0">
                <a:latin typeface="Calibri" panose="020F0502020204030204" pitchFamily="34" charset="0"/>
              </a:rPr>
              <a:t>заключение комиссии является основанием для создания </a:t>
            </a:r>
            <a:r>
              <a:rPr lang="ru-RU" dirty="0">
                <a:latin typeface="Calibri" panose="020F0502020204030204" pitchFamily="34" charset="0"/>
              </a:rPr>
              <a:t>органами исполнительной власти субъектов Российской Федерации, осуществляющими государственное управление в сфере образования, 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рекомендованных в заключении </a:t>
            </a:r>
            <a:r>
              <a:rPr lang="ru-RU" b="1" dirty="0">
                <a:latin typeface="Calibri" panose="020F0502020204030204" pitchFamily="34" charset="0"/>
              </a:rPr>
              <a:t>условий для обучения и воспитания детей</a:t>
            </a:r>
            <a:r>
              <a:rPr lang="ru-RU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3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332656"/>
            <a:ext cx="8488398" cy="9576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dirty="0"/>
              <a:t>Статья 48. Обязанности и ответственность педагогических работников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8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ru-RU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Педагогические работники обязаны: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6) учитывать особенности психофизического развития обучающихся и состояние их здоровья, </a:t>
            </a:r>
            <a:r>
              <a:rPr lang="ru-RU" altLang="ru-RU" b="1" u="sng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соблюдать специальные условия, необходимые для получения образования лицами с ограниченными возможностями здоровья,</a:t>
            </a:r>
            <a:r>
              <a:rPr lang="ru-RU" altLang="ru-RU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взаимодействовать при необходимости с медицинскими организациями.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1400" kern="0" dirty="0">
              <a:solidFill>
                <a:srgbClr val="000000"/>
              </a:solidFill>
              <a:latin typeface="Tahoma"/>
            </a:endParaRP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1400" kern="0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606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Сроки получения дошкольного образования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</a:rPr>
              <a:t>На </a:t>
            </a:r>
            <a:r>
              <a:rPr lang="ru-RU" dirty="0">
                <a:latin typeface="Calibri" panose="020F0502020204030204" pitchFamily="34" charset="0"/>
              </a:rPr>
              <a:t>основании п. 1 ст. 67 гл. 7 Федерального закона «Об образовании в РФ» ФЗ-273 (редакция, действующая с 24.07.2015г).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ru-RU" dirty="0" smtClean="0">
                <a:latin typeface="Calibri" panose="020F0502020204030204" pitchFamily="34" charset="0"/>
              </a:rPr>
              <a:t>Получение </a:t>
            </a:r>
            <a:r>
              <a:rPr lang="ru-RU" dirty="0">
                <a:latin typeface="Calibri" panose="020F0502020204030204" pitchFamily="34" charset="0"/>
              </a:rPr>
              <a:t>дошкольного образования в образовательных организациях </a:t>
            </a:r>
            <a:r>
              <a:rPr lang="ru-RU" b="1" dirty="0">
                <a:latin typeface="Calibri" panose="020F0502020204030204" pitchFamily="34" charset="0"/>
              </a:rPr>
              <a:t>может начинаться по достижении детьми возраста двух месяцев</a:t>
            </a:r>
            <a:r>
              <a:rPr lang="ru-RU" dirty="0">
                <a:latin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ru-RU" dirty="0" smtClean="0">
                <a:latin typeface="Calibri" panose="020F0502020204030204" pitchFamily="34" charset="0"/>
              </a:rPr>
              <a:t>Получение </a:t>
            </a:r>
            <a:r>
              <a:rPr lang="ru-RU" dirty="0">
                <a:latin typeface="Calibri" panose="020F0502020204030204" pitchFamily="34" charset="0"/>
              </a:rPr>
              <a:t>начального общего образования в образовательных организациях начинается </a:t>
            </a:r>
            <a:r>
              <a:rPr lang="ru-RU" b="1" dirty="0">
                <a:latin typeface="Calibri" panose="020F0502020204030204" pitchFamily="34" charset="0"/>
              </a:rPr>
              <a:t>по достижении детьми возраста шести лет и шести месяцев </a:t>
            </a:r>
            <a:r>
              <a:rPr lang="ru-RU" dirty="0">
                <a:latin typeface="Calibri" panose="020F0502020204030204" pitchFamily="34" charset="0"/>
              </a:rPr>
              <a:t>при отсутствии противопоказаний по состоянию здоровья,</a:t>
            </a:r>
            <a:r>
              <a:rPr lang="ru-RU" b="1" dirty="0">
                <a:latin typeface="Calibri" panose="020F0502020204030204" pitchFamily="34" charset="0"/>
              </a:rPr>
              <a:t> но не позже достижения ими возраста восьми лет</a:t>
            </a:r>
            <a:r>
              <a:rPr lang="ru-RU" dirty="0">
                <a:latin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      </a:t>
            </a:r>
            <a:r>
              <a:rPr lang="ru-RU" dirty="0" smtClean="0">
                <a:latin typeface="Calibri" panose="020F0502020204030204" pitchFamily="34" charset="0"/>
              </a:rPr>
              <a:t>По </a:t>
            </a:r>
            <a:r>
              <a:rPr lang="ru-RU" dirty="0">
                <a:latin typeface="Calibri" panose="020F0502020204030204" pitchFamily="34" charset="0"/>
              </a:rPr>
              <a:t>заявлению родителей (законных представителей) детей учредитель образовательной организации вправе разрешить прием детей в образовательную организацию на обучение по </a:t>
            </a:r>
            <a:r>
              <a:rPr lang="ru-RU" dirty="0" smtClean="0">
                <a:latin typeface="Calibri" panose="020F0502020204030204" pitchFamily="34" charset="0"/>
              </a:rPr>
              <a:t>образовательным</a:t>
            </a: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</a:rPr>
              <a:t> программам</a:t>
            </a: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начального </a:t>
            </a: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</a:rPr>
              <a:t>общего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</a:rPr>
              <a:t>образования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</a:rPr>
              <a:t>в </a:t>
            </a:r>
            <a:r>
              <a:rPr lang="ru-RU" b="1" dirty="0" smtClean="0">
                <a:latin typeface="Calibri" panose="020F0502020204030204" pitchFamily="34" charset="0"/>
              </a:rPr>
              <a:t>более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раннем </a:t>
            </a:r>
            <a:r>
              <a:rPr lang="ru-RU" b="1" dirty="0">
                <a:latin typeface="Calibri" panose="020F0502020204030204" pitchFamily="34" charset="0"/>
              </a:rPr>
              <a:t>или более позднем возрасте</a:t>
            </a:r>
            <a:r>
              <a:rPr lang="ru-RU" dirty="0">
                <a:latin typeface="Calibri" panose="020F0502020204030204" pitchFamily="34" charset="0"/>
              </a:rPr>
              <a:t>.</a:t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6632"/>
            <a:ext cx="8560406" cy="1173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52500" lnSpcReduction="20000"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dirty="0"/>
              <a:t>ФЗ №273. Статья 55. Общие требования к приему на обучение в организацию, осуществляющую образовательную деятельность</a:t>
            </a:r>
          </a:p>
          <a:p>
            <a:r>
              <a:rPr lang="ru-RU" dirty="0"/>
              <a:t>Статья 79. Организация получения образования обучающимися с ограниченными возможностями здоровья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55000" lnSpcReduction="20000"/>
          </a:bodyPr>
          <a:lstStyle/>
          <a:p>
            <a:pPr marL="0" lvl="0" indent="0" algn="just" eaLnBrk="0" fontAlgn="base" hangingPunct="0">
              <a:lnSpc>
                <a:spcPct val="12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4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4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4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Дети с ограниченными возможностями здоровья принимаются на обучение </a:t>
            </a:r>
            <a:r>
              <a:rPr lang="ru-RU" altLang="ru-RU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адаптированной основной общеобразовательной программе </a:t>
            </a:r>
            <a:r>
              <a:rPr lang="ru-RU" altLang="ru-RU" sz="4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только с согласия родителей (законных представителей) и </a:t>
            </a:r>
            <a:r>
              <a:rPr lang="ru-RU" altLang="ru-RU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основании рекомендаций психолого-медико-педагогической комиссии</a:t>
            </a:r>
            <a:r>
              <a:rPr lang="ru-RU" altLang="ru-RU" sz="4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4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1. </a:t>
            </a:r>
            <a:r>
              <a:rPr lang="ru-RU" altLang="ru-RU" sz="4000" b="1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pPr mar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4000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2.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</a:t>
            </a:r>
          </a:p>
          <a:p>
            <a:pPr mar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1400" kern="0" dirty="0">
              <a:solidFill>
                <a:srgbClr val="000000"/>
              </a:solidFill>
              <a:latin typeface="Tahoma"/>
            </a:endParaRP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1400" kern="0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183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332656"/>
            <a:ext cx="8488398" cy="9576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dirty="0"/>
          </a:p>
          <a:p>
            <a:r>
              <a:rPr lang="ru-RU" sz="9600" dirty="0"/>
              <a:t>ФЗ №273. </a:t>
            </a:r>
            <a:endParaRPr lang="ru-RU" sz="9600" dirty="0" smtClean="0"/>
          </a:p>
          <a:p>
            <a:r>
              <a:rPr lang="ru-RU" sz="9600" dirty="0" smtClean="0"/>
              <a:t>Статья </a:t>
            </a:r>
            <a:r>
              <a:rPr lang="ru-RU" sz="9600" dirty="0"/>
              <a:t>79. Организация получения образования обучающимися с ограниченными возможностями здоровья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altLang="ru-RU" sz="2900" kern="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altLang="ru-RU" sz="2900" kern="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</a:rPr>
              <a:t>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</a:t>
            </a:r>
            <a:r>
              <a:rPr lang="ru-RU" altLang="ru-RU" sz="2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</a:t>
            </a: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2337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_light (1)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3929</TotalTime>
  <Words>3347</Words>
  <Application>Microsoft Office PowerPoint</Application>
  <PresentationFormat>Экран (4:3)</PresentationFormat>
  <Paragraphs>462</Paragraphs>
  <Slides>38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50" baseType="lpstr">
      <vt:lpstr>Arial</vt:lpstr>
      <vt:lpstr>Arial Black</vt:lpstr>
      <vt:lpstr>Calibri</vt:lpstr>
      <vt:lpstr>Gotham Pro</vt:lpstr>
      <vt:lpstr>OCRF-RegularC</vt:lpstr>
      <vt:lpstr>Symbol</vt:lpstr>
      <vt:lpstr>Tahoma</vt:lpstr>
      <vt:lpstr>Times New Roman</vt:lpstr>
      <vt:lpstr>Wingdings</vt:lpstr>
      <vt:lpstr>ヒラギノ角ゴ ProN W3</vt:lpstr>
      <vt:lpstr>general_light (1)</vt:lpstr>
      <vt:lpstr>Специальное оформление</vt:lpstr>
      <vt:lpstr>Психолого-педагогическое сопровождение детей с ОВЗ в условиях инклюзии (методические рекомендации) </vt:lpstr>
      <vt:lpstr>Презентация PowerPoint</vt:lpstr>
      <vt:lpstr>Презентация PowerPoint</vt:lpstr>
      <vt:lpstr>Презентация PowerPoint</vt:lpstr>
      <vt:lpstr>Заключение ПМПК – основание для  создания условий обучения и воспитания в ДОУ.</vt:lpstr>
      <vt:lpstr>Презентация PowerPoint</vt:lpstr>
      <vt:lpstr>Сроки получения дошкольного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Индивидуальный образовательный  маршрут </vt:lpstr>
      <vt:lpstr>   Структура ИОМ</vt:lpstr>
      <vt:lpstr>Презентация PowerPoint</vt:lpstr>
      <vt:lpstr>Презентация PowerPoint</vt:lpstr>
      <vt:lpstr>Фрагмент ИОМ: Определение спец.условий</vt:lpstr>
      <vt:lpstr>Презентация PowerPoint</vt:lpstr>
      <vt:lpstr>Фрагмент ИОМ: Образовательные цели в области «Социально-коммуникативное развитие»</vt:lpstr>
      <vt:lpstr>Динамическая оценка освоения навыков. Результативность коррекционной работы (ИТОГ) </vt:lpstr>
      <vt:lpstr>Правильно проложенный образовательный маршрут…</vt:lpstr>
      <vt:lpstr>Презентация PowerPoint</vt:lpstr>
      <vt:lpstr>Презентация PowerPoint</vt:lpstr>
      <vt:lpstr>Ключевые компетенции педагога инклюзивной практики</vt:lpstr>
      <vt:lpstr> Нard skills профессиональные навыки педагога</vt:lpstr>
      <vt:lpstr>Soft skills ТОП-10 личностных компетенций  современного педагога</vt:lpstr>
      <vt:lpstr>Презентация PowerPoint</vt:lpstr>
      <vt:lpstr>Задачи службы сопровождения  </vt:lpstr>
      <vt:lpstr>Психолого-педагогический консилиум</vt:lpstr>
      <vt:lpstr>Презентация PowerPoint</vt:lpstr>
      <vt:lpstr>Click to edit title style</vt:lpstr>
      <vt:lpstr>Презентация PowerPoint</vt:lpstr>
      <vt:lpstr>Создание «особых» условий  </vt:lpstr>
      <vt:lpstr>Модель  поддержки семьи  детей с ОВЗ</vt:lpstr>
      <vt:lpstr>Технологии работы  с родителями</vt:lpstr>
      <vt:lpstr>Технология «Родительский клуб»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выступления</dc:title>
  <dc:creator>account</dc:creator>
  <cp:lastModifiedBy>Пользователь отдела</cp:lastModifiedBy>
  <cp:revision>151</cp:revision>
  <dcterms:created xsi:type="dcterms:W3CDTF">2015-04-15T07:47:42Z</dcterms:created>
  <dcterms:modified xsi:type="dcterms:W3CDTF">2020-05-29T13:39:18Z</dcterms:modified>
</cp:coreProperties>
</file>