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9" r:id="rId2"/>
  </p:sldMasterIdLst>
  <p:notesMasterIdLst>
    <p:notesMasterId r:id="rId41"/>
  </p:notesMasterIdLst>
  <p:sldIdLst>
    <p:sldId id="435" r:id="rId3"/>
    <p:sldId id="264" r:id="rId4"/>
    <p:sldId id="361" r:id="rId5"/>
    <p:sldId id="261" r:id="rId6"/>
    <p:sldId id="371" r:id="rId7"/>
    <p:sldId id="273" r:id="rId8"/>
    <p:sldId id="369" r:id="rId9"/>
    <p:sldId id="279" r:id="rId10"/>
    <p:sldId id="283" r:id="rId11"/>
    <p:sldId id="287" r:id="rId12"/>
    <p:sldId id="348" r:id="rId13"/>
    <p:sldId id="349" r:id="rId14"/>
    <p:sldId id="350" r:id="rId15"/>
    <p:sldId id="403" r:id="rId16"/>
    <p:sldId id="412" r:id="rId17"/>
    <p:sldId id="413" r:id="rId18"/>
    <p:sldId id="414" r:id="rId19"/>
    <p:sldId id="415" r:id="rId20"/>
    <p:sldId id="416" r:id="rId21"/>
    <p:sldId id="417" r:id="rId22"/>
    <p:sldId id="418" r:id="rId23"/>
    <p:sldId id="419" r:id="rId24"/>
    <p:sldId id="422" r:id="rId25"/>
    <p:sldId id="423" r:id="rId26"/>
    <p:sldId id="425" r:id="rId27"/>
    <p:sldId id="451" r:id="rId28"/>
    <p:sldId id="450" r:id="rId29"/>
    <p:sldId id="454" r:id="rId30"/>
    <p:sldId id="430" r:id="rId31"/>
    <p:sldId id="452" r:id="rId32"/>
    <p:sldId id="453" r:id="rId33"/>
    <p:sldId id="431" r:id="rId34"/>
    <p:sldId id="439" r:id="rId35"/>
    <p:sldId id="440" r:id="rId36"/>
    <p:sldId id="441" r:id="rId37"/>
    <p:sldId id="448" r:id="rId38"/>
    <p:sldId id="449" r:id="rId39"/>
    <p:sldId id="455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304" autoAdjust="0"/>
    <p:restoredTop sz="95918" autoAdjust="0"/>
  </p:normalViewPr>
  <p:slideViewPr>
    <p:cSldViewPr>
      <p:cViewPr varScale="1">
        <p:scale>
          <a:sx n="85" d="100"/>
          <a:sy n="85" d="100"/>
        </p:scale>
        <p:origin x="108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85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3659A2-8E96-40EA-9F27-7C8A19C0E32C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926BAA-12B5-475E-A856-01371939397E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Обеспечение</a:t>
          </a:r>
          <a:r>
            <a:rPr lang="ru-RU" sz="2400" b="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ru-RU" sz="2400" b="1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сенсорного</a:t>
          </a:r>
          <a:r>
            <a:rPr lang="ru-RU" sz="2400" b="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ru-RU" sz="2400" b="1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и эмоционального комфорта</a:t>
          </a:r>
          <a:endParaRPr lang="ru-RU" sz="2400" b="1" dirty="0">
            <a:solidFill>
              <a:schemeClr val="bg1"/>
            </a:solidFill>
            <a:latin typeface="+mj-lt"/>
            <a:ea typeface="+mj-ea"/>
            <a:cs typeface="+mj-cs"/>
          </a:endParaRPr>
        </a:p>
      </dgm:t>
    </dgm:pt>
    <dgm:pt modelId="{4C62DC59-8712-47D9-8238-2213FCF06D07}" type="parTrans" cxnId="{D3A99843-94B4-4A5E-9589-1CF146883391}">
      <dgm:prSet/>
      <dgm:spPr/>
      <dgm:t>
        <a:bodyPr/>
        <a:lstStyle/>
        <a:p>
          <a:endParaRPr lang="ru-RU" b="0"/>
        </a:p>
      </dgm:t>
    </dgm:pt>
    <dgm:pt modelId="{A4439F90-FDA5-40A4-BBDA-486245E574FE}" type="sibTrans" cxnId="{D3A99843-94B4-4A5E-9589-1CF146883391}">
      <dgm:prSet/>
      <dgm:spPr/>
      <dgm:t>
        <a:bodyPr/>
        <a:lstStyle/>
        <a:p>
          <a:endParaRPr lang="ru-RU" b="0"/>
        </a:p>
      </dgm:t>
    </dgm:pt>
    <dgm:pt modelId="{8E726E73-3FD5-4141-83D4-F85F86CCD4EC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>
            <a:lnSpc>
              <a:spcPct val="80000"/>
            </a:lnSpc>
            <a:spcAft>
              <a:spcPts val="600"/>
            </a:spcAft>
          </a:pPr>
          <a:r>
            <a:rPr lang="ru-RU" sz="2400" b="1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Наличие упорядоченной пространственно-временной структуры образовательной среды</a:t>
          </a:r>
          <a:endParaRPr lang="ru-RU" sz="2400" b="1" dirty="0">
            <a:solidFill>
              <a:schemeClr val="bg1"/>
            </a:solidFill>
            <a:latin typeface="+mj-lt"/>
            <a:ea typeface="+mj-ea"/>
            <a:cs typeface="+mj-cs"/>
          </a:endParaRPr>
        </a:p>
      </dgm:t>
    </dgm:pt>
    <dgm:pt modelId="{7C2D4131-8641-4978-A2DB-14DAD3AA3FC4}" type="parTrans" cxnId="{20B14C28-DCBF-407D-BAA1-D02588473253}">
      <dgm:prSet/>
      <dgm:spPr/>
      <dgm:t>
        <a:bodyPr/>
        <a:lstStyle/>
        <a:p>
          <a:endParaRPr lang="ru-RU" b="0"/>
        </a:p>
      </dgm:t>
    </dgm:pt>
    <dgm:pt modelId="{BB4A79E4-8046-4483-9A9F-894D9D266A0B}" type="sibTrans" cxnId="{20B14C28-DCBF-407D-BAA1-D02588473253}">
      <dgm:prSet/>
      <dgm:spPr/>
      <dgm:t>
        <a:bodyPr/>
        <a:lstStyle/>
        <a:p>
          <a:endParaRPr lang="ru-RU" b="0"/>
        </a:p>
      </dgm:t>
    </dgm:pt>
    <dgm:pt modelId="{137BFB0B-9A74-4DF5-9459-A69A65F6C8BD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>
            <a:lnSpc>
              <a:spcPct val="80000"/>
            </a:lnSpc>
            <a:spcAft>
              <a:spcPts val="600"/>
            </a:spcAft>
          </a:pPr>
          <a:r>
            <a:rPr lang="ru-RU" sz="2400" b="1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Дозирование  нагрузки с учетом темпа и работоспособности</a:t>
          </a:r>
          <a:endParaRPr lang="ru-RU" sz="2400" b="1" dirty="0">
            <a:solidFill>
              <a:schemeClr val="bg1"/>
            </a:solidFill>
            <a:latin typeface="+mj-lt"/>
            <a:ea typeface="+mj-ea"/>
            <a:cs typeface="+mj-cs"/>
          </a:endParaRPr>
        </a:p>
      </dgm:t>
    </dgm:pt>
    <dgm:pt modelId="{23A3982C-B739-4B4A-81FD-A95A905B1BAC}" type="parTrans" cxnId="{A33A7877-5604-4B53-BEC7-BF3413FADAE3}">
      <dgm:prSet/>
      <dgm:spPr/>
      <dgm:t>
        <a:bodyPr/>
        <a:lstStyle/>
        <a:p>
          <a:endParaRPr lang="ru-RU" b="0"/>
        </a:p>
      </dgm:t>
    </dgm:pt>
    <dgm:pt modelId="{6800FC82-500B-4A7B-B049-AF024E5A208F}" type="sibTrans" cxnId="{A33A7877-5604-4B53-BEC7-BF3413FADAE3}">
      <dgm:prSet/>
      <dgm:spPr/>
      <dgm:t>
        <a:bodyPr/>
        <a:lstStyle/>
        <a:p>
          <a:endParaRPr lang="ru-RU" b="0"/>
        </a:p>
      </dgm:t>
    </dgm:pt>
    <dgm:pt modelId="{B6D9607F-6A11-431E-B183-E79042D9F3B8}">
      <dgm:prSet phldrT="[Текст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Дозированное введение в ситуацию обучения</a:t>
          </a:r>
          <a:endParaRPr lang="ru-RU" sz="2400" b="1" dirty="0">
            <a:solidFill>
              <a:schemeClr val="bg1"/>
            </a:solidFill>
          </a:endParaRPr>
        </a:p>
      </dgm:t>
    </dgm:pt>
    <dgm:pt modelId="{E48BE1BE-A94B-4B82-9807-3FAADE7BCA89}" type="sibTrans" cxnId="{ED3E0A9D-778F-41DE-9487-86A8F0BB4C99}">
      <dgm:prSet/>
      <dgm:spPr>
        <a:ln w="28575">
          <a:solidFill>
            <a:srgbClr val="002060"/>
          </a:solidFill>
        </a:ln>
      </dgm:spPr>
      <dgm:t>
        <a:bodyPr/>
        <a:lstStyle/>
        <a:p>
          <a:endParaRPr lang="ru-RU" b="0"/>
        </a:p>
      </dgm:t>
    </dgm:pt>
    <dgm:pt modelId="{AD3C9F97-F963-4249-96F8-DCB77F8964D5}" type="parTrans" cxnId="{ED3E0A9D-778F-41DE-9487-86A8F0BB4C99}">
      <dgm:prSet/>
      <dgm:spPr/>
      <dgm:t>
        <a:bodyPr/>
        <a:lstStyle/>
        <a:p>
          <a:endParaRPr lang="ru-RU" b="0"/>
        </a:p>
      </dgm:t>
    </dgm:pt>
    <dgm:pt modelId="{3927760E-64AA-4E89-A6A3-9742B5E2C5A2}" type="pres">
      <dgm:prSet presAssocID="{A73659A2-8E96-40EA-9F27-7C8A19C0E32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FE3EE2B-92EB-4BF0-8E3E-F5512399C501}" type="pres">
      <dgm:prSet presAssocID="{A73659A2-8E96-40EA-9F27-7C8A19C0E32C}" presName="Name1" presStyleCnt="0"/>
      <dgm:spPr/>
    </dgm:pt>
    <dgm:pt modelId="{2C7107F5-F32D-4FEC-B3D9-1EA4A9E3A2BC}" type="pres">
      <dgm:prSet presAssocID="{A73659A2-8E96-40EA-9F27-7C8A19C0E32C}" presName="cycle" presStyleCnt="0"/>
      <dgm:spPr/>
    </dgm:pt>
    <dgm:pt modelId="{8D36B6B6-64D2-48DE-B398-4285F01F2778}" type="pres">
      <dgm:prSet presAssocID="{A73659A2-8E96-40EA-9F27-7C8A19C0E32C}" presName="srcNode" presStyleLbl="node1" presStyleIdx="0" presStyleCnt="4"/>
      <dgm:spPr/>
    </dgm:pt>
    <dgm:pt modelId="{3CE6ECA1-842B-4F8D-8DB8-C6BDFF533831}" type="pres">
      <dgm:prSet presAssocID="{A73659A2-8E96-40EA-9F27-7C8A19C0E32C}" presName="conn" presStyleLbl="parChTrans1D2" presStyleIdx="0" presStyleCnt="1"/>
      <dgm:spPr/>
      <dgm:t>
        <a:bodyPr/>
        <a:lstStyle/>
        <a:p>
          <a:endParaRPr lang="ru-RU"/>
        </a:p>
      </dgm:t>
    </dgm:pt>
    <dgm:pt modelId="{88038F06-319F-421D-BDDE-129D4E48019D}" type="pres">
      <dgm:prSet presAssocID="{A73659A2-8E96-40EA-9F27-7C8A19C0E32C}" presName="extraNode" presStyleLbl="node1" presStyleIdx="0" presStyleCnt="4"/>
      <dgm:spPr/>
    </dgm:pt>
    <dgm:pt modelId="{BEE2A0B3-3DCF-48B2-8A60-427F1B263582}" type="pres">
      <dgm:prSet presAssocID="{A73659A2-8E96-40EA-9F27-7C8A19C0E32C}" presName="dstNode" presStyleLbl="node1" presStyleIdx="0" presStyleCnt="4"/>
      <dgm:spPr/>
    </dgm:pt>
    <dgm:pt modelId="{1575C0C0-A71B-46CB-89DB-681161D1AA1C}" type="pres">
      <dgm:prSet presAssocID="{B6D9607F-6A11-431E-B183-E79042D9F3B8}" presName="text_1" presStyleLbl="node1" presStyleIdx="0" presStyleCnt="4" custScaleX="102112" custScaleY="83034" custLinFactNeighborX="2026" custLinFactNeighborY="-481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81DDF2-9CB9-42A0-A94B-31FF2B7CD394}" type="pres">
      <dgm:prSet presAssocID="{B6D9607F-6A11-431E-B183-E79042D9F3B8}" presName="accent_1" presStyleCnt="0"/>
      <dgm:spPr/>
    </dgm:pt>
    <dgm:pt modelId="{A7B88957-1493-4BA6-9020-8C332795BE5E}" type="pres">
      <dgm:prSet presAssocID="{B6D9607F-6A11-431E-B183-E79042D9F3B8}" presName="accentRepeatNode" presStyleLbl="solidFgAcc1" presStyleIdx="0" presStyleCnt="4" custScaleX="81435" custScaleY="81435" custLinFactNeighborX="-10276" custLinFactNeighborY="-41748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 w="3810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14C7A5FC-1C91-4491-A6DC-F203C4C0FFF8}" type="pres">
      <dgm:prSet presAssocID="{F8926BAA-12B5-475E-A856-01371939397E}" presName="text_2" presStyleLbl="node1" presStyleIdx="1" presStyleCnt="4" custScaleX="103633" custScaleY="86643" custLinFactNeighborX="1457" custLinFactNeighborY="-963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B9E182-D5DB-4A89-9D3D-C7BBAC277BDF}" type="pres">
      <dgm:prSet presAssocID="{F8926BAA-12B5-475E-A856-01371939397E}" presName="accent_2" presStyleCnt="0"/>
      <dgm:spPr/>
    </dgm:pt>
    <dgm:pt modelId="{B89DBC5D-AF18-4051-9DB2-12144063024B}" type="pres">
      <dgm:prSet presAssocID="{F8926BAA-12B5-475E-A856-01371939397E}" presName="accentRepeatNode" presStyleLbl="solidFgAcc1" presStyleIdx="1" presStyleCnt="4" custScaleX="81435" custScaleY="81435" custLinFactNeighborX="-29060" custLinFactNeighborY="-73537"/>
      <dgm:spPr>
        <a:ln w="3810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0C9F28A3-62B0-43AA-BDD6-C9FF1FCD7DC3}" type="pres">
      <dgm:prSet presAssocID="{137BFB0B-9A74-4DF5-9459-A69A65F6C8BD}" presName="text_3" presStyleLbl="node1" presStyleIdx="2" presStyleCnt="4" custScaleX="104538" custScaleY="86643" custLinFactY="-36126" custLinFactNeighborX="1004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8B8473-A4D6-4C4A-B0F3-77B55D3A5D14}" type="pres">
      <dgm:prSet presAssocID="{137BFB0B-9A74-4DF5-9459-A69A65F6C8BD}" presName="accent_3" presStyleCnt="0"/>
      <dgm:spPr/>
    </dgm:pt>
    <dgm:pt modelId="{20B00787-AB71-41E2-B121-0E02DEAA4F8D}" type="pres">
      <dgm:prSet presAssocID="{137BFB0B-9A74-4DF5-9459-A69A65F6C8BD}" presName="accentRepeatNode" presStyleLbl="solidFgAcc1" presStyleIdx="2" presStyleCnt="4" custScaleX="81435" custScaleY="81435" custLinFactY="-5326" custLinFactNeighborX="-3585" custLinFactNeighborY="-100000"/>
      <dgm:spPr>
        <a:ln w="3810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7F568DF8-0167-4C78-A972-58B18983E74B}" type="pres">
      <dgm:prSet presAssocID="{8E726E73-3FD5-4141-83D4-F85F86CCD4EC}" presName="text_4" presStyleLbl="node1" presStyleIdx="3" presStyleCnt="4" custScaleX="97421" custScaleY="86644" custLinFactY="-70266" custLinFactNeighborX="3037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4A259E-ED81-431A-8052-5E5A41DA5066}" type="pres">
      <dgm:prSet presAssocID="{8E726E73-3FD5-4141-83D4-F85F86CCD4EC}" presName="accent_4" presStyleCnt="0"/>
      <dgm:spPr/>
    </dgm:pt>
    <dgm:pt modelId="{5E904808-25D5-41CA-AEA3-749327EEC7D7}" type="pres">
      <dgm:prSet presAssocID="{8E726E73-3FD5-4141-83D4-F85F86CCD4EC}" presName="accentRepeatNode" presStyleLbl="solidFgAcc1" presStyleIdx="3" presStyleCnt="4" custScaleX="81435" custScaleY="81435" custLinFactY="-37115" custLinFactNeighborX="45628" custLinFactNeighborY="-100000"/>
      <dgm:spPr>
        <a:ln w="38100">
          <a:solidFill>
            <a:srgbClr val="002060"/>
          </a:solidFill>
        </a:ln>
      </dgm:spPr>
      <dgm:t>
        <a:bodyPr/>
        <a:lstStyle/>
        <a:p>
          <a:endParaRPr lang="ru-RU"/>
        </a:p>
      </dgm:t>
    </dgm:pt>
  </dgm:ptLst>
  <dgm:cxnLst>
    <dgm:cxn modelId="{4DA42650-1203-44BB-B72F-31758C4BFDC6}" type="presOf" srcId="{E48BE1BE-A94B-4B82-9807-3FAADE7BCA89}" destId="{3CE6ECA1-842B-4F8D-8DB8-C6BDFF533831}" srcOrd="0" destOrd="0" presId="urn:microsoft.com/office/officeart/2008/layout/VerticalCurvedList"/>
    <dgm:cxn modelId="{890B75AE-C85A-4D1B-818A-8992CD648A14}" type="presOf" srcId="{F8926BAA-12B5-475E-A856-01371939397E}" destId="{14C7A5FC-1C91-4491-A6DC-F203C4C0FFF8}" srcOrd="0" destOrd="0" presId="urn:microsoft.com/office/officeart/2008/layout/VerticalCurvedList"/>
    <dgm:cxn modelId="{A33A7877-5604-4B53-BEC7-BF3413FADAE3}" srcId="{A73659A2-8E96-40EA-9F27-7C8A19C0E32C}" destId="{137BFB0B-9A74-4DF5-9459-A69A65F6C8BD}" srcOrd="2" destOrd="0" parTransId="{23A3982C-B739-4B4A-81FD-A95A905B1BAC}" sibTransId="{6800FC82-500B-4A7B-B049-AF024E5A208F}"/>
    <dgm:cxn modelId="{7A7BAE1F-869E-4153-ADA6-504290A20702}" type="presOf" srcId="{8E726E73-3FD5-4141-83D4-F85F86CCD4EC}" destId="{7F568DF8-0167-4C78-A972-58B18983E74B}" srcOrd="0" destOrd="0" presId="urn:microsoft.com/office/officeart/2008/layout/VerticalCurvedList"/>
    <dgm:cxn modelId="{FD729045-DA96-4041-89C6-239399084CFF}" type="presOf" srcId="{A73659A2-8E96-40EA-9F27-7C8A19C0E32C}" destId="{3927760E-64AA-4E89-A6A3-9742B5E2C5A2}" srcOrd="0" destOrd="0" presId="urn:microsoft.com/office/officeart/2008/layout/VerticalCurvedList"/>
    <dgm:cxn modelId="{BA795151-13CB-4033-96BA-DC93B9A95667}" type="presOf" srcId="{137BFB0B-9A74-4DF5-9459-A69A65F6C8BD}" destId="{0C9F28A3-62B0-43AA-BDD6-C9FF1FCD7DC3}" srcOrd="0" destOrd="0" presId="urn:microsoft.com/office/officeart/2008/layout/VerticalCurvedList"/>
    <dgm:cxn modelId="{ED3E0A9D-778F-41DE-9487-86A8F0BB4C99}" srcId="{A73659A2-8E96-40EA-9F27-7C8A19C0E32C}" destId="{B6D9607F-6A11-431E-B183-E79042D9F3B8}" srcOrd="0" destOrd="0" parTransId="{AD3C9F97-F963-4249-96F8-DCB77F8964D5}" sibTransId="{E48BE1BE-A94B-4B82-9807-3FAADE7BCA89}"/>
    <dgm:cxn modelId="{20B14C28-DCBF-407D-BAA1-D02588473253}" srcId="{A73659A2-8E96-40EA-9F27-7C8A19C0E32C}" destId="{8E726E73-3FD5-4141-83D4-F85F86CCD4EC}" srcOrd="3" destOrd="0" parTransId="{7C2D4131-8641-4978-A2DB-14DAD3AA3FC4}" sibTransId="{BB4A79E4-8046-4483-9A9F-894D9D266A0B}"/>
    <dgm:cxn modelId="{A00A8B8B-3E31-4031-9799-2673907018C2}" type="presOf" srcId="{B6D9607F-6A11-431E-B183-E79042D9F3B8}" destId="{1575C0C0-A71B-46CB-89DB-681161D1AA1C}" srcOrd="0" destOrd="0" presId="urn:microsoft.com/office/officeart/2008/layout/VerticalCurvedList"/>
    <dgm:cxn modelId="{D3A99843-94B4-4A5E-9589-1CF146883391}" srcId="{A73659A2-8E96-40EA-9F27-7C8A19C0E32C}" destId="{F8926BAA-12B5-475E-A856-01371939397E}" srcOrd="1" destOrd="0" parTransId="{4C62DC59-8712-47D9-8238-2213FCF06D07}" sibTransId="{A4439F90-FDA5-40A4-BBDA-486245E574FE}"/>
    <dgm:cxn modelId="{1B45F5AB-B83E-4085-8FF1-EBE4AA71352D}" type="presParOf" srcId="{3927760E-64AA-4E89-A6A3-9742B5E2C5A2}" destId="{7FE3EE2B-92EB-4BF0-8E3E-F5512399C501}" srcOrd="0" destOrd="0" presId="urn:microsoft.com/office/officeart/2008/layout/VerticalCurvedList"/>
    <dgm:cxn modelId="{12D55DAF-5415-4424-89A3-8DBF6445B0FA}" type="presParOf" srcId="{7FE3EE2B-92EB-4BF0-8E3E-F5512399C501}" destId="{2C7107F5-F32D-4FEC-B3D9-1EA4A9E3A2BC}" srcOrd="0" destOrd="0" presId="urn:microsoft.com/office/officeart/2008/layout/VerticalCurvedList"/>
    <dgm:cxn modelId="{44711312-A56A-48AE-9D56-817C638BE9E8}" type="presParOf" srcId="{2C7107F5-F32D-4FEC-B3D9-1EA4A9E3A2BC}" destId="{8D36B6B6-64D2-48DE-B398-4285F01F2778}" srcOrd="0" destOrd="0" presId="urn:microsoft.com/office/officeart/2008/layout/VerticalCurvedList"/>
    <dgm:cxn modelId="{B3DFE3A2-EFA0-4E6B-82F9-997D0B963B22}" type="presParOf" srcId="{2C7107F5-F32D-4FEC-B3D9-1EA4A9E3A2BC}" destId="{3CE6ECA1-842B-4F8D-8DB8-C6BDFF533831}" srcOrd="1" destOrd="0" presId="urn:microsoft.com/office/officeart/2008/layout/VerticalCurvedList"/>
    <dgm:cxn modelId="{A00ACF51-7486-44C6-AEB1-7EB979E065B4}" type="presParOf" srcId="{2C7107F5-F32D-4FEC-B3D9-1EA4A9E3A2BC}" destId="{88038F06-319F-421D-BDDE-129D4E48019D}" srcOrd="2" destOrd="0" presId="urn:microsoft.com/office/officeart/2008/layout/VerticalCurvedList"/>
    <dgm:cxn modelId="{19606D45-DBE5-4281-8669-8F9EB65FC3AD}" type="presParOf" srcId="{2C7107F5-F32D-4FEC-B3D9-1EA4A9E3A2BC}" destId="{BEE2A0B3-3DCF-48B2-8A60-427F1B263582}" srcOrd="3" destOrd="0" presId="urn:microsoft.com/office/officeart/2008/layout/VerticalCurvedList"/>
    <dgm:cxn modelId="{83DA6A4F-FF05-45C0-A274-547DB5BBD6D9}" type="presParOf" srcId="{7FE3EE2B-92EB-4BF0-8E3E-F5512399C501}" destId="{1575C0C0-A71B-46CB-89DB-681161D1AA1C}" srcOrd="1" destOrd="0" presId="urn:microsoft.com/office/officeart/2008/layout/VerticalCurvedList"/>
    <dgm:cxn modelId="{96DEA719-76D6-4DE1-BEFA-104CCAADA58A}" type="presParOf" srcId="{7FE3EE2B-92EB-4BF0-8E3E-F5512399C501}" destId="{D581DDF2-9CB9-42A0-A94B-31FF2B7CD394}" srcOrd="2" destOrd="0" presId="urn:microsoft.com/office/officeart/2008/layout/VerticalCurvedList"/>
    <dgm:cxn modelId="{47134574-DB1D-4DFD-987E-3DEA6B18F7E8}" type="presParOf" srcId="{D581DDF2-9CB9-42A0-A94B-31FF2B7CD394}" destId="{A7B88957-1493-4BA6-9020-8C332795BE5E}" srcOrd="0" destOrd="0" presId="urn:microsoft.com/office/officeart/2008/layout/VerticalCurvedList"/>
    <dgm:cxn modelId="{81E7B96A-F016-41BA-AE01-10A3D1A20747}" type="presParOf" srcId="{7FE3EE2B-92EB-4BF0-8E3E-F5512399C501}" destId="{14C7A5FC-1C91-4491-A6DC-F203C4C0FFF8}" srcOrd="3" destOrd="0" presId="urn:microsoft.com/office/officeart/2008/layout/VerticalCurvedList"/>
    <dgm:cxn modelId="{D62CA1BB-2340-4E48-B801-65A9571BE8A1}" type="presParOf" srcId="{7FE3EE2B-92EB-4BF0-8E3E-F5512399C501}" destId="{05B9E182-D5DB-4A89-9D3D-C7BBAC277BDF}" srcOrd="4" destOrd="0" presId="urn:microsoft.com/office/officeart/2008/layout/VerticalCurvedList"/>
    <dgm:cxn modelId="{A45218D2-995A-44C6-81F8-7B8AB971772D}" type="presParOf" srcId="{05B9E182-D5DB-4A89-9D3D-C7BBAC277BDF}" destId="{B89DBC5D-AF18-4051-9DB2-12144063024B}" srcOrd="0" destOrd="0" presId="urn:microsoft.com/office/officeart/2008/layout/VerticalCurvedList"/>
    <dgm:cxn modelId="{CA8400D8-302F-403C-8103-31C501DA1102}" type="presParOf" srcId="{7FE3EE2B-92EB-4BF0-8E3E-F5512399C501}" destId="{0C9F28A3-62B0-43AA-BDD6-C9FF1FCD7DC3}" srcOrd="5" destOrd="0" presId="urn:microsoft.com/office/officeart/2008/layout/VerticalCurvedList"/>
    <dgm:cxn modelId="{28868435-6FA3-48C6-824E-8B6F14430764}" type="presParOf" srcId="{7FE3EE2B-92EB-4BF0-8E3E-F5512399C501}" destId="{A08B8473-A4D6-4C4A-B0F3-77B55D3A5D14}" srcOrd="6" destOrd="0" presId="urn:microsoft.com/office/officeart/2008/layout/VerticalCurvedList"/>
    <dgm:cxn modelId="{948BD449-55F6-4AD0-8E6A-25A4A71C22C6}" type="presParOf" srcId="{A08B8473-A4D6-4C4A-B0F3-77B55D3A5D14}" destId="{20B00787-AB71-41E2-B121-0E02DEAA4F8D}" srcOrd="0" destOrd="0" presId="urn:microsoft.com/office/officeart/2008/layout/VerticalCurvedList"/>
    <dgm:cxn modelId="{F0D1F444-19C1-43C9-BF06-72540EEB8413}" type="presParOf" srcId="{7FE3EE2B-92EB-4BF0-8E3E-F5512399C501}" destId="{7F568DF8-0167-4C78-A972-58B18983E74B}" srcOrd="7" destOrd="0" presId="urn:microsoft.com/office/officeart/2008/layout/VerticalCurvedList"/>
    <dgm:cxn modelId="{02D50200-2EAE-4ED6-A65D-3288E1C49E62}" type="presParOf" srcId="{7FE3EE2B-92EB-4BF0-8E3E-F5512399C501}" destId="{B04A259E-ED81-431A-8052-5E5A41DA5066}" srcOrd="8" destOrd="0" presId="urn:microsoft.com/office/officeart/2008/layout/VerticalCurvedList"/>
    <dgm:cxn modelId="{850C9DE0-394C-4C39-BDFA-B3BFE36F2961}" type="presParOf" srcId="{B04A259E-ED81-431A-8052-5E5A41DA5066}" destId="{5E904808-25D5-41CA-AEA3-749327EEC7D7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6ECA1-842B-4F8D-8DB8-C6BDFF533831}">
      <dsp:nvSpPr>
        <dsp:cNvPr id="0" name=""/>
        <dsp:cNvSpPr/>
      </dsp:nvSpPr>
      <dsp:spPr>
        <a:xfrm>
          <a:off x="-6327557" y="-954363"/>
          <a:ext cx="7425959" cy="7425959"/>
        </a:xfrm>
        <a:prstGeom prst="blockArc">
          <a:avLst>
            <a:gd name="adj1" fmla="val 18900000"/>
            <a:gd name="adj2" fmla="val 2700000"/>
            <a:gd name="adj3" fmla="val 291"/>
          </a:avLst>
        </a:prstGeom>
        <a:noFill/>
        <a:ln w="28575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5C0C0-A71B-46CB-89DB-681161D1AA1C}">
      <dsp:nvSpPr>
        <dsp:cNvPr id="0" name=""/>
        <dsp:cNvSpPr/>
      </dsp:nvSpPr>
      <dsp:spPr>
        <a:xfrm>
          <a:off x="523509" y="87321"/>
          <a:ext cx="8512986" cy="704768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7371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Дозированное введение в ситуацию обучения</a:t>
          </a:r>
          <a:endParaRPr lang="ru-RU" sz="2400" b="1" kern="1200" dirty="0">
            <a:solidFill>
              <a:schemeClr val="bg1"/>
            </a:solidFill>
          </a:endParaRPr>
        </a:p>
      </dsp:txBody>
      <dsp:txXfrm>
        <a:off x="523509" y="87321"/>
        <a:ext cx="8512986" cy="704768"/>
      </dsp:txXfrm>
    </dsp:sp>
    <dsp:sp modelId="{A7B88957-1493-4BA6-9020-8C332795BE5E}">
      <dsp:nvSpPr>
        <dsp:cNvPr id="0" name=""/>
        <dsp:cNvSpPr/>
      </dsp:nvSpPr>
      <dsp:spPr>
        <a:xfrm>
          <a:off x="0" y="0"/>
          <a:ext cx="863995" cy="863995"/>
        </a:xfrm>
        <a:prstGeom prst="ellipse">
          <a:avLst/>
        </a:prstGeom>
        <a:solidFill>
          <a:schemeClr val="lt1"/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14C7A5FC-1C91-4491-A6DC-F203C4C0FFF8}">
      <dsp:nvSpPr>
        <dsp:cNvPr id="0" name=""/>
        <dsp:cNvSpPr/>
      </dsp:nvSpPr>
      <dsp:spPr>
        <a:xfrm>
          <a:off x="901003" y="936105"/>
          <a:ext cx="8135492" cy="735400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7371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Обеспечение</a:t>
          </a:r>
          <a:r>
            <a:rPr lang="ru-RU" sz="2400" b="0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ru-RU" sz="2400" b="1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сенсорного</a:t>
          </a:r>
          <a:r>
            <a:rPr lang="ru-RU" sz="2400" b="0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 </a:t>
          </a:r>
          <a:r>
            <a:rPr lang="ru-RU" sz="2400" b="1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и эмоционального комфорта</a:t>
          </a:r>
          <a:endParaRPr lang="ru-RU" sz="2400" b="1" kern="1200" dirty="0">
            <a:solidFill>
              <a:schemeClr val="bg1"/>
            </a:solidFill>
            <a:latin typeface="+mj-lt"/>
            <a:ea typeface="+mj-ea"/>
            <a:cs typeface="+mj-cs"/>
          </a:endParaRPr>
        </a:p>
      </dsp:txBody>
      <dsp:txXfrm>
        <a:off x="901003" y="936105"/>
        <a:ext cx="8135492" cy="735400"/>
      </dsp:txXfrm>
    </dsp:sp>
    <dsp:sp modelId="{B89DBC5D-AF18-4051-9DB2-12144063024B}">
      <dsp:nvSpPr>
        <dsp:cNvPr id="0" name=""/>
        <dsp:cNvSpPr/>
      </dsp:nvSpPr>
      <dsp:spPr>
        <a:xfrm>
          <a:off x="278690" y="909728"/>
          <a:ext cx="863995" cy="863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9F28A3-62B0-43AA-BDD6-C9FF1FCD7DC3}">
      <dsp:nvSpPr>
        <dsp:cNvPr id="0" name=""/>
        <dsp:cNvSpPr/>
      </dsp:nvSpPr>
      <dsp:spPr>
        <a:xfrm>
          <a:off x="840881" y="1872206"/>
          <a:ext cx="8206537" cy="735400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7371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80000"/>
            </a:lnSpc>
            <a:spcBef>
              <a:spcPct val="0"/>
            </a:spcBef>
            <a:spcAft>
              <a:spcPts val="6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Дозирование  нагрузки с учетом темпа и работоспособности</a:t>
          </a:r>
          <a:endParaRPr lang="ru-RU" sz="2400" b="1" kern="1200" dirty="0">
            <a:solidFill>
              <a:schemeClr val="bg1"/>
            </a:solidFill>
            <a:latin typeface="+mj-lt"/>
            <a:ea typeface="+mj-ea"/>
            <a:cs typeface="+mj-cs"/>
          </a:endParaRPr>
        </a:p>
      </dsp:txBody>
      <dsp:txXfrm>
        <a:off x="840881" y="1872206"/>
        <a:ext cx="8206537" cy="735400"/>
      </dsp:txXfrm>
    </dsp:sp>
    <dsp:sp modelId="{20B00787-AB71-41E2-B121-0E02DEAA4F8D}">
      <dsp:nvSpPr>
        <dsp:cNvPr id="0" name=""/>
        <dsp:cNvSpPr/>
      </dsp:nvSpPr>
      <dsp:spPr>
        <a:xfrm>
          <a:off x="548971" y="1845836"/>
          <a:ext cx="863995" cy="863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568DF8-0167-4C78-A972-58B18983E74B}">
      <dsp:nvSpPr>
        <dsp:cNvPr id="0" name=""/>
        <dsp:cNvSpPr/>
      </dsp:nvSpPr>
      <dsp:spPr>
        <a:xfrm>
          <a:off x="893081" y="2855808"/>
          <a:ext cx="8121902" cy="735409"/>
        </a:xfrm>
        <a:prstGeom prst="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673712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80000"/>
            </a:lnSpc>
            <a:spcBef>
              <a:spcPct val="0"/>
            </a:spcBef>
            <a:spcAft>
              <a:spcPts val="600"/>
            </a:spcAft>
          </a:pPr>
          <a:r>
            <a:rPr lang="ru-RU" sz="2400" b="1" kern="1200" dirty="0" smtClean="0">
              <a:solidFill>
                <a:schemeClr val="bg1"/>
              </a:solidFill>
              <a:latin typeface="+mj-lt"/>
              <a:ea typeface="+mj-ea"/>
              <a:cs typeface="+mj-cs"/>
            </a:rPr>
            <a:t>Наличие упорядоченной пространственно-временной структуры образовательной среды</a:t>
          </a:r>
          <a:endParaRPr lang="ru-RU" sz="2400" b="1" kern="1200" dirty="0">
            <a:solidFill>
              <a:schemeClr val="bg1"/>
            </a:solidFill>
            <a:latin typeface="+mj-lt"/>
            <a:ea typeface="+mj-ea"/>
            <a:cs typeface="+mj-cs"/>
          </a:endParaRPr>
        </a:p>
      </dsp:txBody>
      <dsp:txXfrm>
        <a:off x="893081" y="2855808"/>
        <a:ext cx="8121902" cy="735409"/>
      </dsp:txXfrm>
    </dsp:sp>
    <dsp:sp modelId="{5E904808-25D5-41CA-AEA3-749327EEC7D7}">
      <dsp:nvSpPr>
        <dsp:cNvPr id="0" name=""/>
        <dsp:cNvSpPr/>
      </dsp:nvSpPr>
      <dsp:spPr>
        <a:xfrm>
          <a:off x="584483" y="2781943"/>
          <a:ext cx="863995" cy="8639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AD978-902E-4249-8F70-479EF7E00149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C765C6-0233-4404-A5F4-2C2CE1E25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3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AA66-00F3-4990-81B9-703BE582BD97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390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C15C4-C95C-41E4-93A7-C6B42EF5542F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59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30D74-A94A-41FF-B5AB-A290428CF7A2}" type="slidenum">
              <a:rPr lang="ru-RU" smtClean="0"/>
              <a:pPr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880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E0C37E-C585-46BD-8E4D-37C4B7939FB9}" type="slidenum">
              <a:rPr lang="ru-RU" smtClean="0"/>
              <a:pPr>
                <a:defRPr/>
              </a:pPr>
              <a:t>35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1286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" name="Freeform 40"/>
          <p:cNvSpPr>
            <a:spLocks/>
          </p:cNvSpPr>
          <p:nvPr/>
        </p:nvSpPr>
        <p:spPr bwMode="gray">
          <a:xfrm>
            <a:off x="0" y="6048375"/>
            <a:ext cx="2762250" cy="809625"/>
          </a:xfrm>
          <a:custGeom>
            <a:avLst/>
            <a:gdLst>
              <a:gd name="T0" fmla="*/ 0 w 1740"/>
              <a:gd name="T1" fmla="*/ 0 h 510"/>
              <a:gd name="T2" fmla="*/ 0 w 1740"/>
              <a:gd name="T3" fmla="*/ 510 h 510"/>
              <a:gd name="T4" fmla="*/ 1740 w 1740"/>
              <a:gd name="T5" fmla="*/ 510 h 510"/>
              <a:gd name="T6" fmla="*/ 1595 w 1740"/>
              <a:gd name="T7" fmla="*/ 30 h 510"/>
              <a:gd name="T8" fmla="*/ 0 w 1740"/>
              <a:gd name="T9" fmla="*/ 0 h 5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0" h="510">
                <a:moveTo>
                  <a:pt x="0" y="0"/>
                </a:moveTo>
                <a:lnTo>
                  <a:pt x="0" y="510"/>
                </a:lnTo>
                <a:cubicBezTo>
                  <a:pt x="0" y="510"/>
                  <a:pt x="870" y="510"/>
                  <a:pt x="1740" y="510"/>
                </a:cubicBezTo>
                <a:cubicBezTo>
                  <a:pt x="1650" y="258"/>
                  <a:pt x="1595" y="30"/>
                  <a:pt x="1595" y="30"/>
                </a:cubicBezTo>
                <a:cubicBezTo>
                  <a:pt x="798" y="54"/>
                  <a:pt x="0" y="0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3" name="Freeform 41"/>
          <p:cNvSpPr>
            <a:spLocks/>
          </p:cNvSpPr>
          <p:nvPr/>
        </p:nvSpPr>
        <p:spPr bwMode="gray">
          <a:xfrm>
            <a:off x="2590800" y="4705350"/>
            <a:ext cx="6400800" cy="2152650"/>
          </a:xfrm>
          <a:custGeom>
            <a:avLst/>
            <a:gdLst>
              <a:gd name="T0" fmla="*/ 1116 w 4032"/>
              <a:gd name="T1" fmla="*/ 0 h 1356"/>
              <a:gd name="T2" fmla="*/ 3840 w 4032"/>
              <a:gd name="T3" fmla="*/ 636 h 1356"/>
              <a:gd name="T4" fmla="*/ 4032 w 4032"/>
              <a:gd name="T5" fmla="*/ 1356 h 1356"/>
              <a:gd name="T6" fmla="*/ 288 w 4032"/>
              <a:gd name="T7" fmla="*/ 1356 h 1356"/>
              <a:gd name="T8" fmla="*/ 0 w 4032"/>
              <a:gd name="T9" fmla="*/ 828 h 1356"/>
              <a:gd name="T10" fmla="*/ 1116 w 4032"/>
              <a:gd name="T11" fmla="*/ 0 h 13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032" h="1356">
                <a:moveTo>
                  <a:pt x="1116" y="0"/>
                </a:moveTo>
                <a:cubicBezTo>
                  <a:pt x="2370" y="1254"/>
                  <a:pt x="3840" y="636"/>
                  <a:pt x="3840" y="636"/>
                </a:cubicBezTo>
                <a:cubicBezTo>
                  <a:pt x="4032" y="966"/>
                  <a:pt x="4032" y="1356"/>
                  <a:pt x="4032" y="1356"/>
                </a:cubicBezTo>
                <a:cubicBezTo>
                  <a:pt x="4032" y="1356"/>
                  <a:pt x="2160" y="1356"/>
                  <a:pt x="288" y="1356"/>
                </a:cubicBezTo>
                <a:cubicBezTo>
                  <a:pt x="120" y="1140"/>
                  <a:pt x="0" y="828"/>
                  <a:pt x="0" y="828"/>
                </a:cubicBezTo>
                <a:lnTo>
                  <a:pt x="1116" y="0"/>
                </a:ln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4" name="Freeform 42"/>
          <p:cNvSpPr>
            <a:spLocks/>
          </p:cNvSpPr>
          <p:nvPr/>
        </p:nvSpPr>
        <p:spPr bwMode="gray">
          <a:xfrm>
            <a:off x="4400550" y="781050"/>
            <a:ext cx="4743450" cy="5048250"/>
          </a:xfrm>
          <a:custGeom>
            <a:avLst/>
            <a:gdLst>
              <a:gd name="T0" fmla="*/ 510 w 2988"/>
              <a:gd name="T1" fmla="*/ 1098 h 3180"/>
              <a:gd name="T2" fmla="*/ 2280 w 2988"/>
              <a:gd name="T3" fmla="*/ 0 h 3180"/>
              <a:gd name="T4" fmla="*/ 2988 w 2988"/>
              <a:gd name="T5" fmla="*/ 342 h 3180"/>
              <a:gd name="T6" fmla="*/ 2988 w 2988"/>
              <a:gd name="T7" fmla="*/ 2772 h 3180"/>
              <a:gd name="T8" fmla="*/ 1452 w 2988"/>
              <a:gd name="T9" fmla="*/ 3060 h 3180"/>
              <a:gd name="T10" fmla="*/ 0 w 2988"/>
              <a:gd name="T11" fmla="*/ 2406 h 3180"/>
              <a:gd name="T12" fmla="*/ 510 w 2988"/>
              <a:gd name="T13" fmla="*/ 1098 h 3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988" h="3180">
                <a:moveTo>
                  <a:pt x="510" y="1098"/>
                </a:moveTo>
                <a:cubicBezTo>
                  <a:pt x="1710" y="840"/>
                  <a:pt x="2280" y="0"/>
                  <a:pt x="2280" y="0"/>
                </a:cubicBezTo>
                <a:cubicBezTo>
                  <a:pt x="2700" y="96"/>
                  <a:pt x="2988" y="342"/>
                  <a:pt x="2988" y="342"/>
                </a:cubicBezTo>
                <a:lnTo>
                  <a:pt x="2988" y="2772"/>
                </a:lnTo>
                <a:cubicBezTo>
                  <a:pt x="2988" y="2772"/>
                  <a:pt x="2202" y="3180"/>
                  <a:pt x="1452" y="3060"/>
                </a:cubicBezTo>
                <a:cubicBezTo>
                  <a:pt x="636" y="2940"/>
                  <a:pt x="0" y="2406"/>
                  <a:pt x="0" y="2406"/>
                </a:cubicBezTo>
                <a:lnTo>
                  <a:pt x="510" y="109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5" name="Freeform 43"/>
          <p:cNvSpPr>
            <a:spLocks/>
          </p:cNvSpPr>
          <p:nvPr/>
        </p:nvSpPr>
        <p:spPr bwMode="gray">
          <a:xfrm>
            <a:off x="4800600" y="0"/>
            <a:ext cx="3276600" cy="2409825"/>
          </a:xfrm>
          <a:custGeom>
            <a:avLst/>
            <a:gdLst>
              <a:gd name="T0" fmla="*/ 0 w 2064"/>
              <a:gd name="T1" fmla="*/ 0 h 1518"/>
              <a:gd name="T2" fmla="*/ 276 w 2064"/>
              <a:gd name="T3" fmla="*/ 1518 h 1518"/>
              <a:gd name="T4" fmla="*/ 2064 w 2064"/>
              <a:gd name="T5" fmla="*/ 0 h 1518"/>
              <a:gd name="T6" fmla="*/ 0 w 2064"/>
              <a:gd name="T7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64" h="1518">
                <a:moveTo>
                  <a:pt x="0" y="0"/>
                </a:moveTo>
                <a:cubicBezTo>
                  <a:pt x="0" y="0"/>
                  <a:pt x="138" y="759"/>
                  <a:pt x="276" y="1518"/>
                </a:cubicBezTo>
                <a:cubicBezTo>
                  <a:pt x="1518" y="1194"/>
                  <a:pt x="2064" y="0"/>
                  <a:pt x="206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1" name="Freeform 79"/>
          <p:cNvSpPr>
            <a:spLocks/>
          </p:cNvSpPr>
          <p:nvPr/>
        </p:nvSpPr>
        <p:spPr bwMode="gray">
          <a:xfrm>
            <a:off x="0" y="0"/>
            <a:ext cx="6583363" cy="7267575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7" name="Freeform 45"/>
          <p:cNvSpPr>
            <a:spLocks/>
          </p:cNvSpPr>
          <p:nvPr/>
        </p:nvSpPr>
        <p:spPr bwMode="gray">
          <a:xfrm>
            <a:off x="0" y="0"/>
            <a:ext cx="6372225" cy="7072313"/>
          </a:xfrm>
          <a:custGeom>
            <a:avLst/>
            <a:gdLst>
              <a:gd name="T0" fmla="*/ 0 w 4014"/>
              <a:gd name="T1" fmla="*/ 0 h 4455"/>
              <a:gd name="T2" fmla="*/ 3612 w 4014"/>
              <a:gd name="T3" fmla="*/ 0 h 4455"/>
              <a:gd name="T4" fmla="*/ 3222 w 4014"/>
              <a:gd name="T5" fmla="*/ 3042 h 4455"/>
              <a:gd name="T6" fmla="*/ 0 w 4014"/>
              <a:gd name="T7" fmla="*/ 3744 h 4455"/>
              <a:gd name="T8" fmla="*/ 0 w 4014"/>
              <a:gd name="T9" fmla="*/ 0 h 44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14" h="4455">
                <a:moveTo>
                  <a:pt x="0" y="0"/>
                </a:moveTo>
                <a:lnTo>
                  <a:pt x="3612" y="0"/>
                </a:lnTo>
                <a:cubicBezTo>
                  <a:pt x="4014" y="984"/>
                  <a:pt x="3812" y="2307"/>
                  <a:pt x="3222" y="3042"/>
                </a:cubicBezTo>
                <a:cubicBezTo>
                  <a:pt x="1988" y="4455"/>
                  <a:pt x="0" y="3744"/>
                  <a:pt x="0" y="3744"/>
                </a:cubicBez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25490"/>
                  <a:invGamma/>
                </a:schemeClr>
              </a:gs>
              <a:gs pos="100000">
                <a:schemeClr val="bg1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9" name="Line 47"/>
          <p:cNvSpPr>
            <a:spLocks noChangeShapeType="1"/>
          </p:cNvSpPr>
          <p:nvPr/>
        </p:nvSpPr>
        <p:spPr bwMode="gray">
          <a:xfrm>
            <a:off x="250825" y="1588"/>
            <a:ext cx="0" cy="601503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0" name="Line 48"/>
          <p:cNvSpPr>
            <a:spLocks noChangeShapeType="1"/>
          </p:cNvSpPr>
          <p:nvPr/>
        </p:nvSpPr>
        <p:spPr bwMode="gray">
          <a:xfrm>
            <a:off x="1293813" y="1588"/>
            <a:ext cx="0" cy="62071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1" name="Line 49"/>
          <p:cNvSpPr>
            <a:spLocks noChangeShapeType="1"/>
          </p:cNvSpPr>
          <p:nvPr/>
        </p:nvSpPr>
        <p:spPr bwMode="gray">
          <a:xfrm>
            <a:off x="2338388" y="1588"/>
            <a:ext cx="0" cy="6183312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2" name="Line 50"/>
          <p:cNvSpPr>
            <a:spLocks noChangeShapeType="1"/>
          </p:cNvSpPr>
          <p:nvPr/>
        </p:nvSpPr>
        <p:spPr bwMode="gray">
          <a:xfrm>
            <a:off x="3382963" y="1588"/>
            <a:ext cx="0" cy="59721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3" name="Line 51"/>
          <p:cNvSpPr>
            <a:spLocks noChangeShapeType="1"/>
          </p:cNvSpPr>
          <p:nvPr/>
        </p:nvSpPr>
        <p:spPr bwMode="gray">
          <a:xfrm>
            <a:off x="4427538" y="1588"/>
            <a:ext cx="0" cy="5449887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5" name="Line 53"/>
          <p:cNvSpPr>
            <a:spLocks noChangeShapeType="1"/>
          </p:cNvSpPr>
          <p:nvPr/>
        </p:nvSpPr>
        <p:spPr bwMode="gray">
          <a:xfrm rot="5400000">
            <a:off x="2913063" y="-2654300"/>
            <a:ext cx="0" cy="58134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6" name="Line 54"/>
          <p:cNvSpPr>
            <a:spLocks noChangeShapeType="1"/>
          </p:cNvSpPr>
          <p:nvPr/>
        </p:nvSpPr>
        <p:spPr bwMode="gray">
          <a:xfrm rot="5400000">
            <a:off x="3006725" y="-1682750"/>
            <a:ext cx="0" cy="600075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7" name="Line 55"/>
          <p:cNvSpPr>
            <a:spLocks noChangeShapeType="1"/>
          </p:cNvSpPr>
          <p:nvPr/>
        </p:nvSpPr>
        <p:spPr bwMode="gray">
          <a:xfrm rot="5400000">
            <a:off x="3011488" y="-622300"/>
            <a:ext cx="0" cy="601027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8" name="Line 56"/>
          <p:cNvSpPr>
            <a:spLocks noChangeShapeType="1"/>
          </p:cNvSpPr>
          <p:nvPr/>
        </p:nvSpPr>
        <p:spPr bwMode="gray">
          <a:xfrm rot="5400000">
            <a:off x="2907507" y="548481"/>
            <a:ext cx="0" cy="58023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29" name="Line 57"/>
          <p:cNvSpPr>
            <a:spLocks noChangeShapeType="1"/>
          </p:cNvSpPr>
          <p:nvPr/>
        </p:nvSpPr>
        <p:spPr bwMode="gray">
          <a:xfrm rot="5400000">
            <a:off x="2666207" y="1854993"/>
            <a:ext cx="0" cy="5319713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30" name="Line 58"/>
          <p:cNvSpPr>
            <a:spLocks noChangeShapeType="1"/>
          </p:cNvSpPr>
          <p:nvPr/>
        </p:nvSpPr>
        <p:spPr bwMode="gray">
          <a:xfrm rot="5400000">
            <a:off x="2115344" y="3472656"/>
            <a:ext cx="0" cy="4217988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2362200" y="277813"/>
            <a:ext cx="1012825" cy="102552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2" name="Rectangle 60"/>
          <p:cNvSpPr>
            <a:spLocks noChangeArrowheads="1"/>
          </p:cNvSpPr>
          <p:nvPr/>
        </p:nvSpPr>
        <p:spPr bwMode="gray">
          <a:xfrm>
            <a:off x="285750" y="2427288"/>
            <a:ext cx="1012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3" name="Rectangle 61"/>
          <p:cNvSpPr>
            <a:spLocks noChangeArrowheads="1"/>
          </p:cNvSpPr>
          <p:nvPr/>
        </p:nvSpPr>
        <p:spPr bwMode="gray">
          <a:xfrm>
            <a:off x="0" y="271463"/>
            <a:ext cx="250825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4" name="Rectangle 62"/>
          <p:cNvSpPr>
            <a:spLocks noChangeArrowheads="1"/>
          </p:cNvSpPr>
          <p:nvPr/>
        </p:nvSpPr>
        <p:spPr bwMode="gray">
          <a:xfrm>
            <a:off x="1331913" y="1588"/>
            <a:ext cx="1012825" cy="23495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36" name="Freeform 64"/>
          <p:cNvSpPr>
            <a:spLocks/>
          </p:cNvSpPr>
          <p:nvPr/>
        </p:nvSpPr>
        <p:spPr bwMode="gray">
          <a:xfrm>
            <a:off x="2365375" y="4541838"/>
            <a:ext cx="1009650" cy="1033462"/>
          </a:xfrm>
          <a:custGeom>
            <a:avLst/>
            <a:gdLst>
              <a:gd name="T0" fmla="*/ 0 w 636"/>
              <a:gd name="T1" fmla="*/ 0 h 651"/>
              <a:gd name="T2" fmla="*/ 0 w 636"/>
              <a:gd name="T3" fmla="*/ 645 h 651"/>
              <a:gd name="T4" fmla="*/ 636 w 636"/>
              <a:gd name="T5" fmla="*/ 651 h 651"/>
              <a:gd name="T6" fmla="*/ 632 w 636"/>
              <a:gd name="T7" fmla="*/ 0 h 651"/>
              <a:gd name="T8" fmla="*/ 0 w 636"/>
              <a:gd name="T9" fmla="*/ 0 h 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6" h="651">
                <a:moveTo>
                  <a:pt x="0" y="0"/>
                </a:moveTo>
                <a:lnTo>
                  <a:pt x="0" y="645"/>
                </a:lnTo>
                <a:lnTo>
                  <a:pt x="636" y="651"/>
                </a:lnTo>
                <a:lnTo>
                  <a:pt x="63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gray">
          <a:xfrm>
            <a:off x="285750" y="243522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3375" y="5084763"/>
            <a:ext cx="6400800" cy="457200"/>
          </a:xfrm>
        </p:spPr>
        <p:txBody>
          <a:bodyPr/>
          <a:lstStyle>
            <a:lvl1pPr marL="0" indent="0">
              <a:buFontTx/>
              <a:buNone/>
              <a:defRPr sz="1600">
                <a:latin typeface="Times New Roman" pitchFamily="18" charset="0"/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7150"/>
            <a:ext cx="2895600" cy="3143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7150"/>
            <a:ext cx="2133600" cy="314325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110" name="Text Box 38"/>
          <p:cNvSpPr txBox="1">
            <a:spLocks noChangeArrowheads="1"/>
          </p:cNvSpPr>
          <p:nvPr/>
        </p:nvSpPr>
        <p:spPr bwMode="gray">
          <a:xfrm>
            <a:off x="333375" y="4714875"/>
            <a:ext cx="1303338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200">
                <a:latin typeface="Arial Black" pitchFamily="34" charset="0"/>
              </a:rPr>
              <a:t>L/O/G/O</a:t>
            </a:r>
          </a:p>
        </p:txBody>
      </p:sp>
      <p:grpSp>
        <p:nvGrpSpPr>
          <p:cNvPr id="3143" name="Group 71"/>
          <p:cNvGrpSpPr>
            <a:grpSpLocks/>
          </p:cNvGrpSpPr>
          <p:nvPr/>
        </p:nvGrpSpPr>
        <p:grpSpPr bwMode="auto">
          <a:xfrm>
            <a:off x="8077200" y="0"/>
            <a:ext cx="1076325" cy="6858000"/>
            <a:chOff x="5088" y="0"/>
            <a:chExt cx="678" cy="4320"/>
          </a:xfrm>
        </p:grpSpPr>
        <p:sp>
          <p:nvSpPr>
            <p:cNvPr id="3138" name="Freeform 66"/>
            <p:cNvSpPr>
              <a:spLocks/>
            </p:cNvSpPr>
            <p:nvPr userDrawn="1"/>
          </p:nvSpPr>
          <p:spPr bwMode="gray">
            <a:xfrm>
              <a:off x="5088" y="0"/>
              <a:ext cx="672" cy="702"/>
            </a:xfrm>
            <a:custGeom>
              <a:avLst/>
              <a:gdLst>
                <a:gd name="T0" fmla="*/ 0 w 672"/>
                <a:gd name="T1" fmla="*/ 432 h 720"/>
                <a:gd name="T2" fmla="*/ 288 w 672"/>
                <a:gd name="T3" fmla="*/ 0 h 720"/>
                <a:gd name="T4" fmla="*/ 672 w 672"/>
                <a:gd name="T5" fmla="*/ 0 h 720"/>
                <a:gd name="T6" fmla="*/ 672 w 672"/>
                <a:gd name="T7" fmla="*/ 720 h 720"/>
                <a:gd name="T8" fmla="*/ 0 w 672"/>
                <a:gd name="T9" fmla="*/ 432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" h="720">
                  <a:moveTo>
                    <a:pt x="0" y="432"/>
                  </a:moveTo>
                  <a:cubicBezTo>
                    <a:pt x="186" y="216"/>
                    <a:pt x="288" y="0"/>
                    <a:pt x="288" y="0"/>
                  </a:cubicBezTo>
                  <a:lnTo>
                    <a:pt x="672" y="0"/>
                  </a:lnTo>
                  <a:lnTo>
                    <a:pt x="672" y="720"/>
                  </a:lnTo>
                  <a:cubicBezTo>
                    <a:pt x="672" y="720"/>
                    <a:pt x="384" y="516"/>
                    <a:pt x="0" y="43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Freeform 67"/>
            <p:cNvSpPr>
              <a:spLocks/>
            </p:cNvSpPr>
            <p:nvPr userDrawn="1"/>
          </p:nvSpPr>
          <p:spPr bwMode="gray">
            <a:xfrm>
              <a:off x="5602" y="3496"/>
              <a:ext cx="164" cy="824"/>
            </a:xfrm>
            <a:custGeom>
              <a:avLst/>
              <a:gdLst>
                <a:gd name="T0" fmla="*/ 206 w 212"/>
                <a:gd name="T1" fmla="*/ 0 h 824"/>
                <a:gd name="T2" fmla="*/ 0 w 212"/>
                <a:gd name="T3" fmla="*/ 82 h 824"/>
                <a:gd name="T4" fmla="*/ 168 w 212"/>
                <a:gd name="T5" fmla="*/ 824 h 824"/>
                <a:gd name="T6" fmla="*/ 212 w 212"/>
                <a:gd name="T7" fmla="*/ 822 h 824"/>
                <a:gd name="T8" fmla="*/ 206 w 212"/>
                <a:gd name="T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824">
                  <a:moveTo>
                    <a:pt x="206" y="0"/>
                  </a:moveTo>
                  <a:cubicBezTo>
                    <a:pt x="104" y="54"/>
                    <a:pt x="0" y="82"/>
                    <a:pt x="0" y="82"/>
                  </a:cubicBezTo>
                  <a:cubicBezTo>
                    <a:pt x="0" y="82"/>
                    <a:pt x="148" y="378"/>
                    <a:pt x="168" y="824"/>
                  </a:cubicBezTo>
                  <a:lnTo>
                    <a:pt x="212" y="822"/>
                  </a:lnTo>
                  <a:cubicBezTo>
                    <a:pt x="212" y="822"/>
                    <a:pt x="209" y="411"/>
                    <a:pt x="206" y="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152" name="Rectangle 80"/>
          <p:cNvSpPr>
            <a:spLocks noChangeArrowheads="1"/>
          </p:cNvSpPr>
          <p:nvPr/>
        </p:nvSpPr>
        <p:spPr bwMode="gray">
          <a:xfrm>
            <a:off x="5495925" y="1333500"/>
            <a:ext cx="660400" cy="1025525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gray">
          <a:xfrm>
            <a:off x="5480050" y="1588"/>
            <a:ext cx="0" cy="4238625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54" name="Rectangle 82"/>
          <p:cNvSpPr>
            <a:spLocks noChangeArrowheads="1"/>
          </p:cNvSpPr>
          <p:nvPr/>
        </p:nvSpPr>
        <p:spPr bwMode="gray">
          <a:xfrm>
            <a:off x="4457700" y="3495675"/>
            <a:ext cx="1012825" cy="1025525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33375" y="1884363"/>
            <a:ext cx="8229600" cy="1470025"/>
          </a:xfrm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pic>
        <p:nvPicPr>
          <p:cNvPr id="3155" name="Picture 83" descr="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393398">
            <a:off x="2667000" y="609600"/>
            <a:ext cx="2663825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90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25438"/>
            <a:ext cx="2057400" cy="58007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25438"/>
            <a:ext cx="6019800" cy="58007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82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384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480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8"/>
            <a:ext cx="8229600" cy="927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ru-RU" smtClean="0"/>
              <a:t>Вставка диаграммы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9380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67686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388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2723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3458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101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01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6849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854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20378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7710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93961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85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18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696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94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81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242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81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12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Freeform 7"/>
          <p:cNvSpPr>
            <a:spLocks/>
          </p:cNvSpPr>
          <p:nvPr/>
        </p:nvSpPr>
        <p:spPr bwMode="gray">
          <a:xfrm>
            <a:off x="-9525" y="-9525"/>
            <a:ext cx="9156700" cy="6872288"/>
          </a:xfrm>
          <a:custGeom>
            <a:avLst/>
            <a:gdLst>
              <a:gd name="T0" fmla="*/ 5766 w 5768"/>
              <a:gd name="T1" fmla="*/ 605 h 4329"/>
              <a:gd name="T2" fmla="*/ 5768 w 5768"/>
              <a:gd name="T3" fmla="*/ 4325 h 4329"/>
              <a:gd name="T4" fmla="*/ 1082 w 5768"/>
              <a:gd name="T5" fmla="*/ 4329 h 4329"/>
              <a:gd name="T6" fmla="*/ 13 w 5768"/>
              <a:gd name="T7" fmla="*/ 3351 h 4329"/>
              <a:gd name="T8" fmla="*/ 0 w 5768"/>
              <a:gd name="T9" fmla="*/ 0 h 4329"/>
              <a:gd name="T10" fmla="*/ 2428 w 5768"/>
              <a:gd name="T11" fmla="*/ 7 h 4329"/>
              <a:gd name="T12" fmla="*/ 5766 w 5768"/>
              <a:gd name="T13" fmla="*/ 605 h 4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8" h="4329">
                <a:moveTo>
                  <a:pt x="5766" y="605"/>
                </a:moveTo>
                <a:cubicBezTo>
                  <a:pt x="5767" y="2464"/>
                  <a:pt x="5768" y="4325"/>
                  <a:pt x="5768" y="4325"/>
                </a:cubicBezTo>
                <a:lnTo>
                  <a:pt x="1082" y="4329"/>
                </a:lnTo>
                <a:cubicBezTo>
                  <a:pt x="318" y="3809"/>
                  <a:pt x="9" y="3349"/>
                  <a:pt x="13" y="3351"/>
                </a:cubicBezTo>
                <a:lnTo>
                  <a:pt x="0" y="0"/>
                </a:lnTo>
                <a:lnTo>
                  <a:pt x="2428" y="7"/>
                </a:lnTo>
                <a:cubicBezTo>
                  <a:pt x="2428" y="12"/>
                  <a:pt x="3096" y="401"/>
                  <a:pt x="5766" y="605"/>
                </a:cubicBez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tint val="3137"/>
                  <a:invGamma/>
                </a:schemeClr>
              </a:gs>
              <a:gs pos="100000">
                <a:schemeClr val="bg1">
                  <a:alpha val="7000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gray">
          <a:xfrm>
            <a:off x="-4763" y="5500688"/>
            <a:ext cx="1441451" cy="1358900"/>
          </a:xfrm>
          <a:custGeom>
            <a:avLst/>
            <a:gdLst>
              <a:gd name="T0" fmla="*/ 0 w 1089"/>
              <a:gd name="T1" fmla="*/ 0 h 1100"/>
              <a:gd name="T2" fmla="*/ 0 w 1089"/>
              <a:gd name="T3" fmla="*/ 1100 h 1100"/>
              <a:gd name="T4" fmla="*/ 1089 w 1089"/>
              <a:gd name="T5" fmla="*/ 1100 h 1100"/>
              <a:gd name="T6" fmla="*/ 0 w 1089"/>
              <a:gd name="T7" fmla="*/ 0 h 1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89" h="1100">
                <a:moveTo>
                  <a:pt x="0" y="0"/>
                </a:moveTo>
                <a:cubicBezTo>
                  <a:pt x="0" y="550"/>
                  <a:pt x="0" y="1100"/>
                  <a:pt x="0" y="1100"/>
                </a:cubicBezTo>
                <a:lnTo>
                  <a:pt x="1089" y="1100"/>
                </a:lnTo>
                <a:cubicBezTo>
                  <a:pt x="1089" y="1100"/>
                  <a:pt x="596" y="865"/>
                  <a:pt x="0" y="0"/>
                </a:cubicBezTo>
                <a:close/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gray">
          <a:xfrm>
            <a:off x="527050" y="0"/>
            <a:ext cx="0" cy="59102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gray">
          <a:xfrm>
            <a:off x="1677988" y="0"/>
            <a:ext cx="0" cy="68326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gray">
          <a:xfrm>
            <a:off x="2830513" y="0"/>
            <a:ext cx="0" cy="68611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gray">
          <a:xfrm>
            <a:off x="3983038" y="0"/>
            <a:ext cx="0" cy="6875463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gray">
          <a:xfrm>
            <a:off x="5133975" y="388938"/>
            <a:ext cx="0" cy="6486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2" name="Line 18"/>
          <p:cNvSpPr>
            <a:spLocks noChangeShapeType="1"/>
          </p:cNvSpPr>
          <p:nvPr/>
        </p:nvSpPr>
        <p:spPr bwMode="gray">
          <a:xfrm>
            <a:off x="6286500" y="619125"/>
            <a:ext cx="0" cy="6256338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3" name="Line 19"/>
          <p:cNvSpPr>
            <a:spLocks noChangeShapeType="1"/>
          </p:cNvSpPr>
          <p:nvPr/>
        </p:nvSpPr>
        <p:spPr bwMode="gray">
          <a:xfrm>
            <a:off x="7439025" y="773113"/>
            <a:ext cx="0" cy="6102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gray">
          <a:xfrm>
            <a:off x="8591550" y="900113"/>
            <a:ext cx="0" cy="597535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6" name="Line 22"/>
          <p:cNvSpPr>
            <a:spLocks noChangeShapeType="1"/>
          </p:cNvSpPr>
          <p:nvPr/>
        </p:nvSpPr>
        <p:spPr bwMode="gray">
          <a:xfrm rot="5400000">
            <a:off x="2595563" y="-2176463"/>
            <a:ext cx="0" cy="51911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gray">
          <a:xfrm rot="5400000">
            <a:off x="4578350" y="-303688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gray">
          <a:xfrm rot="5400000">
            <a:off x="4578350" y="-1912937"/>
            <a:ext cx="0" cy="9156700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49" name="Line 25"/>
          <p:cNvSpPr>
            <a:spLocks noChangeShapeType="1"/>
          </p:cNvSpPr>
          <p:nvPr/>
        </p:nvSpPr>
        <p:spPr bwMode="gray">
          <a:xfrm rot="5400000">
            <a:off x="4579938" y="-788988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0" name="Line 26"/>
          <p:cNvSpPr>
            <a:spLocks noChangeShapeType="1"/>
          </p:cNvSpPr>
          <p:nvPr/>
        </p:nvSpPr>
        <p:spPr bwMode="gray">
          <a:xfrm rot="5400000">
            <a:off x="4579938" y="334962"/>
            <a:ext cx="0" cy="915352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1" name="Line 27"/>
          <p:cNvSpPr>
            <a:spLocks noChangeShapeType="1"/>
          </p:cNvSpPr>
          <p:nvPr/>
        </p:nvSpPr>
        <p:spPr bwMode="gray">
          <a:xfrm rot="5400000">
            <a:off x="4905376" y="1824037"/>
            <a:ext cx="0" cy="8423275"/>
          </a:xfrm>
          <a:prstGeom prst="line">
            <a:avLst/>
          </a:prstGeom>
          <a:noFill/>
          <a:ln w="9525">
            <a:solidFill>
              <a:srgbClr val="FFFFFF">
                <a:alpha val="50000"/>
              </a:srgbClr>
            </a:solidFill>
            <a:round/>
            <a:headEnd/>
            <a:tailEnd/>
          </a:ln>
          <a:effectLst>
            <a:outerShdw dist="17961" dir="2700000" algn="ctr" rotWithShape="0">
              <a:schemeClr val="accent2">
                <a:alpha val="35001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gray">
          <a:xfrm>
            <a:off x="4005263" y="2692400"/>
            <a:ext cx="1128712" cy="1079500"/>
          </a:xfrm>
          <a:prstGeom prst="rect">
            <a:avLst/>
          </a:prstGeom>
          <a:solidFill>
            <a:srgbClr val="FFFFFF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gray">
          <a:xfrm>
            <a:off x="7459663" y="4937125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gray">
          <a:xfrm>
            <a:off x="549275" y="3808413"/>
            <a:ext cx="1128713" cy="1079500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gray">
          <a:xfrm>
            <a:off x="6307138" y="6064250"/>
            <a:ext cx="1128712" cy="796925"/>
          </a:xfrm>
          <a:prstGeom prst="rect">
            <a:avLst/>
          </a:prstGeom>
          <a:solidFill>
            <a:srgbClr val="FFFF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>
            <a:off x="2846388" y="0"/>
            <a:ext cx="1128712" cy="404813"/>
          </a:xfrm>
          <a:prstGeom prst="rect">
            <a:avLst/>
          </a:prstGeom>
          <a:solidFill>
            <a:srgbClr val="FFFFFF">
              <a:alpha val="39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gray">
          <a:xfrm>
            <a:off x="2852738" y="493871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gray">
          <a:xfrm>
            <a:off x="6300788" y="1566863"/>
            <a:ext cx="1120775" cy="1079500"/>
          </a:xfrm>
          <a:prstGeom prst="rect">
            <a:avLst/>
          </a:prstGeom>
          <a:solidFill>
            <a:srgbClr val="FFFFFF">
              <a:alpha val="3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60" name="Freeform 36"/>
          <p:cNvSpPr>
            <a:spLocks/>
          </p:cNvSpPr>
          <p:nvPr/>
        </p:nvSpPr>
        <p:spPr bwMode="gray">
          <a:xfrm>
            <a:off x="4041775" y="0"/>
            <a:ext cx="5105400" cy="739775"/>
          </a:xfrm>
          <a:custGeom>
            <a:avLst/>
            <a:gdLst>
              <a:gd name="T0" fmla="*/ 3130 w 3130"/>
              <a:gd name="T1" fmla="*/ 453 h 453"/>
              <a:gd name="T2" fmla="*/ 3130 w 3130"/>
              <a:gd name="T3" fmla="*/ 0 h 453"/>
              <a:gd name="T4" fmla="*/ 0 w 3130"/>
              <a:gd name="T5" fmla="*/ 0 h 453"/>
              <a:gd name="T6" fmla="*/ 3130 w 3130"/>
              <a:gd name="T7" fmla="*/ 453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30" h="453">
                <a:moveTo>
                  <a:pt x="3130" y="453"/>
                </a:moveTo>
                <a:cubicBezTo>
                  <a:pt x="3130" y="226"/>
                  <a:pt x="3130" y="0"/>
                  <a:pt x="3130" y="0"/>
                </a:cubicBezTo>
                <a:lnTo>
                  <a:pt x="0" y="0"/>
                </a:lnTo>
                <a:cubicBezTo>
                  <a:pt x="0" y="0"/>
                  <a:pt x="1298" y="389"/>
                  <a:pt x="3130" y="453"/>
                </a:cubicBezTo>
                <a:close/>
              </a:path>
            </a:pathLst>
          </a:cu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325438"/>
            <a:ext cx="8229600" cy="927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pic>
        <p:nvPicPr>
          <p:cNvPr id="1061" name="Picture 37" descr="wat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09" t="16374" b="27486"/>
          <a:stretch>
            <a:fillRect/>
          </a:stretch>
        </p:blipFill>
        <p:spPr bwMode="gray">
          <a:xfrm rot="786797">
            <a:off x="6629400" y="-381000"/>
            <a:ext cx="2417763" cy="1995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3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 rot="20740733" flipH="1">
            <a:off x="49213" y="5726113"/>
            <a:ext cx="1223962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9D3A2-7AB1-49E8-A5F7-14F73BB4611C}" type="datetimeFigureOut">
              <a:rPr lang="ru-RU" smtClean="0"/>
              <a:t>29.05.2020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45F23-91CD-423E-9338-835E8C8D9C4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767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activityedu.ru/file_storage/download?entity=sxid59ab-d43f-4869-873b-0ccc9cdccfcf" TargetMode="External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s://activityedu.ru/file_storage/download?entity=sxid9be0-237e-41b9-841a-069ed1747ee0" TargetMode="External"/><Relationship Id="rId1" Type="http://schemas.openxmlformats.org/officeDocument/2006/relationships/slideLayout" Target="../slideLayouts/slideLayout16.xml"/><Relationship Id="rId6" Type="http://schemas.openxmlformats.org/officeDocument/2006/relationships/hyperlink" Target="https://activityedu.ru/file_storage/download?entity=sxid9bc2-52a4-4403-801c-b288ee36d2ce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s://activityedu.ru/file_storage/download?entity=sxide246-a151-43c8-a2e0-04bfaeed2d23" TargetMode="External"/><Relationship Id="rId9" Type="http://schemas.openxmlformats.org/officeDocument/2006/relationships/image" Target="../media/image13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8278688" cy="1470025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2"/>
                </a:solidFill>
                <a:latin typeface="Calibri" panose="020F0502020204030204" pitchFamily="34" charset="0"/>
              </a:rPr>
              <a:t>Психолого-педагогическое сопровождение детей с ОВЗ в условиях </a:t>
            </a:r>
            <a:r>
              <a:rPr lang="ru-RU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инклюзии</a:t>
            </a:r>
            <a:br>
              <a:rPr lang="ru-RU" sz="3200" b="1" dirty="0" smtClean="0">
                <a:solidFill>
                  <a:schemeClr val="tx2"/>
                </a:solidFill>
                <a:latin typeface="Calibri" panose="020F0502020204030204" pitchFamily="34" charset="0"/>
              </a:rPr>
            </a:br>
            <a:r>
              <a:rPr lang="ru-RU" sz="24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(методические рекомендации)</a:t>
            </a:r>
            <a:r>
              <a:rPr lang="ru-RU" sz="3200" b="1" dirty="0">
                <a:solidFill>
                  <a:schemeClr val="tx2"/>
                </a:solidFill>
                <a:latin typeface="Calibri" panose="020F0502020204030204" pitchFamily="34" charset="0"/>
              </a:rPr>
              <a:t/>
            </a:r>
            <a:br>
              <a:rPr lang="ru-RU" sz="3200" b="1" dirty="0">
                <a:solidFill>
                  <a:schemeClr val="tx2"/>
                </a:solidFill>
                <a:latin typeface="Calibri" panose="020F0502020204030204" pitchFamily="34" charset="0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solidFill>
                  <a:schemeClr val="tx2"/>
                </a:solidFill>
                <a:latin typeface="Calibri" panose="020F0502020204030204" pitchFamily="34" charset="0"/>
              </a:rPr>
              <a:t>Романова Н.Г., методист УМС ИМО УО г.Казани по Советскому району</a:t>
            </a:r>
            <a:endParaRPr lang="ru-RU" sz="2000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74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116632"/>
            <a:ext cx="8560406" cy="11736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37500" lnSpcReduction="20000"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dirty="0"/>
          </a:p>
          <a:p>
            <a:r>
              <a:rPr lang="ru-RU" sz="7500" dirty="0"/>
              <a:t>ФЗ №273. </a:t>
            </a:r>
          </a:p>
          <a:p>
            <a:r>
              <a:rPr lang="ru-RU" sz="7500" dirty="0"/>
              <a:t>Статья 41. Охрана здоровья обучающихся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853136"/>
          </a:xfrm>
        </p:spPr>
        <p:txBody>
          <a:bodyPr>
            <a:normAutofit fontScale="92500" lnSpcReduction="10000"/>
          </a:bodyPr>
          <a:lstStyle/>
          <a:p>
            <a:pPr marL="0" lvl="0" indent="0" algn="just" fontAlgn="base">
              <a:lnSpc>
                <a:spcPct val="8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sz="31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2800" kern="0" dirty="0">
                <a:solidFill>
                  <a:srgbClr val="000000"/>
                </a:solidFill>
                <a:latin typeface="Calibri" panose="020F0502020204030204" pitchFamily="34" charset="0"/>
              </a:rPr>
              <a:t>5. Для обучающихся, осваивающих основные общеобразовательные программы и нуждающихся в длительном лечении, создаются образовательные организации, в том числе санаторные, в которых проводятся необходимые лечебные, реабилитационные и оздоровительные мероприятия для таких обучающихся. Обучение таких детей, а также детей-инвалидов, которые по состоянию здоровья не могут посещать образовательные организации, может быть также организовано образовательными организациями на дому или в медицинских организациях. </a:t>
            </a:r>
            <a:r>
              <a:rPr lang="ru-RU" altLang="ru-RU" sz="28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Основанием для организации обучения на дому или в медицинской организации являются заключение медицинской организации и в письменной форме обращение родителей (законных представителей).</a:t>
            </a:r>
          </a:p>
        </p:txBody>
      </p:sp>
    </p:spTree>
    <p:extLst>
      <p:ext uri="{BB962C8B-B14F-4D97-AF65-F5344CB8AC3E}">
        <p14:creationId xmlns:p14="http://schemas.microsoft.com/office/powerpoint/2010/main" val="226593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116632"/>
            <a:ext cx="8632414" cy="11736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dirty="0"/>
          </a:p>
          <a:p>
            <a:r>
              <a:rPr lang="ru-RU" sz="2000" dirty="0"/>
              <a:t>Приказ </a:t>
            </a:r>
            <a:r>
              <a:rPr lang="ru-RU" sz="2000" dirty="0" err="1"/>
              <a:t>Минобрнауки</a:t>
            </a:r>
            <a:r>
              <a:rPr lang="ru-RU" sz="2000" dirty="0"/>
              <a:t> России от 13 января 2014 г. N 8</a:t>
            </a:r>
            <a:br>
              <a:rPr lang="ru-RU" sz="2000" dirty="0"/>
            </a:br>
            <a:r>
              <a:rPr lang="ru-RU" sz="2000" dirty="0"/>
              <a:t> «Об утверждении примерной формы договора об образовании по образовательным программам дошкольного образования»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106604" y="1484784"/>
            <a:ext cx="8857883" cy="5184576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I. Предмет договора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1.1. Предметом договора являются оказание образовательной организацией Воспитаннику образовательных услуг в рамках реализации основной образовательной программы дошкольного образования (далее - образовательная программа) в соответствии с федеральным государственным образовательным стандартом дошкольного образования (далее - ФГОС дошкольного образования), содержание Воспитанника в образовательной организации, присмотр и уход за Воспитанником.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1.2. Форма обучения __очное, очно-заочное_______________________.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1.3. Наименование образовательной программы _ООП ДО АООП ДО    __________.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1.4. Срок освоения образовательной программы (продолжительность обучения) на момент подписания настоящего Договора составляет __________ календарных лет (года).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1.5. Режим пребывания Воспитанника в образовательной организации.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1.6. Воспитанник зачисляется в группу ___________________ направленности.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(направленность группы (общеразвивающая, </a:t>
            </a:r>
            <a:r>
              <a:rPr lang="ru-RU" altLang="ru-RU" sz="1800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компенсирующая, комбинированная</a:t>
            </a:r>
            <a:r>
              <a:rPr lang="ru-RU" altLang="ru-RU" sz="1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оздоровительная)</a:t>
            </a:r>
          </a:p>
          <a:p>
            <a:pPr lvl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Font typeface="Wingdings" panose="05000000000000000000" pitchFamily="2" charset="2"/>
              <a:buChar char="n"/>
            </a:pPr>
            <a:endParaRPr lang="ru-RU" altLang="ru-RU" sz="1800" kern="0" dirty="0">
              <a:solidFill>
                <a:srgbClr val="00000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3860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116632"/>
            <a:ext cx="8560406" cy="11736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dirty="0"/>
          </a:p>
          <a:p>
            <a:r>
              <a:rPr lang="ru-RU" sz="2000" dirty="0"/>
              <a:t>Приказ </a:t>
            </a:r>
            <a:r>
              <a:rPr lang="ru-RU" sz="2000" dirty="0" err="1"/>
              <a:t>Минобрнауки</a:t>
            </a:r>
            <a:r>
              <a:rPr lang="ru-RU" sz="2000" dirty="0"/>
              <a:t> России от 13 января 2014 г. N 8</a:t>
            </a:r>
            <a:br>
              <a:rPr lang="ru-RU" sz="2000" dirty="0"/>
            </a:br>
            <a:r>
              <a:rPr lang="ru-RU" sz="2000" dirty="0"/>
              <a:t> «Об утверждении примерной формы договора об образовании по образовательным программам дошкольного образования»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853136"/>
          </a:xfrm>
        </p:spPr>
        <p:txBody>
          <a:bodyPr>
            <a:normAutofit fontScale="55000" lnSpcReduction="20000"/>
          </a:bodyPr>
          <a:lstStyle/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sz="3100" dirty="0">
                <a:latin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altLang="ru-RU" sz="3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2.3.5. При оказании услуг, предусмотренных настоящим Договором, учитывать индивидуальные потребности Воспитанника, связанные с его жизненной ситуацией и состоянием здоровья, определяющие особые условия получения им образования, возможности освоения Воспитанником образовательной программы на разных этапах ее реализации.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3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2.3.8. Обучать Воспитанника по образовательной программе, предусмотренной пунктом 1.3 настоящего Договора.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3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2.3.9. Обеспечить реализацию образовательной программы средствами обучения и воспитания, необходимыми для организации учебной деятельности и создания развивающей предметно-пространственной среды.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3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2.3.10. Обеспечивать    Воспитанника    необходимым    </a:t>
            </a:r>
            <a:r>
              <a:rPr lang="ru-RU" altLang="ru-RU" sz="3800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сбалансированным питанием ___________________________________.          </a:t>
            </a:r>
            <a:r>
              <a:rPr lang="ru-RU" altLang="ru-RU" sz="3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(вид питания, в </a:t>
            </a:r>
            <a:r>
              <a:rPr lang="ru-RU" altLang="ru-RU" sz="3800" kern="0" dirty="0" err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altLang="ru-RU" sz="38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диетическое, кратность и время его приема</a:t>
            </a:r>
            <a:r>
              <a:rPr lang="ru-RU" altLang="ru-RU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altLang="ru-RU" kern="0" dirty="0">
              <a:solidFill>
                <a:srgbClr val="00000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03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116632"/>
            <a:ext cx="8632414" cy="11736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sz="2000" dirty="0"/>
          </a:p>
          <a:p>
            <a:r>
              <a:rPr lang="ru-RU" sz="2000" dirty="0"/>
              <a:t>Приказ </a:t>
            </a:r>
            <a:r>
              <a:rPr lang="ru-RU" sz="2000" dirty="0" err="1"/>
              <a:t>Минобрнауки</a:t>
            </a:r>
            <a:r>
              <a:rPr lang="ru-RU" sz="2000" dirty="0"/>
              <a:t> России от 13 января 2014 г. N 8</a:t>
            </a:r>
            <a:br>
              <a:rPr lang="ru-RU" sz="2000" dirty="0"/>
            </a:br>
            <a:r>
              <a:rPr lang="ru-RU" sz="2000" dirty="0"/>
              <a:t> «Об утверждении примерной формы договора об образовании по образовательным программам дошкольного образования»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467544" y="1628800"/>
            <a:ext cx="8219256" cy="4824536"/>
          </a:xfrm>
        </p:spPr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Исполнитель: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2.3.12. Уведомить Заказчика __________________________________                                                  (срок) о 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нецелесообразности оказания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Воспитаннику образовательной услуги в 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объеме, предусмотренном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    разделом   I   настоящего 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Договора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,   </a:t>
            </a:r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Вследствие его индивидуальных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   особенностей, 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делающих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   </a:t>
            </a:r>
            <a:endParaRPr lang="ru-RU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невозможным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  или  </a:t>
            </a:r>
            <a:r>
              <a:rPr lang="ru-RU" sz="24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педагогически нецелесообразным </a:t>
            </a:r>
            <a:r>
              <a:rPr lang="ru-RU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оказание данной услуги.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Заказчик: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2.4.3. При поступлении Воспитанника в образовательную организацию и в период действия настоящего Договора своевременно предоставлять Исполнителю все необходимые документы, предусмотренные уставом образовательной организации.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24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1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332656"/>
            <a:ext cx="8488398" cy="95764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dirty="0">
              <a:solidFill>
                <a:srgbClr val="000066"/>
              </a:solidFill>
            </a:endParaRPr>
          </a:p>
          <a:p>
            <a:r>
              <a:rPr lang="ru-RU" sz="9600" dirty="0">
                <a:solidFill>
                  <a:srgbClr val="000066"/>
                </a:solidFill>
              </a:rPr>
              <a:t>ФЗ №273. </a:t>
            </a:r>
          </a:p>
          <a:p>
            <a:r>
              <a:rPr lang="ru-RU" sz="9600" dirty="0">
                <a:solidFill>
                  <a:srgbClr val="000066"/>
                </a:solidFill>
              </a:rPr>
              <a:t>Статья 79. Организация получения образования обучающимися с ограниченными возможностями здоровья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853136"/>
          </a:xfrm>
        </p:spPr>
        <p:txBody>
          <a:bodyPr>
            <a:normAutofit fontScale="77500" lnSpcReduction="20000"/>
          </a:bodyPr>
          <a:lstStyle/>
          <a:p>
            <a:pPr marL="0" indent="0" algn="just" fontAlgn="base"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ru-RU" altLang="ru-RU" sz="2900" kern="0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ru-RU" altLang="ru-RU" sz="2900" kern="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ru-RU" altLang="ru-RU" sz="2900" kern="0" dirty="0">
                <a:solidFill>
                  <a:srgbClr val="000000"/>
                </a:solidFill>
                <a:latin typeface="Calibri" panose="020F0502020204030204" pitchFamily="34" charset="0"/>
              </a:rPr>
              <a:t>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обучения, воспитания и развития таких обучающихся, включающие в себя </a:t>
            </a:r>
            <a:r>
              <a:rPr lang="ru-RU" altLang="ru-RU" sz="2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проведение групповых и индивидуальных коррекционных занятий, обеспечение доступа в здания организаций, осуществляющих образовательную деятельность, </a:t>
            </a:r>
            <a:r>
              <a:rPr lang="ru-RU" altLang="ru-RU" sz="2900" kern="0" dirty="0">
                <a:solidFill>
                  <a:srgbClr val="000000"/>
                </a:solidFill>
                <a:latin typeface="Calibri" panose="020F0502020204030204" pitchFamily="34" charset="0"/>
              </a:rPr>
              <a:t>и другие условия, без которых невозможно или затруднено освоение образовательных программ обучающимися с ограниченными возможностями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213989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"/>
            <a:ext cx="9180000" cy="576000"/>
          </a:xfrm>
        </p:spPr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Gotham Pro"/>
                <a:cs typeface="Gotham Pro"/>
                <a:sym typeface="OCRF-RegularC" charset="0"/>
              </a:rPr>
              <a:t>Индивидуальный образовательный	 маршрут </a:t>
            </a:r>
            <a:endParaRPr lang="ru-RU" sz="2800" i="1" dirty="0">
              <a:solidFill>
                <a:srgbClr val="C00000"/>
              </a:solidFill>
              <a:latin typeface="Calibri" panose="020F0502020204030204" pitchFamily="34" charset="0"/>
              <a:ea typeface="Gotham Pro"/>
              <a:cs typeface="Gotham Pro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8000" y="2640917"/>
            <a:ext cx="9180000" cy="3648000"/>
          </a:xfrm>
        </p:spPr>
        <p:txBody>
          <a:bodyPr>
            <a:noAutofit/>
          </a:bodyPr>
          <a:lstStyle/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Приведена подробная коллегиальная оценка особенностей развития ребенка с ОВЗ для определения коррекционных целей.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sym typeface="OCRF-RegularC" charset="0"/>
              </a:rPr>
              <a:t>Описывает ресурсы ребенка.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Calibri" panose="020F0502020204030204" pitchFamily="34" charset="0"/>
                <a:sym typeface="OCRF-RegularC" charset="0"/>
              </a:rPr>
              <a:t>О</a:t>
            </a: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sym typeface="OCRF-RegularC" charset="0"/>
              </a:rPr>
              <a:t>пределены и обоснованы специальные условия обучения.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2"/>
                </a:solidFill>
                <a:latin typeface="Calibri" panose="020F0502020204030204" pitchFamily="34" charset="0"/>
                <a:sym typeface="OCRF-RegularC" charset="0"/>
              </a:rPr>
              <a:t>О</a:t>
            </a: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  <a:sym typeface="OCRF-RegularC" charset="0"/>
              </a:rPr>
              <a:t>пределены </a:t>
            </a: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особенности деятельности каждого специалиста сопровождения, а также семьи ребенка.</a:t>
            </a:r>
          </a:p>
          <a:p>
            <a:pPr marL="444500" indent="-4445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2"/>
                </a:solidFill>
                <a:latin typeface="Calibri" panose="020F0502020204030204" pitchFamily="34" charset="0"/>
              </a:rPr>
              <a:t>Мониторинг и анализ эффективности работы педагогов по всем образовательным целям.</a:t>
            </a:r>
            <a:endParaRPr lang="ru-RU" sz="20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0" y="980727"/>
            <a:ext cx="9036496" cy="1660189"/>
          </a:xfrm>
          <a:prstGeom prst="homePlate">
            <a:avLst>
              <a:gd name="adj" fmla="val 32468"/>
            </a:avLst>
          </a:prstGeom>
          <a:solidFill>
            <a:srgbClr val="ABDD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808038" indent="-808038" defTabSz="985838">
              <a:spcAft>
                <a:spcPts val="1200"/>
              </a:spcAft>
            </a:pPr>
            <a:r>
              <a:rPr lang="ru-RU" b="1" dirty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sym typeface="OCRF-RegularC" charset="0"/>
              </a:rPr>
              <a:t>ЦЕЛЬ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sym typeface="OCRF-RegularC" charset="0"/>
              </a:rPr>
              <a:t>: максимальная социальная и образовательная адаптация ребенка с ОВЗ в ДОУ</a:t>
            </a:r>
            <a:endParaRPr lang="ru-RU" b="1" dirty="0">
              <a:solidFill>
                <a:srgbClr val="002060"/>
              </a:solidFill>
              <a:latin typeface="Calibri" panose="020F0502020204030204" pitchFamily="34" charset="0"/>
              <a:ea typeface="ヒラギノ角ゴ ProN W3" charset="-128"/>
              <a:sym typeface="OCRF-RegularC" charset="0"/>
            </a:endParaRPr>
          </a:p>
          <a:p>
            <a:pPr marL="808038" indent="-808038" defTabSz="985838">
              <a:buNone/>
            </a:pP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sym typeface="OCRF-RegularC" charset="0"/>
              </a:rPr>
              <a:t>ИОМ -    </a:t>
            </a:r>
            <a:r>
              <a:rPr lang="ru-RU" u="sng" dirty="0" smtClean="0">
                <a:solidFill>
                  <a:srgbClr val="002060"/>
                </a:solidFill>
                <a:latin typeface="Calibri" panose="020F0502020204030204" pitchFamily="34" charset="0"/>
                <a:sym typeface="OCRF-RegularC" charset="0"/>
              </a:rPr>
              <a:t>Единый документ, </a:t>
            </a:r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sym typeface="OCRF-RegularC" charset="0"/>
              </a:rPr>
              <a:t>отражающий всю информацию о ребенке на период.</a:t>
            </a:r>
          </a:p>
          <a:p>
            <a:pPr marL="808038" indent="-808038" defTabSz="985838">
              <a:buNone/>
            </a:pPr>
            <a:r>
              <a:rPr lang="ru-RU" dirty="0">
                <a:solidFill>
                  <a:srgbClr val="002060"/>
                </a:solidFill>
                <a:latin typeface="Calibri" panose="020F0502020204030204" pitchFamily="34" charset="0"/>
                <a:sym typeface="OCRF-RegularC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sym typeface="OCRF-RegularC" charset="0"/>
              </a:rPr>
              <a:t>              О</a:t>
            </a:r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sym typeface="OCRF-RegularC" charset="0"/>
              </a:rPr>
              <a:t>пределяет</a:t>
            </a:r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sym typeface="OCRF-RegularC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Calibri" panose="020F0502020204030204" pitchFamily="34" charset="0"/>
                <a:sym typeface="OCRF-RegularC" charset="0"/>
              </a:rPr>
              <a:t>общую стратегию и конкретные шаги педагогов и родителей в организации поддержки ребенка с ОВЗ в освоении АООП, развитии, социальной адаптации и интеграции в социум.</a:t>
            </a:r>
          </a:p>
        </p:txBody>
      </p:sp>
      <p:sp>
        <p:nvSpPr>
          <p:cNvPr id="12" name="Пятиугольник 11"/>
          <p:cNvSpPr/>
          <p:nvPr/>
        </p:nvSpPr>
        <p:spPr>
          <a:xfrm>
            <a:off x="0" y="5517232"/>
            <a:ext cx="9036496" cy="528000"/>
          </a:xfrm>
          <a:prstGeom prst="homePlate">
            <a:avLst/>
          </a:prstGeom>
          <a:solidFill>
            <a:srgbClr val="F2B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ts val="1900"/>
              </a:lnSpc>
              <a:spcBef>
                <a:spcPts val="0"/>
              </a:spcBef>
              <a:defRPr/>
            </a:pPr>
            <a:r>
              <a:rPr lang="ru-RU" b="1" kern="0" dirty="0" smtClean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sym typeface="OCRF-RegularC" charset="0"/>
              </a:rPr>
              <a:t>ИОМ </a:t>
            </a:r>
            <a:r>
              <a:rPr lang="ru-RU" b="1" dirty="0" smtClean="0">
                <a:solidFill>
                  <a:schemeClr val="tx2"/>
                </a:solidFill>
                <a:latin typeface="Calibri" panose="020F0502020204030204" pitchFamily="34" charset="0"/>
                <a:sym typeface="OCRF-RegularC" charset="0"/>
              </a:rPr>
              <a:t>включает только те цели, которые актуальны для этого ребенка на данном этапе.</a:t>
            </a:r>
            <a:endParaRPr lang="ru-RU" b="1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25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0"/>
            <a:ext cx="4525845" cy="480000"/>
          </a:xfrm>
        </p:spPr>
        <p:txBody>
          <a:bodyPr>
            <a:noAutofit/>
          </a:bodyPr>
          <a:lstStyle/>
          <a:p>
            <a:pPr algn="ctr">
              <a:lnSpc>
                <a:spcPts val="3200"/>
              </a:lnSpc>
            </a:pPr>
            <a:r>
              <a:rPr lang="ru-RU" sz="2800" b="1" dirty="0" smtClean="0">
                <a:solidFill>
                  <a:srgbClr val="002060"/>
                </a:solidFill>
              </a:rPr>
              <a:t>   </a:t>
            </a:r>
            <a:r>
              <a:rPr lang="ru-RU" sz="3200" b="1" dirty="0" smtClean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cs typeface="+mn-cs"/>
                <a:sym typeface="OCRF-RegularC" charset="0"/>
              </a:rPr>
              <a:t>Структура ИОМ</a:t>
            </a:r>
            <a:endParaRPr lang="ru-RU" sz="3200" b="1" dirty="0">
              <a:solidFill>
                <a:srgbClr val="002060"/>
              </a:solidFill>
              <a:latin typeface="Calibri" panose="020F0502020204030204" pitchFamily="34" charset="0"/>
              <a:ea typeface="ヒラギノ角ゴ ProN W3" charset="-128"/>
              <a:cs typeface="+mn-cs"/>
              <a:sym typeface="OCRF-RegularC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914373"/>
            <a:ext cx="2483512" cy="1800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2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.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Заключение и рекомендации </a:t>
            </a:r>
            <a:r>
              <a:rPr lang="ru-RU" sz="2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ППк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   ДОУ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664611"/>
            <a:ext cx="2483512" cy="828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1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Общие сведения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0" y="4071944"/>
            <a:ext cx="2483768" cy="963885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3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.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 Освоение образовательных областей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916000" y="2960435"/>
            <a:ext cx="6228000" cy="742319"/>
          </a:xfrm>
          <a:prstGeom prst="rect">
            <a:avLst/>
          </a:prstGeom>
          <a:solidFill>
            <a:srgbClr val="E3F4D4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lnSpc>
                <a:spcPct val="88000"/>
              </a:lnSpc>
            </a:pPr>
            <a:r>
              <a:rPr lang="ru-RU" sz="1600" b="1" dirty="0">
                <a:solidFill>
                  <a:srgbClr val="002060"/>
                </a:solidFill>
                <a:latin typeface="OCRF-RegularC" charset="0"/>
                <a:ea typeface="ヒラギノ角ゴ ProN W3" charset="-128"/>
              </a:rPr>
              <a:t>2.2</a:t>
            </a:r>
            <a:r>
              <a:rPr lang="ru-RU" sz="1600" b="1" dirty="0" smtClean="0">
                <a:solidFill>
                  <a:prstClr val="black"/>
                </a:solidFill>
              </a:rPr>
              <a:t> </a:t>
            </a:r>
            <a:r>
              <a:rPr lang="ru-RU" sz="1600" b="1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Определение специальных условий ребенка с </a:t>
            </a:r>
            <a:r>
              <a:rPr lang="ru-RU" sz="1600" b="1" dirty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ОВЗ</a:t>
            </a:r>
          </a:p>
          <a:p>
            <a:pPr marL="342900" indent="-342900">
              <a:lnSpc>
                <a:spcPct val="88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</a:rPr>
              <a:t>Комплексное  </a:t>
            </a:r>
            <a:r>
              <a:rPr lang="ru-RU" sz="1600" dirty="0">
                <a:solidFill>
                  <a:srgbClr val="002060"/>
                </a:solidFill>
                <a:latin typeface="OCRF-RegularC" charset="0"/>
                <a:ea typeface="ヒラギノ角ゴ ProN W3" charset="-128"/>
              </a:rPr>
              <a:t>психолого-педагогическое сопровождение</a:t>
            </a:r>
          </a:p>
          <a:p>
            <a:pPr marL="342900" indent="-342900">
              <a:lnSpc>
                <a:spcPct val="88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</a:rPr>
              <a:t>Описание </a:t>
            </a:r>
            <a:r>
              <a:rPr lang="ru-RU" sz="1600" dirty="0">
                <a:solidFill>
                  <a:srgbClr val="002060"/>
                </a:solidFill>
                <a:latin typeface="OCRF-RegularC" charset="0"/>
                <a:ea typeface="ヒラギノ角ゴ ProN W3" charset="-128"/>
              </a:rPr>
              <a:t>специальных условий обучения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924474" y="4071949"/>
            <a:ext cx="6228000" cy="830997"/>
          </a:xfrm>
          <a:prstGeom prst="rect">
            <a:avLst/>
          </a:prstGeom>
          <a:solidFill>
            <a:srgbClr val="E3F4D4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Образовательная область            Образовательные цели, планируемые на период ИОМ               Освоение навыка </a:t>
            </a:r>
            <a:r>
              <a:rPr lang="ru-RU" sz="14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(динамическая оценка в баллах)              </a:t>
            </a:r>
            <a:r>
              <a:rPr lang="ru-RU" sz="1600" b="1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Результативность </a:t>
            </a:r>
            <a:r>
              <a:rPr lang="ru-RU" sz="14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(итог)</a:t>
            </a:r>
            <a:endParaRPr lang="ru-RU" sz="1400" dirty="0">
              <a:solidFill>
                <a:srgbClr val="002060"/>
              </a:solidFill>
              <a:latin typeface="OCRF-RegularC" charset="0"/>
              <a:ea typeface="ヒラギノ角ゴ ProN W3" charset="-128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5786446" y="4357695"/>
            <a:ext cx="504056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0" y="5143512"/>
            <a:ext cx="2483512" cy="912000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4</a:t>
            </a: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. Анализ результатов освоения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ИОМ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  <a:sym typeface="OCRF-RegularC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916000" y="5255023"/>
            <a:ext cx="6228000" cy="528350"/>
          </a:xfrm>
          <a:prstGeom prst="rect">
            <a:avLst/>
          </a:prstGeom>
          <a:solidFill>
            <a:srgbClr val="E3F4D4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Образовательная область            Анализ эффективности</a:t>
            </a:r>
          </a:p>
          <a:p>
            <a:pPr>
              <a:lnSpc>
                <a:spcPts val="17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           Заключение</a:t>
            </a: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5795972" y="5463844"/>
            <a:ext cx="504056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071802" y="5752369"/>
            <a:ext cx="4320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2376008" y="900668"/>
            <a:ext cx="539992" cy="484632"/>
          </a:xfrm>
          <a:prstGeom prst="rightArrow">
            <a:avLst/>
          </a:prstGeom>
          <a:solidFill>
            <a:srgbClr val="FFE285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9" name="Стрелка вправо 28"/>
          <p:cNvSpPr/>
          <p:nvPr/>
        </p:nvSpPr>
        <p:spPr>
          <a:xfrm>
            <a:off x="2357422" y="2714620"/>
            <a:ext cx="539992" cy="484632"/>
          </a:xfrm>
          <a:prstGeom prst="rightArrow">
            <a:avLst/>
          </a:prstGeom>
          <a:solidFill>
            <a:srgbClr val="FFE285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0" name="Стрелка вправо 29"/>
          <p:cNvSpPr/>
          <p:nvPr/>
        </p:nvSpPr>
        <p:spPr>
          <a:xfrm>
            <a:off x="2376008" y="4506541"/>
            <a:ext cx="539992" cy="484632"/>
          </a:xfrm>
          <a:prstGeom prst="rightArrow">
            <a:avLst/>
          </a:prstGeom>
          <a:solidFill>
            <a:srgbClr val="FFE285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32" name="Стрелка вправо 31"/>
          <p:cNvSpPr/>
          <p:nvPr/>
        </p:nvSpPr>
        <p:spPr>
          <a:xfrm>
            <a:off x="2392372" y="5357827"/>
            <a:ext cx="539992" cy="484632"/>
          </a:xfrm>
          <a:prstGeom prst="rightArrow">
            <a:avLst/>
          </a:prstGeom>
          <a:solidFill>
            <a:srgbClr val="FFE285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6152608" y="4625939"/>
            <a:ext cx="504056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7890" name="Прямоугольник 9"/>
          <p:cNvSpPr>
            <a:spLocks noChangeArrowheads="1"/>
          </p:cNvSpPr>
          <p:nvPr/>
        </p:nvSpPr>
        <p:spPr bwMode="auto">
          <a:xfrm>
            <a:off x="2916000" y="662796"/>
            <a:ext cx="6227584" cy="864000"/>
          </a:xfrm>
          <a:prstGeom prst="rect">
            <a:avLst/>
          </a:prstGeom>
          <a:solidFill>
            <a:srgbClr val="E3F4D4"/>
          </a:solidFill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defTabSz="914400">
              <a:lnSpc>
                <a:spcPct val="88000"/>
              </a:lnSpc>
            </a:pPr>
            <a:endParaRPr lang="ru-RU" sz="1600" dirty="0" smtClean="0">
              <a:solidFill>
                <a:srgbClr val="002060"/>
              </a:solidFill>
              <a:latin typeface="OCRF-RegularC" charset="0"/>
              <a:ea typeface="ヒラギノ角ゴ ProN W3" charset="-128"/>
              <a:sym typeface="OCRF-RegularC" charset="0"/>
            </a:endParaRPr>
          </a:p>
          <a:p>
            <a:pPr defTabSz="914400">
              <a:lnSpc>
                <a:spcPct val="88000"/>
              </a:lnSpc>
            </a:pPr>
            <a:r>
              <a:rPr lang="ru-RU" sz="16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Информация о ребенке, родителях,  специалистах ОО, режим посещения, </a:t>
            </a:r>
            <a:r>
              <a:rPr lang="ru-RU" sz="1600" dirty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сроки </a:t>
            </a:r>
            <a:r>
              <a:rPr lang="ru-RU" sz="16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ИОМ.</a:t>
            </a:r>
            <a:endParaRPr lang="ru-RU" sz="1600" dirty="0">
              <a:solidFill>
                <a:srgbClr val="002060"/>
              </a:solidFill>
              <a:latin typeface="OCRF-RegularC" charset="0"/>
              <a:ea typeface="ヒラギノ角ゴ ProN W3" charset="-128"/>
              <a:sym typeface="OCRF-RegularC" charset="0"/>
            </a:endParaRPr>
          </a:p>
          <a:p>
            <a:pPr>
              <a:lnSpc>
                <a:spcPct val="88000"/>
              </a:lnSpc>
            </a:pPr>
            <a:r>
              <a:rPr lang="ru-RU" sz="16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Заключение ПМПК (АООП, </a:t>
            </a:r>
            <a:r>
              <a:rPr lang="ru-RU" sz="1600" dirty="0" err="1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спецусловия</a:t>
            </a:r>
            <a:r>
              <a:rPr lang="ru-RU" sz="16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), ИПРА, исполнители </a:t>
            </a:r>
            <a:endParaRPr lang="ru-RU" sz="1600" b="1" dirty="0" smtClean="0">
              <a:solidFill>
                <a:prstClr val="black"/>
              </a:solidFill>
            </a:endParaRPr>
          </a:p>
          <a:p>
            <a:pPr algn="just" defTabSz="914400"/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56" y="6173615"/>
            <a:ext cx="2483512" cy="682876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Работа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OCRF-RegularC" charset="0"/>
              </a:rPr>
              <a:t>с родителями</a:t>
            </a:r>
          </a:p>
        </p:txBody>
      </p:sp>
      <p:sp>
        <p:nvSpPr>
          <p:cNvPr id="21" name="Стрелка вправо 20"/>
          <p:cNvSpPr/>
          <p:nvPr/>
        </p:nvSpPr>
        <p:spPr>
          <a:xfrm>
            <a:off x="2392372" y="6272736"/>
            <a:ext cx="539992" cy="484632"/>
          </a:xfrm>
          <a:prstGeom prst="rightArrow">
            <a:avLst/>
          </a:prstGeom>
          <a:solidFill>
            <a:srgbClr val="FFE285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16000" y="6072205"/>
            <a:ext cx="6228000" cy="707886"/>
          </a:xfrm>
          <a:prstGeom prst="rect">
            <a:avLst/>
          </a:prstGeom>
          <a:solidFill>
            <a:srgbClr val="E3F4D4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Опрос, консультирование            Рекомендации родителям </a:t>
            </a:r>
            <a:r>
              <a:rPr lang="ru-RU" sz="14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(домашние занятия, воспитательные стратегии, анализ динамики развития ребенка)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5777764" y="6272736"/>
            <a:ext cx="504056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2916000" y="1729780"/>
            <a:ext cx="6228000" cy="958980"/>
          </a:xfrm>
          <a:prstGeom prst="rect">
            <a:avLst/>
          </a:prstGeom>
          <a:solidFill>
            <a:srgbClr val="E3F4D4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88000"/>
              </a:lnSpc>
            </a:pPr>
            <a:r>
              <a:rPr lang="ru-RU" sz="1600" b="1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2.1. Оценка особенностей развития ребенка с ОВЗ </a:t>
            </a:r>
          </a:p>
          <a:p>
            <a:pPr marL="269875" indent="-269875">
              <a:lnSpc>
                <a:spcPct val="88000"/>
              </a:lnSpc>
              <a:buFont typeface="Arial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Результаты комплексной диагностики (заключение  </a:t>
            </a:r>
            <a:r>
              <a:rPr lang="ru-RU" sz="1600" dirty="0" err="1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ППк</a:t>
            </a:r>
            <a:r>
              <a:rPr lang="ru-RU" sz="1600" dirty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)  </a:t>
            </a:r>
          </a:p>
          <a:p>
            <a:pPr marL="269875" indent="-269875">
              <a:lnSpc>
                <a:spcPct val="88000"/>
              </a:lnSpc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Особенности формирования навыков / компетенций в рамках образовательных областей. Ресурсы ребенка.</a:t>
            </a:r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5861874" y="4968140"/>
            <a:ext cx="504056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5409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44000" cy="6741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055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7504" y="116632"/>
            <a:ext cx="7128792" cy="634983"/>
          </a:xfrm>
          <a:prstGeom prst="rect">
            <a:avLst/>
          </a:prstGeom>
        </p:spPr>
        <p:txBody>
          <a:bodyPr/>
          <a:lstStyle>
            <a:lvl1pPr algn="ctr" defTabSz="457200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200" dirty="0" smtClean="0">
                <a:solidFill>
                  <a:srgbClr val="002060"/>
                </a:solidFill>
                <a:latin typeface="Calibri" panose="020F0502020204030204" pitchFamily="34" charset="0"/>
                <a:ea typeface="ヒラギノ角ゴ ProN W3" charset="-128"/>
                <a:sym typeface="OCRF-RegularC" charset="0"/>
              </a:rPr>
              <a:t>Фрагмент ИОМ: Заключение ППк ДО</a:t>
            </a:r>
            <a:endParaRPr lang="ru-RU" sz="3200" dirty="0">
              <a:solidFill>
                <a:srgbClr val="002060"/>
              </a:solidFill>
              <a:latin typeface="Calibri" panose="020F0502020204030204" pitchFamily="34" charset="0"/>
              <a:ea typeface="ヒラギノ角ゴ ProN W3" charset="-128"/>
              <a:sym typeface="OCRF-RegularC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46434"/>
              </p:ext>
            </p:extLst>
          </p:nvPr>
        </p:nvGraphicFramePr>
        <p:xfrm>
          <a:off x="35496" y="818227"/>
          <a:ext cx="8962512" cy="5976664"/>
        </p:xfrm>
        <a:graphic>
          <a:graphicData uri="http://schemas.openxmlformats.org/drawingml/2006/table">
            <a:tbl>
              <a:tblPr firstRow="1" firstCol="1" bandRow="1"/>
              <a:tblGrid>
                <a:gridCol w="4320480"/>
                <a:gridCol w="2031769"/>
                <a:gridCol w="2610263"/>
              </a:tblGrid>
              <a:tr h="313585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8430" algn="l"/>
                        </a:tabLst>
                      </a:pPr>
                      <a:r>
                        <a:rPr lang="ru-RU" sz="1600" b="1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Игровые навыки </a:t>
                      </a: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50" marR="11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8902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8430" algn="l"/>
                        </a:tabLst>
                      </a:pPr>
                      <a:r>
                        <a:rPr lang="ru-RU" sz="1400" u="sng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Дефициты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 трудом соглашается поменяться или поделиться игрушкой с партнером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Часто не соглашается менять свой привычный стереотипный сюжет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Не играет совместно с другим ребенком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 трудом самостоятельно организует игру (подбор материалов, предметов заместителей)</a:t>
                      </a:r>
                    </a:p>
                  </a:txBody>
                  <a:tcPr marL="850" marR="1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8430" algn="l"/>
                        </a:tabLst>
                      </a:pPr>
                      <a:r>
                        <a:rPr lang="ru-RU" sz="1400" u="sng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Ресурсы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Может играть рядом с другими детьми, допускает взрослого к участию в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игре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Демонстрирует простой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2-3</a:t>
                      </a:r>
                      <a:r>
                        <a:rPr lang="ru-RU" sz="1400" baseline="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актный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сюжет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Самостоятельно развивает сюжет, принимает в активное использование игровые действия, предложенные взрослым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Переносит житейские навыки в игровую деятельность (смотреть горло в игре в доктора, чистить картошку в игре в повара и т.д.)</a:t>
                      </a:r>
                    </a:p>
                  </a:txBody>
                  <a:tcPr marL="850" marR="1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896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8430" algn="l"/>
                        </a:tabLst>
                      </a:pPr>
                      <a:r>
                        <a:rPr lang="ru-RU" sz="1800" b="1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Предпосылки учебной деятельности </a:t>
                      </a:r>
                      <a:endParaRPr lang="ru-RU" sz="18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850" marR="11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7116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8430" algn="l"/>
                        </a:tabLst>
                      </a:pPr>
                      <a:r>
                        <a:rPr lang="ru-RU" sz="1400" u="sng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Дефициты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Иногда хочет взять какую-то конкретную игру/пособие и с криком отказывается от предложенного педагогом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Часто отвлекается, с трудом удерживает внимание на текущем задании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Доводит работу до конца только с организующей помощью педагога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Трудности включения в учебную деятельность по фронтальной инструкции педагога</a:t>
                      </a:r>
                    </a:p>
                  </a:txBody>
                  <a:tcPr marL="850" marR="1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38430" algn="l"/>
                        </a:tabLst>
                      </a:pPr>
                      <a:r>
                        <a:rPr lang="ru-RU" sz="1400" u="sng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Ресурсы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Проявляет интерес к занятию за столом, удерживается за столом в течение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минут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Занимает место за столом, переходит от игровой к учебной деятельности по индивидуальной инструкции педагога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3843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Реагирует на похвалу, одобрение, демонстрирует возможность совместной деятельности со взрослым</a:t>
                      </a:r>
                    </a:p>
                  </a:txBody>
                  <a:tcPr marL="850" marR="1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896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</a:t>
                      </a:r>
                      <a:r>
                        <a:rPr lang="ru-RU" sz="1800" b="1" kern="1200" dirty="0" smtClean="0">
                          <a:solidFill>
                            <a:srgbClr val="00000A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самообслуживания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гигиены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" marR="11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5099">
                <a:tc gridSpan="3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Навыки опрятности, приема пищи и гигиены сформированы в соответствии с возрастом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50" marR="11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37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89"/>
            <a:ext cx="9144000" cy="500067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Фрагмент ИОМ: Определение спец.условий</a:t>
            </a:r>
            <a:endParaRPr lang="ru-RU" sz="3200" dirty="0">
              <a:solidFill>
                <a:srgbClr val="A5002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067378"/>
              </p:ext>
            </p:extLst>
          </p:nvPr>
        </p:nvGraphicFramePr>
        <p:xfrm>
          <a:off x="72439" y="881207"/>
          <a:ext cx="8964057" cy="5873664"/>
        </p:xfrm>
        <a:graphic>
          <a:graphicData uri="http://schemas.openxmlformats.org/drawingml/2006/table">
            <a:tbl>
              <a:tblPr firstRow="1" firstCol="1" bandRow="1"/>
              <a:tblGrid>
                <a:gridCol w="1360485"/>
                <a:gridCol w="4558496"/>
                <a:gridCol w="1725215"/>
                <a:gridCol w="1319861"/>
              </a:tblGrid>
              <a:tr h="480000">
                <a:tc gridSpan="4">
                  <a:txBody>
                    <a:bodyPr/>
                    <a:lstStyle/>
                    <a:p>
                      <a:pPr marL="914400" lvl="2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ru-RU" sz="1400" b="1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2.2.1. Психолого-педагогическое </a:t>
                      </a: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сопровождение образовательного процесса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Специалисты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(рекомендованные ЦПМПК)/ППк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61975" algn="l"/>
                        </a:tabLs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Направления коррекционной работы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61975" algn="l"/>
                        </a:tabLs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Форма коррекционных занятий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61975" algn="l"/>
                        </a:tabLs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Частотность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21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Учитель-логопед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коммуникативного компонента речи. Обогащение активного словаря. Формирование развернутой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фразы (4-5 слов), использование ее в диалоге.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Инд.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Еженедельно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6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Педагог-психолог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Формирование социально-приемлемых коммуникативных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шаблонов</a:t>
                      </a:r>
                      <a:r>
                        <a:rPr lang="ru-RU" sz="1400" baseline="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 на основе повседневных рутин.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 Расширение 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спектра игровых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интересов.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зрительно-моторной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координации (глаз-рука)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Инд. и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подгр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Еженедельно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4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Учитель-дефектолог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Формирование предметно-практической и конструктивной деятельности,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развитие элементарных 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математических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представлений</a:t>
                      </a:r>
                      <a:r>
                        <a:rPr lang="ru-RU" sz="1400" baseline="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 и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 мыслительных операций в бытовых ситуациях, стимуляция диалоговой 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речи,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формирование навыка удержания внимания не менее 10 мин. в продуктивной деятельности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Инд. и </a:t>
                      </a:r>
                      <a:r>
                        <a:rPr lang="ru-RU" sz="1400" dirty="0" err="1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подгр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Еженедельно</a:t>
                      </a:r>
                    </a:p>
                  </a:txBody>
                  <a:tcPr marL="43727" marR="605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473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5069160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1. Образовательные программы определяют содержание образования. 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3. К основным образовательным программам относятся: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основные общеобразовательные программы 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- образовательные программы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дошкольного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 образования, образовательные программы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начального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 общего образования, образовательные программы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основного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 общего образования, образовательные программы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среднего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 общего образования;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5. </a:t>
            </a:r>
            <a:r>
              <a:rPr lang="ru-RU" sz="2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Образовательные программы самостоятельно разрабатываются и утверждаются организацией, осуществляющей образовательную деятельность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, если настоящим Федеральным законом не установлено иное.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ru-RU" sz="2000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9</a:t>
            </a:r>
            <a:r>
              <a:rPr lang="ru-RU" sz="2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itchFamily="18" charset="0"/>
              </a:rPr>
              <a:t>. Примерные основные образовательные программы разрабатываются с учетом их уровня и направленности на основе федеральных государственных образовательных стандартов, если иное не установлено настоящим Федеральным законом.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8348"/>
            <a:ext cx="866298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6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162515"/>
              </p:ext>
            </p:extLst>
          </p:nvPr>
        </p:nvGraphicFramePr>
        <p:xfrm>
          <a:off x="107504" y="116631"/>
          <a:ext cx="8936908" cy="6183722"/>
        </p:xfrm>
        <a:graphic>
          <a:graphicData uri="http://schemas.openxmlformats.org/drawingml/2006/table">
            <a:tbl>
              <a:tblPr firstRow="1" firstCol="1" bandRow="1"/>
              <a:tblGrid>
                <a:gridCol w="1728192"/>
                <a:gridCol w="7208716"/>
              </a:tblGrid>
              <a:tr h="475671">
                <a:tc gridSpan="2">
                  <a:txBody>
                    <a:bodyPr/>
                    <a:lstStyle/>
                    <a:p>
                      <a:pPr marL="72000" marR="0" lvl="1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A"/>
                          </a:solidFill>
                          <a:effectLst/>
                          <a:uLnTx/>
                          <a:uFillTx/>
                          <a:latin typeface="Times New Roman"/>
                          <a:ea typeface="Times New Roman"/>
                          <a:cs typeface="+mn-cs"/>
                        </a:rPr>
                        <a:t>2.2.2. Описание специальных условий.     </a:t>
                      </a:r>
                      <a:r>
                        <a:rPr lang="ru-RU" sz="1600" b="1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</a:t>
                      </a:r>
                      <a:r>
                        <a:rPr lang="ru-RU" sz="1600" b="1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необходимые для данного ребенка</a:t>
                      </a: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72000" marR="0" lvl="1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200"/>
                        <a:buFont typeface="+mj-lt"/>
                        <a:buNone/>
                        <a:tabLst/>
                        <a:defRPr/>
                      </a:pPr>
                      <a:endParaRPr lang="ru-RU" sz="13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3575" marR="326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10464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Временной режим</a:t>
                      </a: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режим </a:t>
                      </a:r>
                      <a:r>
                        <a:rPr lang="ru-RU" sz="16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обучения </a:t>
                      </a: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-</a:t>
                      </a:r>
                      <a:r>
                        <a:rPr lang="ru-RU" sz="1600" baseline="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посещения группы кратковременного пребывания</a:t>
                      </a: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Symbol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651510" algn="l"/>
                        </a:tabLst>
                      </a:pPr>
                      <a:r>
                        <a:rPr lang="ru-RU" sz="16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гибкий график посещения занятий</a:t>
                      </a: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; 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651510" algn="l"/>
                        </a:tabLst>
                      </a:pP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постепенное подключение к группе </a:t>
                      </a: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Symbol"/>
                      </a:endParaRP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648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Организация пространства ДОУ/группы</a:t>
                      </a: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0" indent="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Зонирование пространства: зона отдыха, сенсорная зона, наличие специальных материалов и оборудования </a:t>
                      </a:r>
                    </a:p>
                    <a:p>
                      <a:pPr marL="72000" lvl="0" indent="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Индивидуальная маркировка мебели и личных вещей ребенка (цвет, картинки и пр.).</a:t>
                      </a:r>
                    </a:p>
                    <a:p>
                      <a:pPr marL="72000" lvl="0" indent="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Система визуальных подсказок (правила, инструкции, место крепления и пр.).</a:t>
                      </a:r>
                    </a:p>
                    <a:p>
                      <a:pPr marL="72000" lvl="0" indent="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Визуальное расписание (вариант использования, материал  и т.д.).</a:t>
                      </a: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Symbol"/>
                      </a:endParaRP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989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Организация рабочего места</a:t>
                      </a: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0" indent="0" algn="l" defTabSz="457200" rtl="0" eaLnBrk="1" latinLnBrk="0" hangingPunct="1">
                        <a:spcBef>
                          <a:spcPts val="10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Организация пространства для обучения (боковые ширмы, отдельная парта и т.д.).</a:t>
                      </a:r>
                    </a:p>
                    <a:p>
                      <a:pPr marL="72000" lvl="0" indent="0" algn="l" defTabSz="457200" rtl="0" eaLnBrk="1" latinLnBrk="0" hangingPunct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Визуальные подсказки на рабочем месте (фотография, порядок заданий – карточка «СНАЧАЛА         ПОТОМ) визуальные правила поведения.</a:t>
                      </a:r>
                      <a:endParaRPr lang="ru-RU" sz="1600" kern="12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Symbol"/>
                      </a:endParaRP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9978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Специальные пособия, </a:t>
                      </a: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учеб. </a:t>
                      </a:r>
                      <a:r>
                        <a:rPr lang="ru-RU" sz="16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1600" dirty="0" err="1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дидактич</a:t>
                      </a:r>
                      <a:r>
                        <a:rPr lang="ru-RU" sz="16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r>
                        <a:rPr lang="ru-RU" sz="1600" baseline="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kern="1200" baseline="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м</a:t>
                      </a: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атериалы. Вспомогательные средства</a:t>
                      </a:r>
                      <a:endParaRPr lang="ru-RU" sz="1600" kern="12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0" indent="0" algn="l" defTabSz="457200" rtl="0" eaLnBrk="1" latinLnBrk="0" hangingPunct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kern="120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К</a:t>
                      </a: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оррекционные программы, элементы PECS, телесно-ориентированного подхода, прикладного анализа поведения (ABA) и пр.</a:t>
                      </a:r>
                    </a:p>
                    <a:p>
                      <a:pPr marL="72000" lvl="0" indent="0" algn="l" defTabSz="457200" rtl="0" eaLnBrk="1" latinLnBrk="0" hangingPunct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Адаптированный наглядный материал (крупные картинки);</a:t>
                      </a:r>
                      <a:endParaRPr lang="ru-RU" sz="1600" kern="12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Symbol"/>
                      </a:endParaRPr>
                    </a:p>
                    <a:p>
                      <a:pPr marL="72000" lvl="0" indent="0" algn="l" defTabSz="457200" rtl="0" eaLnBrk="1" latinLnBrk="0" hangingPunct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Визуальный план занятия (карточки с изображением);</a:t>
                      </a:r>
                    </a:p>
                    <a:p>
                      <a:pPr marL="72000" lvl="0" indent="0" algn="l" defTabSz="457200" rtl="0" eaLnBrk="1" latinLnBrk="0" hangingPunct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Система поощрений (некоторый сенсорный материал);</a:t>
                      </a:r>
                    </a:p>
                    <a:p>
                      <a:pPr marL="72000" lvl="0" indent="0" algn="l" defTabSz="457200" rtl="0" eaLnBrk="1" latinLnBrk="0" hangingPunct="1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81610" algn="l"/>
                        </a:tabLst>
                      </a:pPr>
                      <a:r>
                        <a:rPr lang="ru-RU" sz="1600" kern="1200" dirty="0" smtClean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Times New Roman"/>
                          <a:cs typeface="Symbol"/>
                        </a:rPr>
                        <a:t>Система альтернативной коммуникации (PECS)</a:t>
                      </a:r>
                      <a:endParaRPr lang="ru-RU" sz="1600" kern="12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  <a:cs typeface="Symbol"/>
                      </a:endParaRPr>
                    </a:p>
                  </a:txBody>
                  <a:tcPr marL="23575" marR="3264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" name="Стрелка вправо 2"/>
          <p:cNvSpPr/>
          <p:nvPr/>
        </p:nvSpPr>
        <p:spPr>
          <a:xfrm>
            <a:off x="3898664" y="4005064"/>
            <a:ext cx="288032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21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"/>
            <a:ext cx="9144000" cy="928671"/>
          </a:xfrm>
        </p:spPr>
        <p:txBody>
          <a:bodyPr>
            <a:noAutofit/>
          </a:bodyPr>
          <a:lstStyle/>
          <a:p>
            <a:pPr>
              <a:lnSpc>
                <a:spcPts val="2500"/>
              </a:lnSpc>
            </a:pPr>
            <a:r>
              <a:rPr lang="ru-RU" sz="2400" b="1" dirty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Фрагмент ИОМ: </a:t>
            </a:r>
            <a:r>
              <a:rPr lang="ru-RU" sz="2400" dirty="0" smtClean="0">
                <a:solidFill>
                  <a:srgbClr val="002060"/>
                </a:solidFill>
                <a:latin typeface="OCRF-RegularC" charset="0"/>
                <a:ea typeface="ヒラギノ角ゴ ProN W3" charset="-128"/>
                <a:sym typeface="OCRF-RegularC" charset="0"/>
              </a:rPr>
              <a:t>Образовательные цели в области «Социально-коммуникативное развитие»</a:t>
            </a:r>
            <a:endParaRPr lang="ru-RU" sz="2400" dirty="0">
              <a:solidFill>
                <a:srgbClr val="002060"/>
              </a:solidFill>
              <a:latin typeface="OCRF-RegularC" charset="0"/>
              <a:ea typeface="ヒラギノ角ゴ ProN W3" charset="-128"/>
              <a:sym typeface="OCRF-RegularC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667898"/>
              </p:ext>
            </p:extLst>
          </p:nvPr>
        </p:nvGraphicFramePr>
        <p:xfrm>
          <a:off x="104779" y="928672"/>
          <a:ext cx="9091599" cy="5797641"/>
        </p:xfrm>
        <a:graphic>
          <a:graphicData uri="http://schemas.openxmlformats.org/drawingml/2006/table">
            <a:tbl>
              <a:tblPr firstRow="1" firstCol="1" bandRow="1"/>
              <a:tblGrid>
                <a:gridCol w="64925"/>
                <a:gridCol w="48350"/>
                <a:gridCol w="48350"/>
                <a:gridCol w="6264098"/>
                <a:gridCol w="966788"/>
                <a:gridCol w="373940"/>
                <a:gridCol w="373940"/>
                <a:gridCol w="373940"/>
                <a:gridCol w="577268"/>
              </a:tblGrid>
              <a:tr h="894080"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Образовательная область /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Планируемые результаты 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(коррекционные цели)</a:t>
                      </a: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ИСПОЛНИТЕЛИ</a:t>
                      </a: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(педагогические работники)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ОСВОЕНИЕ НАВЫКА </a:t>
                      </a:r>
                      <a:r>
                        <a:rPr lang="ru-RU" sz="12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(</a:t>
                      </a:r>
                      <a:r>
                        <a:rPr lang="ru-RU" sz="1200" dirty="0" err="1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динам.оценка</a:t>
                      </a:r>
                      <a:r>
                        <a:rPr lang="ru-RU" sz="12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 </a:t>
                      </a:r>
                      <a:r>
                        <a:rPr lang="ru-RU" sz="12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в баллах)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Результативность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4000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Пер. 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Дин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Итог</a:t>
                      </a:r>
                      <a:endParaRPr lang="ru-RU" sz="11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789">
                <a:tc gridSpan="9">
                  <a:txBody>
                    <a:bodyPr/>
                    <a:lstStyle/>
                    <a:p>
                      <a:pPr marL="457200" lvl="1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400"/>
                        <a:buFont typeface="+mj-lt"/>
                        <a:buNone/>
                      </a:pP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Социально-коммуникативное развитие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560">
                <a:tc gridSpan="9">
                  <a:txBody>
                    <a:bodyPr/>
                    <a:lstStyle/>
                    <a:p>
                      <a:pPr marL="914400" lvl="2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ru-RU" sz="1400" b="1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1.1. Соблюдение </a:t>
                      </a: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норм и правил  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2556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Продуктивно реагирует на замечание (исправляет ошибку, без агрессии воспринимает слова педагога)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Воспитатели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0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</a:t>
                      </a:r>
                      <a:r>
                        <a:rPr lang="ru-RU" sz="14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62556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Участвует в организованной педагогом деятельности, не настаивает на своем (когда это неуместно)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1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25120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Спокойно уступает другому ребенку в ситуации очередности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0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2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3</a:t>
                      </a: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3</a:t>
                      </a:r>
                      <a:endParaRPr lang="ru-RU" sz="1400" b="1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69647">
                <a:tc gridSpan="3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6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Соблюдает правило тогда, когда другие дети его явно нарушают (не «балуется» когда звенит колокольчик/ не вскакивает с места, когда убежал другой ребенок) 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00000A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 anchor="ctr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8000">
                <a:tc gridSpan="9">
                  <a:txBody>
                    <a:bodyPr/>
                    <a:lstStyle/>
                    <a:p>
                      <a:pPr marL="914400" lvl="2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ru-RU" sz="1400" b="1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1.2. Социальное </a:t>
                      </a: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взаимодействие со сверстниками и взрослыми (социализация)     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055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5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Может участвовать в простом диалоге со взрослым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+mn-cs"/>
                        </a:rPr>
                        <a:t>Воспитатели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5055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50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Сама здоровается и прощается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98475" algn="l"/>
                        </a:tabLs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	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655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5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Проявляет инициативу по отношению к детям (может позвать играть, предложить </a:t>
                      </a:r>
                      <a:r>
                        <a:rPr lang="ru-RU" sz="14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игрушку)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98475" algn="l"/>
                        </a:tabLs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9560">
                <a:tc gridSpan="9">
                  <a:txBody>
                    <a:bodyPr/>
                    <a:lstStyle/>
                    <a:p>
                      <a:pPr marL="914400" lvl="2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None/>
                      </a:pPr>
                      <a:r>
                        <a:rPr lang="ru-RU" sz="1400" b="1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1.3. Игровые </a:t>
                      </a:r>
                      <a:r>
                        <a:rPr lang="ru-RU" sz="1400" b="1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Times New Roman"/>
                        </a:rPr>
                        <a:t>навыки     </a:t>
                      </a:r>
                      <a:endParaRPr lang="ru-RU" sz="14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956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5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Соглашается менять стереотипный сюжет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  <a:r>
                        <a:rPr lang="ru-RU" sz="1200" b="1" kern="1200" dirty="0" smtClean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+mn-cs"/>
                        </a:rPr>
                        <a:t>Воспитатели</a:t>
                      </a:r>
                      <a:endParaRPr lang="ru-RU" sz="1200" b="1" kern="1200" dirty="0">
                        <a:solidFill>
                          <a:srgbClr val="00000A"/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+mn-cs"/>
                        </a:rPr>
                        <a:t>Психолог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8956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50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Играет в игры с минимальным сюжетом с другими детьми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36000"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200"/>
                        <a:buFont typeface="Times New Roman"/>
                        <a:buAutoNum type="arabicPeriod"/>
                      </a:pPr>
                      <a:endParaRPr lang="ru-RU" sz="500" dirty="0">
                        <a:solidFill>
                          <a:srgbClr val="00000A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Самостоятельно подбирает для игры предметы-заместители, называет их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A"/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</a:rPr>
                        <a:t> </a:t>
                      </a:r>
                    </a:p>
                  </a:txBody>
                  <a:tcPr marL="16575" marR="22950" marT="0" marB="0">
                    <a:lnL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774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996564"/>
          </a:xfrm>
        </p:spPr>
        <p:txBody>
          <a:bodyPr>
            <a:normAutofit/>
          </a:bodyPr>
          <a:lstStyle/>
          <a:p>
            <a:pPr>
              <a:lnSpc>
                <a:spcPts val="3000"/>
              </a:lnSpc>
            </a:pPr>
            <a:r>
              <a:rPr lang="ru-RU" sz="3200" dirty="0">
                <a:latin typeface="Calibri" panose="020F0502020204030204" pitchFamily="34" charset="0"/>
              </a:rPr>
              <a:t>Динамическая оценка освоения </a:t>
            </a:r>
            <a:r>
              <a:rPr lang="ru-RU" sz="3200" dirty="0" smtClean="0">
                <a:latin typeface="Calibri" panose="020F0502020204030204" pitchFamily="34" charset="0"/>
              </a:rPr>
              <a:t>навыков.</a:t>
            </a:r>
            <a:br>
              <a:rPr lang="ru-RU" sz="3200" dirty="0" smtClean="0">
                <a:latin typeface="Calibri" panose="020F0502020204030204" pitchFamily="34" charset="0"/>
              </a:rPr>
            </a:br>
            <a:r>
              <a:rPr lang="ru-RU" sz="3200" dirty="0" smtClean="0">
                <a:latin typeface="Calibri" panose="020F0502020204030204" pitchFamily="34" charset="0"/>
              </a:rPr>
              <a:t>Результативность коррекционной работы (ИТОГ) 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96565"/>
            <a:ext cx="9144000" cy="5777947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ru-RU" sz="7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Оценка</a:t>
            </a:r>
            <a:r>
              <a:rPr lang="ru-RU" sz="7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достижения </a:t>
            </a:r>
            <a:r>
              <a:rPr lang="ru-RU" sz="7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планируемых результатов </a:t>
            </a:r>
            <a:r>
              <a:rPr lang="ru-RU" sz="7200" dirty="0" smtClean="0">
                <a:latin typeface="Calibri" panose="020F0502020204030204" pitchFamily="34" charset="0"/>
              </a:rPr>
              <a:t>(навыков/компетенций)  </a:t>
            </a:r>
            <a:r>
              <a:rPr lang="ru-RU" sz="7200" u="sng" dirty="0" smtClean="0">
                <a:latin typeface="Calibri" panose="020F0502020204030204" pitchFamily="34" charset="0"/>
              </a:rPr>
              <a:t>для  всех  образовательных областей</a:t>
            </a:r>
            <a:r>
              <a:rPr lang="ru-RU" sz="7200" dirty="0" smtClean="0">
                <a:latin typeface="Calibri" panose="020F0502020204030204" pitchFamily="34" charset="0"/>
              </a:rPr>
              <a:t> указывается одним из 5 числовых значений соответственно: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ru-RU" sz="7200" b="1" dirty="0" smtClean="0">
                <a:latin typeface="Calibri" panose="020F0502020204030204" pitchFamily="34" charset="0"/>
              </a:rPr>
              <a:t>0</a:t>
            </a:r>
            <a:r>
              <a:rPr lang="ru-RU" sz="7200" dirty="0" smtClean="0">
                <a:latin typeface="Calibri" panose="020F0502020204030204" pitchFamily="34" charset="0"/>
              </a:rPr>
              <a:t>–навык/компетенция не сформирована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ru-RU" sz="7200" b="1" dirty="0" smtClean="0">
                <a:latin typeface="Calibri" panose="020F0502020204030204" pitchFamily="34" charset="0"/>
              </a:rPr>
              <a:t>1</a:t>
            </a:r>
            <a:r>
              <a:rPr lang="ru-RU" sz="7200" dirty="0" smtClean="0">
                <a:latin typeface="Calibri" panose="020F0502020204030204" pitchFamily="34" charset="0"/>
              </a:rPr>
              <a:t>–необходима постоянная внешняя физическая/визуальная/вербальная регуляция деятельности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ru-RU" sz="7200" b="1" dirty="0" smtClean="0">
                <a:latin typeface="Calibri" panose="020F0502020204030204" pitchFamily="34" charset="0"/>
              </a:rPr>
              <a:t>2</a:t>
            </a:r>
            <a:r>
              <a:rPr lang="ru-RU" sz="7200" dirty="0" smtClean="0">
                <a:latin typeface="Calibri" panose="020F0502020204030204" pitchFamily="34" charset="0"/>
              </a:rPr>
              <a:t>–способен к самостоятельному выполнению, но нуждается в  частичной организующей помощи 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ru-RU" sz="7200" b="1" dirty="0" smtClean="0">
                <a:latin typeface="Calibri" panose="020F0502020204030204" pitchFamily="34" charset="0"/>
              </a:rPr>
              <a:t>3</a:t>
            </a:r>
            <a:r>
              <a:rPr lang="ru-RU" sz="7200" dirty="0" smtClean="0">
                <a:latin typeface="Calibri" panose="020F0502020204030204" pitchFamily="34" charset="0"/>
              </a:rPr>
              <a:t>–ориентируется на действия сверстников, использует в качестве подсказки модель поведения и/или  визуальные подсказки,  постоянно находящиеся в поле зрения на закрепленных местах и т.д.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r>
              <a:rPr lang="ru-RU" sz="7200" b="1" dirty="0" smtClean="0">
                <a:latin typeface="Calibri" panose="020F0502020204030204" pitchFamily="34" charset="0"/>
              </a:rPr>
              <a:t>4</a:t>
            </a:r>
            <a:r>
              <a:rPr lang="ru-RU" sz="7200" dirty="0" smtClean="0">
                <a:latin typeface="Calibri" panose="020F0502020204030204" pitchFamily="34" charset="0"/>
              </a:rPr>
              <a:t>–навык/компетенция сформирована.</a:t>
            </a:r>
          </a:p>
          <a:p>
            <a:pPr marL="0" indent="0">
              <a:buNone/>
            </a:pPr>
            <a:r>
              <a:rPr lang="ru-RU" sz="7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             Результативность</a:t>
            </a:r>
            <a:r>
              <a:rPr lang="ru-RU" sz="7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 </a:t>
            </a:r>
            <a:r>
              <a:rPr lang="ru-RU" sz="72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работы </a:t>
            </a:r>
            <a:r>
              <a:rPr lang="ru-RU" sz="7200" dirty="0" smtClean="0">
                <a:latin typeface="Calibri" panose="020F0502020204030204" pitchFamily="34" charset="0"/>
              </a:rPr>
              <a:t>(оценка </a:t>
            </a:r>
            <a:r>
              <a:rPr lang="ru-RU" sz="7200" dirty="0">
                <a:latin typeface="Calibri" panose="020F0502020204030204" pitchFamily="34" charset="0"/>
              </a:rPr>
              <a:t>достижений по направлениям </a:t>
            </a:r>
            <a:r>
              <a:rPr lang="ru-RU" sz="7200" dirty="0" smtClean="0">
                <a:latin typeface="Calibri" panose="020F0502020204030204" pitchFamily="34" charset="0"/>
              </a:rPr>
              <a:t>коррекционно-                 развивающей </a:t>
            </a:r>
            <a:r>
              <a:rPr lang="ru-RU" sz="7200" dirty="0">
                <a:latin typeface="Calibri" panose="020F0502020204030204" pitchFamily="34" charset="0"/>
              </a:rPr>
              <a:t>работы за год) указывается одним из 3 числовых значений: </a:t>
            </a:r>
          </a:p>
          <a:p>
            <a:pPr marL="0" indent="0">
              <a:buNone/>
            </a:pPr>
            <a:r>
              <a:rPr lang="ru-RU" sz="7200" b="1" dirty="0" smtClean="0">
                <a:latin typeface="Calibri" panose="020F0502020204030204" pitchFamily="34" charset="0"/>
              </a:rPr>
              <a:t>                0 </a:t>
            </a:r>
            <a:r>
              <a:rPr lang="ru-RU" sz="7200" b="1" dirty="0">
                <a:latin typeface="Calibri" panose="020F0502020204030204" pitchFamily="34" charset="0"/>
              </a:rPr>
              <a:t>баллов – отсутствие динамики; </a:t>
            </a:r>
            <a:endParaRPr lang="ru-RU" sz="72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7200" b="1" dirty="0" smtClean="0">
                <a:latin typeface="Calibri" panose="020F0502020204030204" pitchFamily="34" charset="0"/>
              </a:rPr>
              <a:t>                1 </a:t>
            </a:r>
            <a:r>
              <a:rPr lang="ru-RU" sz="7200" b="1" dirty="0">
                <a:latin typeface="Calibri" panose="020F0502020204030204" pitchFamily="34" charset="0"/>
              </a:rPr>
              <a:t>балл – незначительная динамика</a:t>
            </a:r>
            <a:r>
              <a:rPr lang="ru-RU" sz="7200" b="1" dirty="0" smtClean="0">
                <a:latin typeface="Calibri" panose="020F0502020204030204" pitchFamily="34" charset="0"/>
              </a:rPr>
              <a:t>;</a:t>
            </a:r>
          </a:p>
          <a:p>
            <a:pPr marL="0" indent="0">
              <a:buNone/>
            </a:pPr>
            <a:r>
              <a:rPr lang="ru-RU" sz="7200" b="1" dirty="0" smtClean="0">
                <a:latin typeface="Calibri" panose="020F0502020204030204" pitchFamily="34" charset="0"/>
              </a:rPr>
              <a:t>                2 </a:t>
            </a:r>
            <a:r>
              <a:rPr lang="ru-RU" sz="7200" b="1" dirty="0">
                <a:latin typeface="Calibri" panose="020F0502020204030204" pitchFamily="34" charset="0"/>
              </a:rPr>
              <a:t>балла - значительная динамика. </a:t>
            </a:r>
          </a:p>
          <a:p>
            <a:pPr>
              <a:lnSpc>
                <a:spcPct val="120000"/>
              </a:lnSpc>
              <a:spcBef>
                <a:spcPts val="500"/>
              </a:spcBef>
            </a:pPr>
            <a:endParaRPr lang="ru-RU" sz="7200" dirty="0" smtClean="0">
              <a:solidFill>
                <a:schemeClr val="tx2"/>
              </a:solidFill>
              <a:latin typeface="+mj-lt"/>
            </a:endParaRPr>
          </a:p>
          <a:p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1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latin typeface="Calibri" panose="020F0502020204030204" pitchFamily="34" charset="0"/>
              </a:rPr>
              <a:t>Правильно проложенный образовательный маршрут…</a:t>
            </a:r>
            <a:endParaRPr lang="ru-RU" sz="3600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040560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Calibri" panose="020F0502020204030204" pitchFamily="34" charset="0"/>
              </a:rPr>
              <a:t>Конкретная форма обучения для одних детей может быть интегрирующей средой, а для других – </a:t>
            </a:r>
            <a:r>
              <a:rPr lang="ru-RU" sz="2400" dirty="0" err="1" smtClean="0">
                <a:latin typeface="Calibri" panose="020F0502020204030204" pitchFamily="34" charset="0"/>
              </a:rPr>
              <a:t>сегрегирующей</a:t>
            </a:r>
            <a:r>
              <a:rPr lang="ru-RU" sz="24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ru-RU" sz="2400" dirty="0" smtClean="0">
                <a:latin typeface="Calibri" panose="020F0502020204030204" pitchFamily="34" charset="0"/>
              </a:rPr>
              <a:t>Инклюзивный процесс (реальный, а не формальный) предполагает построение </a:t>
            </a:r>
            <a:r>
              <a:rPr lang="ru-RU" sz="2400" b="1" dirty="0" smtClean="0">
                <a:latin typeface="Calibri" panose="020F0502020204030204" pitchFamily="34" charset="0"/>
              </a:rPr>
              <a:t>последовательно усложняющихся </a:t>
            </a:r>
            <a:r>
              <a:rPr lang="ru-RU" sz="2400" dirty="0" smtClean="0">
                <a:latin typeface="Calibri" panose="020F0502020204030204" pitchFamily="34" charset="0"/>
              </a:rPr>
              <a:t>образовательных (коммуникативно-познавательных) сред, позволяющих конкретному ребенку наращивать свой образовательный и социал</a:t>
            </a:r>
            <a:r>
              <a:rPr lang="ru-RU" sz="2400" dirty="0">
                <a:latin typeface="Calibri" panose="020F0502020204030204" pitchFamily="34" charset="0"/>
              </a:rPr>
              <a:t>ьный </a:t>
            </a:r>
            <a:r>
              <a:rPr lang="ru-RU" sz="2400" dirty="0" smtClean="0">
                <a:latin typeface="Calibri" panose="020F0502020204030204" pitchFamily="34" charset="0"/>
              </a:rPr>
              <a:t>потенциал. </a:t>
            </a:r>
          </a:p>
          <a:p>
            <a:r>
              <a:rPr lang="ru-RU" sz="2400" dirty="0" smtClean="0">
                <a:latin typeface="Calibri" panose="020F0502020204030204" pitchFamily="34" charset="0"/>
              </a:rPr>
              <a:t>Каждая из этих сред должна содействовать расширению возможностей ребенка и готовить его к переходу на следующий уровень . </a:t>
            </a:r>
          </a:p>
          <a:p>
            <a:r>
              <a:rPr lang="ru-RU" sz="2400" dirty="0" smtClean="0">
                <a:latin typeface="Calibri" panose="020F0502020204030204" pitchFamily="34" charset="0"/>
              </a:rPr>
              <a:t>Итог правильно организованного образовательного маршрута – ребенок с ОВЗ должен стать естественной частью общей дружественной среды.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31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Text Box 20"/>
          <p:cNvSpPr txBox="1">
            <a:spLocks noChangeArrowheads="1"/>
          </p:cNvSpPr>
          <p:nvPr/>
        </p:nvSpPr>
        <p:spPr bwMode="auto">
          <a:xfrm>
            <a:off x="-108000" y="2989680"/>
            <a:ext cx="432000" cy="364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vert270" lIns="91435" tIns="45718" rIns="91435" bIns="45718"/>
          <a:lstStyle/>
          <a:p>
            <a:pPr defTabSz="914353">
              <a:lnSpc>
                <a:spcPts val="1400"/>
              </a:lnSpc>
              <a:spcAft>
                <a:spcPts val="0"/>
              </a:spcAft>
              <a:defRPr/>
            </a:pPr>
            <a:r>
              <a:rPr lang="ru-RU" altLang="ru-RU" sz="1400" b="1" dirty="0" smtClean="0">
                <a:solidFill>
                  <a:srgbClr val="984806"/>
                </a:solidFill>
                <a:latin typeface="Calibri" pitchFamily="34" charset="0"/>
                <a:cs typeface="Arial" pitchFamily="34" charset="0"/>
              </a:rPr>
              <a:t>Корректировка  ИОМ при необходимости</a:t>
            </a:r>
            <a:endParaRPr lang="ru-RU" alt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Oval 2"/>
          <p:cNvSpPr>
            <a:spLocks noChangeArrowheads="1"/>
          </p:cNvSpPr>
          <p:nvPr/>
        </p:nvSpPr>
        <p:spPr bwMode="auto">
          <a:xfrm>
            <a:off x="3032854" y="565363"/>
            <a:ext cx="2794693" cy="576000"/>
          </a:xfrm>
          <a:prstGeom prst="ellipse">
            <a:avLst/>
          </a:prstGeom>
          <a:solidFill>
            <a:srgbClr val="FFFFFF"/>
          </a:solidFill>
          <a:ln w="31750">
            <a:solidFill>
              <a:srgbClr val="4F81BD"/>
            </a:solidFill>
            <a:round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2400"/>
              </a:lnSpc>
            </a:pPr>
            <a:r>
              <a:rPr lang="ru-RU" altLang="ru-RU" sz="2000" b="1" dirty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ru-RU" altLang="ru-RU" sz="20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РЕБЕНОК с ОВЗ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Rectangle 3"/>
          <p:cNvSpPr>
            <a:spLocks noChangeArrowheads="1"/>
          </p:cNvSpPr>
          <p:nvPr/>
        </p:nvSpPr>
        <p:spPr bwMode="auto">
          <a:xfrm>
            <a:off x="3566810" y="1351041"/>
            <a:ext cx="1726779" cy="39513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B8CCE4"/>
              </a:gs>
            </a:gsLst>
            <a:lin ang="5400000" scaled="1"/>
          </a:gradFill>
          <a:ln w="12700">
            <a:solidFill>
              <a:srgbClr val="95B3D7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lIns="91435" tIns="45718" rIns="91435" bIns="45718"/>
          <a:lstStyle/>
          <a:p>
            <a:pPr algn="ctr" defTabSz="914145">
              <a:spcAft>
                <a:spcPts val="1002"/>
              </a:spcAft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ЦПМПК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047911" y="1924269"/>
            <a:ext cx="6912000" cy="528000"/>
          </a:xfrm>
          <a:prstGeom prst="rect">
            <a:avLst/>
          </a:prstGeom>
          <a:solidFill>
            <a:srgbClr val="FFFFFF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spcAft>
                <a:spcPts val="0"/>
              </a:spcAft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   СПЕЦИАЛЬНЫХ   УСЛОВИЙ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4" name="Rectangle 5"/>
          <p:cNvSpPr>
            <a:spLocks noChangeArrowheads="1"/>
          </p:cNvSpPr>
          <p:nvPr/>
        </p:nvSpPr>
        <p:spPr bwMode="auto">
          <a:xfrm>
            <a:off x="1036960" y="2397619"/>
            <a:ext cx="1152000" cy="672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1802"/>
              </a:lnSpc>
            </a:pPr>
            <a:r>
              <a:rPr lang="ru-RU" alt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АООП </a:t>
            </a:r>
          </a:p>
          <a:p>
            <a:pPr algn="ctr" defTabSz="914145">
              <a:lnSpc>
                <a:spcPts val="1802"/>
              </a:lnSpc>
            </a:pPr>
            <a:r>
              <a:rPr lang="ru-RU" alt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ТНР</a:t>
            </a:r>
            <a:endParaRPr lang="ru-RU" altLang="ru-RU" sz="1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145">
              <a:lnSpc>
                <a:spcPts val="1802"/>
              </a:lnSpc>
            </a:pPr>
            <a:r>
              <a:rPr lang="ru-RU" altLang="ru-RU" sz="17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ru-RU" altLang="ru-RU" sz="1700" dirty="0">
              <a:latin typeface="Arial" pitchFamily="34" charset="0"/>
              <a:cs typeface="Arial" pitchFamily="34" charset="0"/>
            </a:endParaRPr>
          </a:p>
          <a:p>
            <a:pPr algn="ctr" defTabSz="914145">
              <a:spcAft>
                <a:spcPts val="1002"/>
              </a:spcAft>
            </a:pPr>
            <a:endParaRPr lang="ru-RU" altLang="ru-RU" sz="1400" b="1" dirty="0">
              <a:solidFill>
                <a:srgbClr val="365F9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2199911" y="2405651"/>
            <a:ext cx="1152000" cy="672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1802"/>
              </a:lnSpc>
            </a:pPr>
            <a:r>
              <a:rPr lang="ru-RU" alt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АООП</a:t>
            </a:r>
            <a:r>
              <a:rPr lang="ru-RU" altLang="ru-RU" sz="15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algn="ctr" defTabSz="914145">
              <a:lnSpc>
                <a:spcPts val="1802"/>
              </a:lnSpc>
            </a:pPr>
            <a:r>
              <a:rPr lang="ru-RU" alt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НОДА</a:t>
            </a:r>
            <a:endParaRPr lang="ru-RU" altLang="ru-RU" sz="1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145">
              <a:spcAft>
                <a:spcPts val="1002"/>
              </a:spcAft>
            </a:pPr>
            <a:endParaRPr lang="ru-RU" altLang="ru-RU" sz="1400" b="1" dirty="0">
              <a:solidFill>
                <a:srgbClr val="365F9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7417" name="Rectangle 7"/>
          <p:cNvSpPr>
            <a:spLocks noChangeArrowheads="1"/>
          </p:cNvSpPr>
          <p:nvPr/>
        </p:nvSpPr>
        <p:spPr bwMode="auto">
          <a:xfrm>
            <a:off x="3605363" y="3241945"/>
            <a:ext cx="1726779" cy="477739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2601"/>
              </a:lnSpc>
              <a:spcAft>
                <a:spcPts val="1002"/>
              </a:spcAft>
            </a:pPr>
            <a:r>
              <a:rPr lang="ru-RU" altLang="ru-RU" sz="2000" b="1" dirty="0" err="1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ППк</a:t>
            </a:r>
            <a:r>
              <a:rPr lang="ru-RU" altLang="ru-RU" sz="2000" b="1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ДОУ</a:t>
            </a:r>
            <a:endParaRPr lang="ru-RU" alt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8" name="Rectangle 8"/>
          <p:cNvSpPr>
            <a:spLocks noChangeArrowheads="1"/>
          </p:cNvSpPr>
          <p:nvPr/>
        </p:nvSpPr>
        <p:spPr bwMode="auto">
          <a:xfrm>
            <a:off x="1161690" y="3996185"/>
            <a:ext cx="5602262" cy="384000"/>
          </a:xfrm>
          <a:prstGeom prst="rect">
            <a:avLst/>
          </a:prstGeom>
          <a:solidFill>
            <a:srgbClr val="FFFFFF"/>
          </a:solidFill>
          <a:ln w="31750">
            <a:solidFill>
              <a:srgbClr val="C0504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2004"/>
              </a:lnSpc>
            </a:pPr>
            <a:r>
              <a:rPr lang="ru-RU" altLang="ru-RU" sz="20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СОЗДАНИЕ    СПЕЦИАЛЬНЫХ   УСЛОВИЙ</a:t>
            </a:r>
          </a:p>
        </p:txBody>
      </p:sp>
      <p:cxnSp>
        <p:nvCxnSpPr>
          <p:cNvPr id="17422" name="AutoShape 12"/>
          <p:cNvCxnSpPr>
            <a:cxnSpLocks noChangeShapeType="1"/>
          </p:cNvCxnSpPr>
          <p:nvPr/>
        </p:nvCxnSpPr>
        <p:spPr bwMode="auto">
          <a:xfrm>
            <a:off x="3825340" y="4380185"/>
            <a:ext cx="0" cy="1785120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sp>
        <p:nvSpPr>
          <p:cNvPr id="17423" name="Прямоугольник 15"/>
          <p:cNvSpPr>
            <a:spLocks noChangeArrowheads="1"/>
          </p:cNvSpPr>
          <p:nvPr/>
        </p:nvSpPr>
        <p:spPr bwMode="auto">
          <a:xfrm>
            <a:off x="669453" y="4454135"/>
            <a:ext cx="2703294" cy="35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5" tIns="45718" rIns="91435" bIns="45718">
            <a:spAutoFit/>
          </a:bodyPr>
          <a:lstStyle/>
          <a:p>
            <a:pPr algn="r"/>
            <a:r>
              <a:rPr lang="ru-RU" altLang="ru-RU" sz="1700" b="1" dirty="0" smtClean="0">
                <a:solidFill>
                  <a:srgbClr val="002060"/>
                </a:solidFill>
                <a:latin typeface="OCRF-RegularC" charset="0"/>
              </a:rPr>
              <a:t>Адаптированная среда</a:t>
            </a:r>
            <a:endParaRPr lang="ru-RU" altLang="ru-RU" sz="1700" b="1" dirty="0">
              <a:solidFill>
                <a:srgbClr val="002060"/>
              </a:solidFill>
              <a:latin typeface="OCRF-RegularC" charset="0"/>
            </a:endParaRPr>
          </a:p>
        </p:txBody>
      </p:sp>
      <p:sp>
        <p:nvSpPr>
          <p:cNvPr id="17424" name="Прямоугольник 17"/>
          <p:cNvSpPr>
            <a:spLocks noChangeArrowheads="1"/>
          </p:cNvSpPr>
          <p:nvPr/>
        </p:nvSpPr>
        <p:spPr bwMode="auto">
          <a:xfrm>
            <a:off x="669454" y="4813382"/>
            <a:ext cx="2632043" cy="35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 algn="r"/>
            <a:r>
              <a:rPr lang="ru-RU" altLang="ru-RU" sz="1700" b="1" dirty="0" smtClean="0">
                <a:solidFill>
                  <a:srgbClr val="002060"/>
                </a:solidFill>
                <a:latin typeface="OCRF-RegularC" charset="0"/>
              </a:rPr>
              <a:t>Разработка  ИОМ</a:t>
            </a:r>
            <a:endParaRPr lang="ru-RU" altLang="ru-RU" sz="1700" b="1" dirty="0">
              <a:solidFill>
                <a:srgbClr val="002060"/>
              </a:solidFill>
              <a:latin typeface="OCRF-RegularC" charset="0"/>
            </a:endParaRPr>
          </a:p>
        </p:txBody>
      </p:sp>
      <p:sp>
        <p:nvSpPr>
          <p:cNvPr id="17425" name="Rectangle 13"/>
          <p:cNvSpPr>
            <a:spLocks noChangeArrowheads="1"/>
          </p:cNvSpPr>
          <p:nvPr/>
        </p:nvSpPr>
        <p:spPr bwMode="auto">
          <a:xfrm>
            <a:off x="5074165" y="4785772"/>
            <a:ext cx="2736702" cy="864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1600"/>
              </a:lnSpc>
            </a:pPr>
            <a:r>
              <a:rPr lang="ru-RU" alt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Совместные общесадовские мероприятия</a:t>
            </a:r>
            <a:endParaRPr lang="ru-RU" alt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26" name="Прямоугольник 19"/>
          <p:cNvSpPr>
            <a:spLocks noChangeArrowheads="1"/>
          </p:cNvSpPr>
          <p:nvPr/>
        </p:nvSpPr>
        <p:spPr bwMode="auto">
          <a:xfrm>
            <a:off x="377545" y="5217772"/>
            <a:ext cx="3024000" cy="528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 algn="r">
              <a:lnSpc>
                <a:spcPts val="1700"/>
              </a:lnSpc>
            </a:pPr>
            <a:r>
              <a:rPr lang="ru-RU" altLang="ru-RU" sz="1700" b="1" dirty="0" smtClean="0">
                <a:solidFill>
                  <a:srgbClr val="002060"/>
                </a:solidFill>
                <a:latin typeface="OCRF-RegularC" charset="0"/>
              </a:rPr>
              <a:t>Адаптация дидактических материалов, пособий</a:t>
            </a:r>
            <a:endParaRPr lang="ru-RU" altLang="ru-RU" sz="1700" b="1" dirty="0">
              <a:solidFill>
                <a:srgbClr val="002060"/>
              </a:solidFill>
              <a:latin typeface="OCRF-RegularC" charset="0"/>
            </a:endParaRPr>
          </a:p>
        </p:txBody>
      </p:sp>
      <p:sp>
        <p:nvSpPr>
          <p:cNvPr id="17427" name="Прямоугольник 21"/>
          <p:cNvSpPr>
            <a:spLocks noChangeArrowheads="1"/>
          </p:cNvSpPr>
          <p:nvPr/>
        </p:nvSpPr>
        <p:spPr bwMode="auto">
          <a:xfrm>
            <a:off x="337664" y="5799064"/>
            <a:ext cx="3069552" cy="50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 algn="r" defTabSz="914145">
              <a:lnSpc>
                <a:spcPts val="1600"/>
              </a:lnSpc>
            </a:pPr>
            <a:r>
              <a:rPr lang="ru-RU" altLang="ru-RU" sz="1700" b="1" dirty="0">
                <a:solidFill>
                  <a:srgbClr val="002060"/>
                </a:solidFill>
                <a:latin typeface="OCRF-RegularC" charset="0"/>
              </a:rPr>
              <a:t>Психолого-педагогическое сопровождение</a:t>
            </a:r>
          </a:p>
        </p:txBody>
      </p:sp>
      <p:cxnSp>
        <p:nvCxnSpPr>
          <p:cNvPr id="17432" name="AutoShape 18"/>
          <p:cNvCxnSpPr>
            <a:cxnSpLocks noChangeShapeType="1"/>
          </p:cNvCxnSpPr>
          <p:nvPr/>
        </p:nvCxnSpPr>
        <p:spPr bwMode="auto">
          <a:xfrm rot="10800000" flipV="1">
            <a:off x="276820" y="6197592"/>
            <a:ext cx="3548520" cy="547937"/>
          </a:xfrm>
          <a:prstGeom prst="bentConnector3">
            <a:avLst>
              <a:gd name="adj1" fmla="val 136"/>
            </a:avLst>
          </a:prstGeom>
          <a:noFill/>
          <a:ln w="28575">
            <a:solidFill>
              <a:srgbClr val="0070C0"/>
            </a:solidFill>
            <a:prstDash val="lgDash"/>
            <a:miter lim="800000"/>
            <a:headEnd/>
            <a:tailEnd/>
          </a:ln>
          <a:effectLst/>
        </p:spPr>
      </p:cxnSp>
      <p:cxnSp>
        <p:nvCxnSpPr>
          <p:cNvPr id="17433" name="AutoShape 19"/>
          <p:cNvCxnSpPr>
            <a:cxnSpLocks noChangeShapeType="1"/>
          </p:cNvCxnSpPr>
          <p:nvPr/>
        </p:nvCxnSpPr>
        <p:spPr bwMode="auto">
          <a:xfrm flipV="1">
            <a:off x="215530" y="3585701"/>
            <a:ext cx="3389833" cy="3013339"/>
          </a:xfrm>
          <a:prstGeom prst="bentConnector3">
            <a:avLst>
              <a:gd name="adj1" fmla="val 3407"/>
            </a:avLst>
          </a:prstGeom>
          <a:noFill/>
          <a:ln w="28575">
            <a:solidFill>
              <a:srgbClr val="0070C0"/>
            </a:solidFill>
            <a:prstDash val="lgDash"/>
            <a:miter lim="800000"/>
            <a:headEnd/>
            <a:tailEnd type="triangle" w="med" len="med"/>
          </a:ln>
          <a:effectLst/>
        </p:spPr>
      </p:cxnSp>
      <p:cxnSp>
        <p:nvCxnSpPr>
          <p:cNvPr id="17435" name="AutoShape 22"/>
          <p:cNvCxnSpPr>
            <a:cxnSpLocks noChangeShapeType="1"/>
          </p:cNvCxnSpPr>
          <p:nvPr/>
        </p:nvCxnSpPr>
        <p:spPr bwMode="auto">
          <a:xfrm>
            <a:off x="276820" y="1548611"/>
            <a:ext cx="3311798" cy="0"/>
          </a:xfrm>
          <a:prstGeom prst="straightConnector1">
            <a:avLst/>
          </a:prstGeom>
          <a:noFill/>
          <a:ln w="28575">
            <a:solidFill>
              <a:srgbClr val="0070C0"/>
            </a:solidFill>
            <a:prstDash val="lgDash"/>
            <a:round/>
            <a:headEnd/>
            <a:tailEnd type="triangle" w="med" len="med"/>
          </a:ln>
          <a:effectLst/>
        </p:spPr>
      </p:cxnSp>
      <p:sp>
        <p:nvSpPr>
          <p:cNvPr id="17436" name="Rectangle 23"/>
          <p:cNvSpPr>
            <a:spLocks noChangeArrowheads="1"/>
          </p:cNvSpPr>
          <p:nvPr/>
        </p:nvSpPr>
        <p:spPr bwMode="auto">
          <a:xfrm>
            <a:off x="1036960" y="3241945"/>
            <a:ext cx="1365670" cy="313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91435" tIns="45718" rIns="91435" bIns="45718"/>
          <a:lstStyle/>
          <a:p>
            <a:pPr defTabSz="914145">
              <a:spcAft>
                <a:spcPts val="1002"/>
              </a:spcAft>
            </a:pPr>
            <a:r>
              <a:rPr lang="ru-RU" altLang="ru-RU" sz="1400" b="1" dirty="0" smtClean="0">
                <a:solidFill>
                  <a:srgbClr val="984806"/>
                </a:solidFill>
                <a:latin typeface="Calibri" pitchFamily="34" charset="0"/>
                <a:cs typeface="Arial" pitchFamily="34" charset="0"/>
              </a:rPr>
              <a:t>МОНИТОРИНГ</a:t>
            </a:r>
            <a:endParaRPr lang="ru-RU" altLang="ru-RU" sz="1400" b="1" dirty="0">
              <a:solidFill>
                <a:srgbClr val="984806"/>
              </a:solidFill>
              <a:latin typeface="Calibri" pitchFamily="34" charset="0"/>
              <a:cs typeface="Arial" pitchFamily="34" charset="0"/>
            </a:endParaRPr>
          </a:p>
          <a:p>
            <a:pPr defTabSz="914145"/>
            <a:endParaRPr lang="ru-RU" alt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437" name="AutoShape 24"/>
          <p:cNvCxnSpPr>
            <a:cxnSpLocks noChangeShapeType="1"/>
          </p:cNvCxnSpPr>
          <p:nvPr/>
        </p:nvCxnSpPr>
        <p:spPr bwMode="auto">
          <a:xfrm>
            <a:off x="4477965" y="1141363"/>
            <a:ext cx="0" cy="252264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</p:cxnSp>
      <p:cxnSp>
        <p:nvCxnSpPr>
          <p:cNvPr id="17438" name="AutoShape 25"/>
          <p:cNvCxnSpPr>
            <a:cxnSpLocks noChangeShapeType="1"/>
          </p:cNvCxnSpPr>
          <p:nvPr/>
        </p:nvCxnSpPr>
        <p:spPr bwMode="auto">
          <a:xfrm>
            <a:off x="4448101" y="1788766"/>
            <a:ext cx="0" cy="216545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</p:cxnSp>
      <p:cxnSp>
        <p:nvCxnSpPr>
          <p:cNvPr id="17439" name="AutoShape 26"/>
          <p:cNvCxnSpPr>
            <a:cxnSpLocks noChangeShapeType="1"/>
          </p:cNvCxnSpPr>
          <p:nvPr/>
        </p:nvCxnSpPr>
        <p:spPr bwMode="auto">
          <a:xfrm>
            <a:off x="4484377" y="2989681"/>
            <a:ext cx="0" cy="252264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</p:cxnSp>
      <p:cxnSp>
        <p:nvCxnSpPr>
          <p:cNvPr id="17440" name="AutoShape 27"/>
          <p:cNvCxnSpPr>
            <a:cxnSpLocks noChangeShapeType="1"/>
          </p:cNvCxnSpPr>
          <p:nvPr/>
        </p:nvCxnSpPr>
        <p:spPr bwMode="auto">
          <a:xfrm>
            <a:off x="4503911" y="3719683"/>
            <a:ext cx="0" cy="287983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 type="triangle" w="med" len="med"/>
          </a:ln>
        </p:spPr>
      </p:cxnSp>
      <p:cxnSp>
        <p:nvCxnSpPr>
          <p:cNvPr id="17443" name="AutoShape 30"/>
          <p:cNvCxnSpPr>
            <a:cxnSpLocks noChangeShapeType="1"/>
          </p:cNvCxnSpPr>
          <p:nvPr/>
        </p:nvCxnSpPr>
        <p:spPr bwMode="auto">
          <a:xfrm flipH="1">
            <a:off x="3393369" y="4631107"/>
            <a:ext cx="431973" cy="223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cxnSp>
        <p:nvCxnSpPr>
          <p:cNvPr id="17444" name="AutoShape 30"/>
          <p:cNvCxnSpPr>
            <a:cxnSpLocks noChangeShapeType="1"/>
          </p:cNvCxnSpPr>
          <p:nvPr/>
        </p:nvCxnSpPr>
        <p:spPr bwMode="auto">
          <a:xfrm flipH="1">
            <a:off x="3407218" y="5003722"/>
            <a:ext cx="431973" cy="1116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cxnSp>
        <p:nvCxnSpPr>
          <p:cNvPr id="17445" name="AutoShape 30"/>
          <p:cNvCxnSpPr>
            <a:cxnSpLocks noChangeShapeType="1"/>
          </p:cNvCxnSpPr>
          <p:nvPr/>
        </p:nvCxnSpPr>
        <p:spPr bwMode="auto">
          <a:xfrm flipH="1">
            <a:off x="3413204" y="5529772"/>
            <a:ext cx="431974" cy="223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cxnSp>
        <p:nvCxnSpPr>
          <p:cNvPr id="17446" name="AutoShape 30"/>
          <p:cNvCxnSpPr>
            <a:cxnSpLocks noChangeShapeType="1"/>
          </p:cNvCxnSpPr>
          <p:nvPr/>
        </p:nvCxnSpPr>
        <p:spPr bwMode="auto">
          <a:xfrm flipH="1">
            <a:off x="3407792" y="6010465"/>
            <a:ext cx="433090" cy="223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cxnSp>
        <p:nvCxnSpPr>
          <p:cNvPr id="17448" name="AutoShape 30"/>
          <p:cNvCxnSpPr>
            <a:cxnSpLocks noChangeShapeType="1"/>
            <a:stCxn id="17425" idx="1"/>
          </p:cNvCxnSpPr>
          <p:nvPr/>
        </p:nvCxnSpPr>
        <p:spPr bwMode="auto">
          <a:xfrm flipH="1">
            <a:off x="3825341" y="5217772"/>
            <a:ext cx="1248825" cy="0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3360754" y="2405651"/>
            <a:ext cx="1152000" cy="672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1802"/>
              </a:lnSpc>
            </a:pPr>
            <a:r>
              <a:rPr lang="ru-RU" alt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АООП</a:t>
            </a:r>
            <a:r>
              <a:rPr lang="ru-RU" altLang="ru-RU" sz="15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algn="ctr" defTabSz="914145">
              <a:lnSpc>
                <a:spcPts val="1802"/>
              </a:lnSpc>
            </a:pPr>
            <a:r>
              <a:rPr lang="ru-RU" alt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ЗПР</a:t>
            </a:r>
            <a:endParaRPr lang="ru-RU" altLang="ru-RU" sz="15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914145">
              <a:spcAft>
                <a:spcPts val="1002"/>
              </a:spcAft>
            </a:pPr>
            <a:endParaRPr lang="ru-RU" altLang="ru-RU" sz="1400" b="1" dirty="0">
              <a:solidFill>
                <a:srgbClr val="365F9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5610813" y="2421711"/>
            <a:ext cx="1152000" cy="672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1802"/>
              </a:lnSpc>
            </a:pPr>
            <a:r>
              <a:rPr lang="ru-RU" alt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АООП </a:t>
            </a:r>
          </a:p>
          <a:p>
            <a:pPr algn="ctr" defTabSz="914145">
              <a:lnSpc>
                <a:spcPts val="1802"/>
              </a:lnSpc>
            </a:pPr>
            <a:r>
              <a:rPr lang="ru-RU" alt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</a:t>
            </a:r>
          </a:p>
          <a:p>
            <a:pPr algn="ctr" defTabSz="914145">
              <a:lnSpc>
                <a:spcPts val="1802"/>
              </a:lnSpc>
            </a:pPr>
            <a:r>
              <a:rPr lang="ru-RU" altLang="ru-RU" sz="1700" b="1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ru-RU" altLang="ru-RU" sz="1700" dirty="0">
              <a:latin typeface="Arial" pitchFamily="34" charset="0"/>
              <a:cs typeface="Arial" pitchFamily="34" charset="0"/>
            </a:endParaRPr>
          </a:p>
          <a:p>
            <a:pPr algn="ctr" defTabSz="914145">
              <a:spcAft>
                <a:spcPts val="1002"/>
              </a:spcAft>
            </a:pPr>
            <a:endParaRPr lang="ru-RU" altLang="ru-RU" sz="1400" b="1" dirty="0">
              <a:solidFill>
                <a:srgbClr val="365F9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4484377" y="2413681"/>
            <a:ext cx="1152000" cy="672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1802"/>
              </a:lnSpc>
            </a:pPr>
            <a:r>
              <a:rPr lang="ru-RU" altLang="ru-RU" sz="15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АООП</a:t>
            </a:r>
            <a:r>
              <a:rPr lang="ru-RU" altLang="ru-RU" sz="15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</a:p>
          <a:p>
            <a:pPr algn="ctr" defTabSz="914145">
              <a:lnSpc>
                <a:spcPts val="1802"/>
              </a:lnSpc>
            </a:pPr>
            <a:r>
              <a:rPr lang="ru-RU" altLang="ru-RU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УО</a:t>
            </a:r>
            <a:endParaRPr lang="ru-RU" altLang="ru-RU" sz="1400" b="1" dirty="0">
              <a:solidFill>
                <a:srgbClr val="365F9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7416" name="Rectangle 6"/>
          <p:cNvSpPr>
            <a:spLocks noChangeArrowheads="1"/>
          </p:cNvSpPr>
          <p:nvPr/>
        </p:nvSpPr>
        <p:spPr bwMode="auto">
          <a:xfrm>
            <a:off x="6876256" y="2904815"/>
            <a:ext cx="1872606" cy="1549320"/>
          </a:xfrm>
          <a:prstGeom prst="rect">
            <a:avLst/>
          </a:prstGeom>
          <a:noFill/>
          <a:ln w="12700">
            <a:solidFill>
              <a:srgbClr val="627A32"/>
            </a:solidFill>
            <a:prstDash val="lgDash"/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>
              <a:lnSpc>
                <a:spcPts val="1500"/>
              </a:lnSpc>
              <a:spcBef>
                <a:spcPts val="0"/>
              </a:spcBef>
            </a:pPr>
            <a:endParaRPr lang="ru-RU" altLang="ru-RU" sz="8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2"/>
              </a:lnSpc>
              <a:spcBef>
                <a:spcPts val="0"/>
              </a:spcBef>
            </a:pPr>
            <a:r>
              <a:rPr lang="ru-RU" altLang="ru-RU" dirty="0" smtClean="0">
                <a:solidFill>
                  <a:srgbClr val="0D25B3"/>
                </a:solidFill>
                <a:latin typeface="Times New Roman" pitchFamily="18" charset="0"/>
                <a:cs typeface="Times New Roman" pitchFamily="18" charset="0"/>
              </a:rPr>
              <a:t>РАС+ЗПР;</a:t>
            </a:r>
          </a:p>
          <a:p>
            <a:pPr algn="ctr">
              <a:lnSpc>
                <a:spcPts val="1802"/>
              </a:lnSpc>
            </a:pPr>
            <a:r>
              <a:rPr lang="ru-RU" altLang="ru-RU" dirty="0" smtClean="0">
                <a:solidFill>
                  <a:srgbClr val="0D25B3"/>
                </a:solidFill>
                <a:latin typeface="Times New Roman" pitchFamily="18" charset="0"/>
                <a:cs typeface="Times New Roman" pitchFamily="18" charset="0"/>
              </a:rPr>
              <a:t>НОДА+УО;</a:t>
            </a:r>
          </a:p>
          <a:p>
            <a:pPr algn="ctr">
              <a:lnSpc>
                <a:spcPts val="1802"/>
              </a:lnSpc>
            </a:pPr>
            <a:r>
              <a:rPr lang="ru-RU" altLang="ru-RU" dirty="0" err="1" smtClean="0">
                <a:solidFill>
                  <a:srgbClr val="0D25B3"/>
                </a:solidFill>
                <a:latin typeface="Times New Roman" pitchFamily="18" charset="0"/>
                <a:cs typeface="Times New Roman" pitchFamily="18" charset="0"/>
              </a:rPr>
              <a:t>ЗПР+слабовид</a:t>
            </a:r>
            <a:r>
              <a:rPr lang="ru-RU" altLang="ru-RU" dirty="0" smtClean="0">
                <a:solidFill>
                  <a:srgbClr val="0D25B3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ts val="1802"/>
              </a:lnSpc>
            </a:pPr>
            <a:r>
              <a:rPr lang="ru-RU" altLang="ru-RU" dirty="0" smtClean="0">
                <a:solidFill>
                  <a:srgbClr val="0D25B3"/>
                </a:solidFill>
                <a:latin typeface="Times New Roman" pitchFamily="18" charset="0"/>
                <a:cs typeface="Times New Roman" pitchFamily="18" charset="0"/>
              </a:rPr>
              <a:t>НОДА+РАС </a:t>
            </a:r>
            <a:r>
              <a:rPr lang="ru-RU" alt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…..</a:t>
            </a:r>
          </a:p>
          <a:p>
            <a:pPr algn="ctr">
              <a:lnSpc>
                <a:spcPts val="1802"/>
              </a:lnSpc>
            </a:pPr>
            <a:endParaRPr lang="ru-RU" altLang="ru-RU" sz="1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ts val="1802"/>
              </a:lnSpc>
            </a:pPr>
            <a:endParaRPr lang="ru-RU" altLang="ru-RU" sz="1400" b="1" dirty="0">
              <a:solidFill>
                <a:srgbClr val="002060"/>
              </a:solidFill>
              <a:latin typeface="Calibri" pitchFamily="34" charset="0"/>
              <a:cs typeface="Arial" pitchFamily="34" charset="0"/>
            </a:endParaRPr>
          </a:p>
          <a:p>
            <a:pPr algn="ctr">
              <a:spcAft>
                <a:spcPts val="1002"/>
              </a:spcAft>
            </a:pPr>
            <a:endParaRPr lang="ru-RU" altLang="ru-RU" sz="1400" b="1" dirty="0">
              <a:solidFill>
                <a:srgbClr val="365F91"/>
              </a:solidFill>
              <a:latin typeface="Times New Roman" pitchFamily="18" charset="0"/>
              <a:cs typeface="Arial" pitchFamily="34" charset="0"/>
            </a:endParaRPr>
          </a:p>
          <a:p>
            <a:pPr eaLnBrk="1" hangingPunct="1"/>
            <a:endParaRPr lang="ru-RU" alt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9" name="AutoShape 30"/>
          <p:cNvCxnSpPr>
            <a:cxnSpLocks noChangeShapeType="1"/>
          </p:cNvCxnSpPr>
          <p:nvPr/>
        </p:nvCxnSpPr>
        <p:spPr bwMode="auto">
          <a:xfrm flipH="1">
            <a:off x="3363349" y="6469328"/>
            <a:ext cx="433090" cy="2232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sp>
        <p:nvSpPr>
          <p:cNvPr id="52" name="Прямоугольник 21"/>
          <p:cNvSpPr>
            <a:spLocks noChangeArrowheads="1"/>
          </p:cNvSpPr>
          <p:nvPr/>
        </p:nvSpPr>
        <p:spPr bwMode="auto">
          <a:xfrm>
            <a:off x="333191" y="6332870"/>
            <a:ext cx="3039558" cy="29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5" tIns="45718" rIns="91435" bIns="45718">
            <a:spAutoFit/>
          </a:bodyPr>
          <a:lstStyle/>
          <a:p>
            <a:pPr algn="r" defTabSz="914145">
              <a:lnSpc>
                <a:spcPts val="1600"/>
              </a:lnSpc>
            </a:pPr>
            <a:r>
              <a:rPr lang="ru-RU" altLang="ru-RU" sz="1700" b="1" dirty="0" smtClean="0">
                <a:solidFill>
                  <a:srgbClr val="002060"/>
                </a:solidFill>
                <a:latin typeface="OCRF-RegularC" charset="0"/>
              </a:rPr>
              <a:t>Включенность родителей</a:t>
            </a:r>
            <a:endParaRPr lang="ru-RU" altLang="ru-RU" sz="1700" b="1" dirty="0">
              <a:solidFill>
                <a:srgbClr val="002060"/>
              </a:solidFill>
              <a:latin typeface="OCRF-RegularC" charset="0"/>
            </a:endParaRPr>
          </a:p>
        </p:txBody>
      </p:sp>
      <p:sp>
        <p:nvSpPr>
          <p:cNvPr id="17449" name="Rectangle 5"/>
          <p:cNvSpPr>
            <a:spLocks noChangeArrowheads="1"/>
          </p:cNvSpPr>
          <p:nvPr/>
        </p:nvSpPr>
        <p:spPr bwMode="auto">
          <a:xfrm>
            <a:off x="6763952" y="2421711"/>
            <a:ext cx="1188000" cy="672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spcAft>
                <a:spcPts val="0"/>
              </a:spcAft>
            </a:pP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АООП</a:t>
            </a:r>
          </a:p>
          <a:p>
            <a:pPr algn="ctr" defTabSz="914145">
              <a:spcAft>
                <a:spcPts val="0"/>
              </a:spcAft>
            </a:pPr>
            <a:r>
              <a:rPr lang="ru-RU" alt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ССД</a:t>
            </a:r>
            <a:r>
              <a:rPr lang="ru-RU" altLang="ru-RU" sz="1400" b="1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ru-RU" altLang="ru-RU" sz="1400" b="1" dirty="0">
              <a:solidFill>
                <a:srgbClr val="365F91"/>
              </a:solidFill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9" name="Rectangle 13"/>
          <p:cNvSpPr>
            <a:spLocks noChangeArrowheads="1"/>
          </p:cNvSpPr>
          <p:nvPr/>
        </p:nvSpPr>
        <p:spPr bwMode="auto">
          <a:xfrm>
            <a:off x="5075857" y="5871520"/>
            <a:ext cx="2736702" cy="720000"/>
          </a:xfrm>
          <a:prstGeom prst="rect">
            <a:avLst/>
          </a:prstGeom>
          <a:solidFill>
            <a:srgbClr val="FFFFFF"/>
          </a:solidFill>
          <a:ln w="3175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 defTabSz="914145">
              <a:lnSpc>
                <a:spcPts val="1898"/>
              </a:lnSpc>
            </a:pPr>
            <a:r>
              <a:rPr lang="ru-RU" altLang="ru-RU" sz="1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ДОПОЛНИТЕЛЬНОЕ</a:t>
            </a:r>
            <a:r>
              <a:rPr lang="ru-RU" altLang="ru-RU" sz="1700" b="1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ru-RU" altLang="ru-RU" sz="1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altLang="ru-RU" sz="1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0" name="AutoShape 30"/>
          <p:cNvCxnSpPr>
            <a:cxnSpLocks noChangeShapeType="1"/>
          </p:cNvCxnSpPr>
          <p:nvPr/>
        </p:nvCxnSpPr>
        <p:spPr bwMode="auto">
          <a:xfrm flipH="1">
            <a:off x="3825340" y="6025189"/>
            <a:ext cx="1224000" cy="0"/>
          </a:xfrm>
          <a:prstGeom prst="straightConnector1">
            <a:avLst/>
          </a:prstGeom>
          <a:noFill/>
          <a:ln w="28575">
            <a:solidFill>
              <a:srgbClr val="0070C0"/>
            </a:solidFill>
            <a:round/>
            <a:headEnd/>
            <a:tailEnd/>
          </a:ln>
          <a:effectLst/>
        </p:spPr>
      </p:cxnSp>
      <p:cxnSp>
        <p:nvCxnSpPr>
          <p:cNvPr id="17434" name="AutoShape 21"/>
          <p:cNvCxnSpPr>
            <a:cxnSpLocks noChangeShapeType="1"/>
          </p:cNvCxnSpPr>
          <p:nvPr/>
        </p:nvCxnSpPr>
        <p:spPr bwMode="auto">
          <a:xfrm rot="10800000">
            <a:off x="276820" y="1548611"/>
            <a:ext cx="3319746" cy="1778280"/>
          </a:xfrm>
          <a:prstGeom prst="bentConnector3">
            <a:avLst>
              <a:gd name="adj1" fmla="val 99820"/>
            </a:avLst>
          </a:prstGeom>
          <a:noFill/>
          <a:ln w="28575">
            <a:solidFill>
              <a:srgbClr val="0070C0"/>
            </a:solidFill>
            <a:prstDash val="lgDash"/>
            <a:miter lim="800000"/>
            <a:headEnd/>
            <a:tailEnd/>
          </a:ln>
          <a:effectLst/>
        </p:spPr>
      </p:cxnSp>
      <p:sp>
        <p:nvSpPr>
          <p:cNvPr id="45" name="Заголовок 1"/>
          <p:cNvSpPr txBox="1">
            <a:spLocks/>
          </p:cNvSpPr>
          <p:nvPr/>
        </p:nvSpPr>
        <p:spPr>
          <a:xfrm>
            <a:off x="136248" y="5008"/>
            <a:ext cx="9007752" cy="528000"/>
          </a:xfrm>
          <a:custGeom>
            <a:avLst/>
            <a:gdLst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0 w 9144000"/>
              <a:gd name="connsiteY3" fmla="*/ 1332000 h 1332000"/>
              <a:gd name="connsiteX4" fmla="*/ 0 w 9144000"/>
              <a:gd name="connsiteY4" fmla="*/ 0 h 1332000"/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331076 w 9144000"/>
              <a:gd name="connsiteY3" fmla="*/ 1332000 h 1332000"/>
              <a:gd name="connsiteX4" fmla="*/ 0 w 9144000"/>
              <a:gd name="connsiteY4" fmla="*/ 0 h 1332000"/>
              <a:gd name="connsiteX0" fmla="*/ 0 w 8970579"/>
              <a:gd name="connsiteY0" fmla="*/ 0 h 1332000"/>
              <a:gd name="connsiteX1" fmla="*/ 8970579 w 8970579"/>
              <a:gd name="connsiteY1" fmla="*/ 0 h 1332000"/>
              <a:gd name="connsiteX2" fmla="*/ 8970579 w 8970579"/>
              <a:gd name="connsiteY2" fmla="*/ 1332000 h 1332000"/>
              <a:gd name="connsiteX3" fmla="*/ 157655 w 8970579"/>
              <a:gd name="connsiteY3" fmla="*/ 1332000 h 1332000"/>
              <a:gd name="connsiteX4" fmla="*/ 0 w 8970579"/>
              <a:gd name="connsiteY4" fmla="*/ 0 h 1332000"/>
              <a:gd name="connsiteX0" fmla="*/ 0 w 8907517"/>
              <a:gd name="connsiteY0" fmla="*/ 0 h 1332000"/>
              <a:gd name="connsiteX1" fmla="*/ 8907517 w 8907517"/>
              <a:gd name="connsiteY1" fmla="*/ 0 h 1332000"/>
              <a:gd name="connsiteX2" fmla="*/ 8907517 w 8907517"/>
              <a:gd name="connsiteY2" fmla="*/ 1332000 h 1332000"/>
              <a:gd name="connsiteX3" fmla="*/ 94593 w 8907517"/>
              <a:gd name="connsiteY3" fmla="*/ 1332000 h 1332000"/>
              <a:gd name="connsiteX4" fmla="*/ 0 w 8907517"/>
              <a:gd name="connsiteY4" fmla="*/ 0 h 13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07517" h="1332000">
                <a:moveTo>
                  <a:pt x="0" y="0"/>
                </a:moveTo>
                <a:lnTo>
                  <a:pt x="8907517" y="0"/>
                </a:lnTo>
                <a:lnTo>
                  <a:pt x="8907517" y="1332000"/>
                </a:lnTo>
                <a:lnTo>
                  <a:pt x="94593" y="1332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Gotham Pro"/>
                <a:cs typeface="Gotham Pro"/>
              </a:rPr>
              <a:t>ОБРАЗОВАТЕЛЬНЫЙ</a:t>
            </a:r>
            <a:r>
              <a:rPr lang="ru-RU" sz="2800" dirty="0">
                <a:latin typeface="Calibri" panose="020F0502020204030204" pitchFamily="34" charset="0"/>
              </a:rPr>
              <a:t>  </a:t>
            </a:r>
            <a:r>
              <a:rPr lang="ru-RU" sz="2800" b="1" dirty="0" smtClean="0">
                <a:solidFill>
                  <a:srgbClr val="002060"/>
                </a:solidFill>
                <a:latin typeface="Calibri" panose="020F0502020204030204" pitchFamily="34" charset="0"/>
                <a:ea typeface="Gotham Pro"/>
                <a:cs typeface="Gotham Pro"/>
              </a:rPr>
              <a:t>МАРШРУТ </a:t>
            </a:r>
            <a:endParaRPr lang="en-US" sz="2800" kern="0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7184572" y="971521"/>
            <a:ext cx="1859193" cy="1033791"/>
          </a:xfrm>
          <a:prstGeom prst="rect">
            <a:avLst/>
          </a:prstGeom>
          <a:noFill/>
          <a:ln w="12700">
            <a:solidFill>
              <a:srgbClr val="627A32"/>
            </a:solidFill>
            <a:prstDash val="lgDash"/>
            <a:miter lim="800000"/>
            <a:headEnd/>
            <a:tailEnd/>
          </a:ln>
          <a:effectLst/>
        </p:spPr>
        <p:txBody>
          <a:bodyPr lIns="91435" tIns="45718" rIns="91435" bIns="45718"/>
          <a:lstStyle/>
          <a:p>
            <a:pPr algn="ctr">
              <a:lnSpc>
                <a:spcPts val="1802"/>
              </a:lnSpc>
              <a:spcBef>
                <a:spcPts val="0"/>
              </a:spcBef>
            </a:pPr>
            <a:r>
              <a:rPr lang="ru-RU" altLang="ru-RU" dirty="0" smtClean="0">
                <a:solidFill>
                  <a:srgbClr val="0D25B3"/>
                </a:solidFill>
                <a:latin typeface="Times New Roman" pitchFamily="18" charset="0"/>
                <a:cs typeface="Times New Roman" pitchFamily="18" charset="0"/>
              </a:rPr>
              <a:t>Дети-инвалиды без ЦПМПК;</a:t>
            </a:r>
          </a:p>
          <a:p>
            <a:pPr algn="ctr">
              <a:lnSpc>
                <a:spcPts val="1802"/>
              </a:lnSpc>
              <a:spcBef>
                <a:spcPts val="0"/>
              </a:spcBef>
            </a:pPr>
            <a:r>
              <a:rPr lang="ru-RU" altLang="ru-RU" dirty="0" smtClean="0">
                <a:solidFill>
                  <a:srgbClr val="0D25B3"/>
                </a:solidFill>
                <a:latin typeface="Times New Roman" pitchFamily="18" charset="0"/>
                <a:cs typeface="Times New Roman" pitchFamily="18" charset="0"/>
              </a:rPr>
              <a:t>Дети до 3-х лет </a:t>
            </a:r>
            <a:endParaRPr lang="ru-RU" altLang="ru-RU" dirty="0">
              <a:solidFill>
                <a:srgbClr val="0D25B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09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 txBox="1">
            <a:spLocks noChangeArrowheads="1"/>
          </p:cNvSpPr>
          <p:nvPr/>
        </p:nvSpPr>
        <p:spPr>
          <a:xfrm>
            <a:off x="468000" y="-17560"/>
            <a:ext cx="8229600" cy="480584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lnSpc>
                <a:spcPts val="3000"/>
              </a:lnSpc>
            </a:pPr>
            <a:endParaRPr lang="en-US" sz="2800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2801" y="777704"/>
            <a:ext cx="8971200" cy="5375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indent="355600">
              <a:lnSpc>
                <a:spcPts val="1800"/>
              </a:lnSpc>
              <a:spcAft>
                <a:spcPts val="0"/>
              </a:spcAft>
              <a:buBlip>
                <a:blip r:embed="rId2"/>
              </a:buBlip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Компетентные специалисты инклюзивной практики, сотрудничество и  </a:t>
            </a:r>
          </a:p>
          <a:p>
            <a:pPr lvl="0">
              <a:lnSpc>
                <a:spcPts val="1800"/>
              </a:lnSpc>
              <a:spcAft>
                <a:spcPts val="400"/>
              </a:spcAft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</a:t>
            </a:r>
            <a:r>
              <a:rPr lang="ru-RU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преемственность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в работе всех специалистов</a:t>
            </a:r>
            <a:endParaRPr lang="ru-RU" sz="2000" dirty="0" smtClean="0">
              <a:latin typeface="Calibri" panose="020F0502020204030204" pitchFamily="34" charset="0"/>
            </a:endParaRPr>
          </a:p>
          <a:p>
            <a:pPr lvl="0" indent="355600">
              <a:lnSpc>
                <a:spcPts val="1800"/>
              </a:lnSpc>
              <a:buBlip>
                <a:blip r:embed="rId2"/>
              </a:buBlip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Эффективные современные технологии и методики работы с детьми с  </a:t>
            </a:r>
          </a:p>
          <a:p>
            <a:pPr lvl="0">
              <a:lnSpc>
                <a:spcPts val="18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ОВЗ </a:t>
            </a:r>
            <a:r>
              <a:rPr lang="ru-RU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- </a:t>
            </a:r>
            <a:r>
              <a:rPr lang="ru-RU" sz="2000" i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Нумикон</a:t>
            </a:r>
            <a:r>
              <a:rPr lang="ru-RU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элементы  прикладного анализа поведения, </a:t>
            </a:r>
            <a:r>
              <a:rPr lang="ru-RU" sz="2000" i="1" smtClean="0">
                <a:solidFill>
                  <a:srgbClr val="002060"/>
                </a:solidFill>
                <a:latin typeface="Calibri" panose="020F0502020204030204" pitchFamily="34" charset="0"/>
              </a:rPr>
              <a:t>альтернативные и т.д.     </a:t>
            </a:r>
            <a:endParaRPr lang="ru-RU" sz="2000" i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ru-RU" sz="2000" i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средства коммуникации (</a:t>
            </a:r>
            <a:r>
              <a:rPr lang="en-US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PECS)</a:t>
            </a:r>
            <a:r>
              <a:rPr lang="ru-RU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Монтесорри</a:t>
            </a:r>
            <a:r>
              <a:rPr lang="ru-RU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-педагогика и др.</a:t>
            </a:r>
          </a:p>
          <a:p>
            <a:pPr lvl="0" indent="355600">
              <a:spcAft>
                <a:spcPts val="600"/>
              </a:spcAft>
              <a:buBlip>
                <a:blip r:embed="rId2"/>
              </a:buBlip>
            </a:pPr>
            <a:r>
              <a:rPr lang="ru-RU" sz="2000" b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Здоровьесберегающие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технологии</a:t>
            </a:r>
            <a:endParaRPr lang="ru-RU" sz="20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 indent="355600">
              <a:lnSpc>
                <a:spcPts val="1800"/>
              </a:lnSpc>
              <a:buBlip>
                <a:blip r:embed="rId2"/>
              </a:buBlip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Материально-техническая оснащенность образовательной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среды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, </a:t>
            </a:r>
            <a:endParaRPr lang="ru-RU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>
              <a:lnSpc>
                <a:spcPts val="1800"/>
              </a:lnSpc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учебно-дидактические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и методические пособия и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материалы 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для </a:t>
            </a:r>
            <a:endParaRPr lang="ru-RU" sz="2000" b="1" dirty="0" smtClean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lvl="0">
              <a:spcAft>
                <a:spcPts val="600"/>
              </a:spcAft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    обеспечения специальных  образовательных условий детям с ОВЗ </a:t>
            </a:r>
            <a:endParaRPr lang="ru-RU" sz="2000" dirty="0" smtClean="0">
              <a:latin typeface="Calibri" panose="020F0502020204030204" pitchFamily="34" charset="0"/>
            </a:endParaRPr>
          </a:p>
          <a:p>
            <a:pPr marL="355600" lvl="0" indent="-355600">
              <a:lnSpc>
                <a:spcPts val="1800"/>
              </a:lnSpc>
              <a:spcAft>
                <a:spcPts val="600"/>
              </a:spcAft>
              <a:buBlip>
                <a:blip r:embed="rId2"/>
              </a:buBlip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Разработка и реализация индивидуальных образовательных маршрутов  </a:t>
            </a:r>
          </a:p>
          <a:p>
            <a:pPr marL="355600" lvl="0" indent="-355600">
              <a:lnSpc>
                <a:spcPts val="1800"/>
              </a:lnSpc>
              <a:spcAft>
                <a:spcPts val="400"/>
              </a:spcAft>
              <a:buBlip>
                <a:blip r:embed="rId2"/>
              </a:buBlip>
            </a:pP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Включение детей с ОВЗ в </a:t>
            </a:r>
            <a:r>
              <a:rPr lang="ru-RU" sz="2000" b="1" dirty="0" err="1">
                <a:solidFill>
                  <a:srgbClr val="002060"/>
                </a:solidFill>
                <a:latin typeface="Calibri" panose="020F0502020204030204" pitchFamily="34" charset="0"/>
              </a:rPr>
              <a:t>общесадовские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 мероприятия, проектную деятельность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355600" indent="-355600">
              <a:spcAft>
                <a:spcPts val="400"/>
              </a:spcAft>
              <a:buBlip>
                <a:blip r:embed="rId2"/>
              </a:buBlip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Мониторинг образовательной деятельности </a:t>
            </a:r>
          </a:p>
          <a:p>
            <a:pPr marL="355600" indent="-355600">
              <a:spcAft>
                <a:spcPts val="400"/>
              </a:spcAft>
              <a:buBlip>
                <a:blip r:embed="rId2"/>
              </a:buBlip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Взаимодействие с родителями – </a:t>
            </a:r>
            <a:r>
              <a:rPr lang="ru-RU" sz="2000" i="1" dirty="0">
                <a:solidFill>
                  <a:srgbClr val="002060"/>
                </a:solidFill>
                <a:latin typeface="Calibri" panose="020F0502020204030204" pitchFamily="34" charset="0"/>
              </a:rPr>
              <a:t>консультирование и обучение родителей, детско-родительские </a:t>
            </a:r>
            <a:r>
              <a:rPr lang="ru-RU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группы, «Родительский клуб», </a:t>
            </a:r>
            <a:r>
              <a:rPr lang="ru-RU" sz="2000" i="1" dirty="0" err="1" smtClean="0">
                <a:solidFill>
                  <a:srgbClr val="002060"/>
                </a:solidFill>
                <a:latin typeface="Calibri" panose="020F0502020204030204" pitchFamily="34" charset="0"/>
              </a:rPr>
              <a:t>общесадовские</a:t>
            </a:r>
            <a:r>
              <a:rPr lang="ru-RU" sz="2000" i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 мероприятия</a:t>
            </a:r>
          </a:p>
          <a:p>
            <a:pPr marL="355600" indent="-355600">
              <a:spcAft>
                <a:spcPts val="600"/>
              </a:spcAft>
              <a:buBlip>
                <a:blip r:embed="rId2"/>
              </a:buBlip>
            </a:pP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Система </a:t>
            </a:r>
            <a:r>
              <a:rPr lang="ru-RU" sz="2000" b="1" dirty="0">
                <a:solidFill>
                  <a:srgbClr val="002060"/>
                </a:solidFill>
                <a:latin typeface="Calibri" panose="020F0502020204030204" pitchFamily="34" charset="0"/>
              </a:rPr>
              <a:t>дополнительного </a:t>
            </a:r>
            <a:r>
              <a:rPr lang="ru-RU" sz="2000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образования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04644" y="0"/>
            <a:ext cx="8907517" cy="595371"/>
          </a:xfrm>
          <a:custGeom>
            <a:avLst/>
            <a:gdLst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0 w 9144000"/>
              <a:gd name="connsiteY3" fmla="*/ 1332000 h 1332000"/>
              <a:gd name="connsiteX4" fmla="*/ 0 w 9144000"/>
              <a:gd name="connsiteY4" fmla="*/ 0 h 1332000"/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331076 w 9144000"/>
              <a:gd name="connsiteY3" fmla="*/ 1332000 h 1332000"/>
              <a:gd name="connsiteX4" fmla="*/ 0 w 9144000"/>
              <a:gd name="connsiteY4" fmla="*/ 0 h 1332000"/>
              <a:gd name="connsiteX0" fmla="*/ 0 w 8970579"/>
              <a:gd name="connsiteY0" fmla="*/ 0 h 1332000"/>
              <a:gd name="connsiteX1" fmla="*/ 8970579 w 8970579"/>
              <a:gd name="connsiteY1" fmla="*/ 0 h 1332000"/>
              <a:gd name="connsiteX2" fmla="*/ 8970579 w 8970579"/>
              <a:gd name="connsiteY2" fmla="*/ 1332000 h 1332000"/>
              <a:gd name="connsiteX3" fmla="*/ 157655 w 8970579"/>
              <a:gd name="connsiteY3" fmla="*/ 1332000 h 1332000"/>
              <a:gd name="connsiteX4" fmla="*/ 0 w 8970579"/>
              <a:gd name="connsiteY4" fmla="*/ 0 h 1332000"/>
              <a:gd name="connsiteX0" fmla="*/ 0 w 8907517"/>
              <a:gd name="connsiteY0" fmla="*/ 0 h 1332000"/>
              <a:gd name="connsiteX1" fmla="*/ 8907517 w 8907517"/>
              <a:gd name="connsiteY1" fmla="*/ 0 h 1332000"/>
              <a:gd name="connsiteX2" fmla="*/ 8907517 w 8907517"/>
              <a:gd name="connsiteY2" fmla="*/ 1332000 h 1332000"/>
              <a:gd name="connsiteX3" fmla="*/ 94593 w 8907517"/>
              <a:gd name="connsiteY3" fmla="*/ 1332000 h 1332000"/>
              <a:gd name="connsiteX4" fmla="*/ 0 w 8907517"/>
              <a:gd name="connsiteY4" fmla="*/ 0 h 13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07517" h="1332000">
                <a:moveTo>
                  <a:pt x="0" y="0"/>
                </a:moveTo>
                <a:lnTo>
                  <a:pt x="8907517" y="0"/>
                </a:lnTo>
                <a:lnTo>
                  <a:pt x="8907517" y="1332000"/>
                </a:lnTo>
                <a:lnTo>
                  <a:pt x="94593" y="1332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3000"/>
              </a:lnSpc>
            </a:pPr>
            <a:r>
              <a:rPr lang="ru-RU" sz="3200" b="1" kern="0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СОДЕРЖАТЕЛЬНЫЙ</a:t>
            </a:r>
            <a:r>
              <a:rPr lang="ru-RU" sz="32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3200" b="1" kern="0" dirty="0">
                <a:solidFill>
                  <a:srgbClr val="00206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АСПЕКТ ИНКЛЮЗИИ</a:t>
            </a:r>
            <a:endParaRPr lang="en-US" sz="3200" b="1" kern="0" dirty="0">
              <a:solidFill>
                <a:srgbClr val="00206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76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latin typeface="Calibri" panose="020F0502020204030204" pitchFamily="34" charset="0"/>
              </a:rPr>
              <a:t>Ключевые компетенции педагога инклюзивной практики</a:t>
            </a:r>
            <a:endParaRPr lang="ru-RU" sz="4000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12568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latin typeface="Calibri" panose="020F0502020204030204" pitchFamily="34" charset="0"/>
              </a:rPr>
              <a:t>Информированность о закономерностях развития детей с различными нозологиями</a:t>
            </a:r>
          </a:p>
          <a:p>
            <a:r>
              <a:rPr lang="ru-RU" sz="2800" dirty="0" smtClean="0">
                <a:latin typeface="Calibri" panose="020F0502020204030204" pitchFamily="34" charset="0"/>
              </a:rPr>
              <a:t>Приверженность ценностям инклюзии</a:t>
            </a:r>
          </a:p>
          <a:p>
            <a:r>
              <a:rPr lang="ru-RU" sz="2800" dirty="0" smtClean="0">
                <a:latin typeface="Calibri" panose="020F0502020204030204" pitchFamily="34" charset="0"/>
              </a:rPr>
              <a:t>Способность работать в междисциплинарной команде</a:t>
            </a:r>
          </a:p>
          <a:p>
            <a:r>
              <a:rPr lang="ru-RU" sz="2800" dirty="0" smtClean="0">
                <a:latin typeface="Calibri" panose="020F0502020204030204" pitchFamily="34" charset="0"/>
              </a:rPr>
              <a:t>Последовательность и структурированность деятельности</a:t>
            </a:r>
          </a:p>
          <a:p>
            <a:r>
              <a:rPr lang="ru-RU" sz="2800" dirty="0" smtClean="0">
                <a:latin typeface="Calibri" panose="020F0502020204030204" pitchFamily="34" charset="0"/>
              </a:rPr>
              <a:t>Способность адаптировать программные материалы под образовательные нужды детей</a:t>
            </a:r>
          </a:p>
          <a:p>
            <a:r>
              <a:rPr lang="ru-RU" sz="2800" dirty="0" smtClean="0">
                <a:latin typeface="Calibri" panose="020F0502020204030204" pitchFamily="34" charset="0"/>
              </a:rPr>
              <a:t>Умение грамотно строить коммуникацию со всеми участниками образовательного процесса</a:t>
            </a:r>
            <a:endParaRPr lang="ru-RU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98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5439"/>
            <a:ext cx="5698976" cy="927100"/>
          </a:xfrm>
        </p:spPr>
        <p:txBody>
          <a:bodyPr>
            <a:normAutofit fontScale="90000"/>
          </a:bodyPr>
          <a:lstStyle/>
          <a:p>
            <a:r>
              <a:rPr lang="ru-RU" i="1" u="sng" dirty="0">
                <a:latin typeface="Calibri" panose="020F0502020204030204" pitchFamily="34" charset="0"/>
              </a:rPr>
              <a:t> </a:t>
            </a:r>
            <a:r>
              <a:rPr lang="ru-RU" i="1" u="sng" dirty="0" err="1">
                <a:latin typeface="Calibri" panose="020F0502020204030204" pitchFamily="34" charset="0"/>
              </a:rPr>
              <a:t>Нard</a:t>
            </a:r>
            <a:r>
              <a:rPr lang="ru-RU" i="1" u="sng" dirty="0">
                <a:latin typeface="Calibri" panose="020F0502020204030204" pitchFamily="34" charset="0"/>
              </a:rPr>
              <a:t> </a:t>
            </a:r>
            <a:r>
              <a:rPr lang="ru-RU" i="1" u="sng" dirty="0" err="1">
                <a:latin typeface="Calibri" panose="020F0502020204030204" pitchFamily="34" charset="0"/>
              </a:rPr>
              <a:t>skills</a:t>
            </a:r>
            <a:r>
              <a:rPr lang="ru-RU" dirty="0"/>
              <a:t/>
            </a:r>
            <a:br>
              <a:rPr lang="ru-RU" dirty="0"/>
            </a:br>
            <a:r>
              <a:rPr lang="ru-RU" sz="2600" dirty="0" smtClean="0">
                <a:latin typeface="Calibri" panose="020F0502020204030204" pitchFamily="34" charset="0"/>
              </a:rPr>
              <a:t>профессиональные навыки педагога</a:t>
            </a:r>
            <a:endParaRPr lang="ru-RU" sz="2600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5688632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1. Умение </a:t>
            </a:r>
            <a:r>
              <a:rPr lang="ru-RU" sz="2000" dirty="0">
                <a:latin typeface="Calibri" panose="020F0502020204030204" pitchFamily="34" charset="0"/>
              </a:rPr>
              <a:t>создавать комфортную психологическую среду </a:t>
            </a:r>
            <a:endParaRPr lang="ru-RU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2</a:t>
            </a:r>
            <a:r>
              <a:rPr lang="ru-RU" sz="2000" dirty="0">
                <a:latin typeface="Calibri" panose="020F0502020204030204" pitchFamily="34" charset="0"/>
              </a:rPr>
              <a:t>. Умение организовать </a:t>
            </a:r>
            <a:r>
              <a:rPr lang="ru-RU" sz="2000" dirty="0" smtClean="0">
                <a:latin typeface="Calibri" panose="020F0502020204030204" pitchFamily="34" charset="0"/>
              </a:rPr>
              <a:t>деятельность так</a:t>
            </a:r>
            <a:r>
              <a:rPr lang="ru-RU" sz="2000" dirty="0">
                <a:latin typeface="Calibri" panose="020F0502020204030204" pitchFamily="34" charset="0"/>
              </a:rPr>
              <a:t>, чтобы </a:t>
            </a:r>
            <a:r>
              <a:rPr lang="ru-RU" sz="2000" dirty="0" smtClean="0">
                <a:latin typeface="Calibri" panose="020F0502020204030204" pitchFamily="34" charset="0"/>
              </a:rPr>
              <a:t>вовлечь всех детей </a:t>
            </a:r>
          </a:p>
          <a:p>
            <a:pPr marL="0" indent="0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3</a:t>
            </a:r>
            <a:r>
              <a:rPr lang="ru-RU" sz="2000" dirty="0">
                <a:latin typeface="Calibri" panose="020F0502020204030204" pitchFamily="34" charset="0"/>
              </a:rPr>
              <a:t>. Навыки стратегического планирования, подбора </a:t>
            </a:r>
            <a:r>
              <a:rPr lang="ru-RU" sz="2000" dirty="0" smtClean="0">
                <a:latin typeface="Calibri" panose="020F0502020204030204" pitchFamily="34" charset="0"/>
              </a:rPr>
              <a:t>педагогических методов и </a:t>
            </a:r>
            <a:r>
              <a:rPr lang="ru-RU" sz="2000" dirty="0">
                <a:latin typeface="Calibri" panose="020F0502020204030204" pitchFamily="34" charset="0"/>
              </a:rPr>
              <a:t>создания материалов </a:t>
            </a:r>
            <a:r>
              <a:rPr lang="ru-RU" sz="2000" dirty="0" smtClean="0">
                <a:latin typeface="Calibri" panose="020F0502020204030204" pitchFamily="34" charset="0"/>
              </a:rPr>
              <a:t>для занятий</a:t>
            </a:r>
          </a:p>
          <a:p>
            <a:pPr marL="0" indent="0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4</a:t>
            </a:r>
            <a:r>
              <a:rPr lang="ru-RU" sz="2000" dirty="0">
                <a:latin typeface="Calibri" panose="020F0502020204030204" pitchFamily="34" charset="0"/>
              </a:rPr>
              <a:t>. Навык применения формирующей </a:t>
            </a:r>
            <a:r>
              <a:rPr lang="ru-RU" sz="2000" dirty="0" smtClean="0">
                <a:latin typeface="Calibri" panose="020F0502020204030204" pitchFamily="34" charset="0"/>
              </a:rPr>
              <a:t>оценки</a:t>
            </a:r>
          </a:p>
          <a:p>
            <a:pPr marL="0" indent="0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5</a:t>
            </a:r>
            <a:r>
              <a:rPr lang="ru-RU" sz="2000" dirty="0">
                <a:latin typeface="Calibri" panose="020F0502020204030204" pitchFamily="34" charset="0"/>
              </a:rPr>
              <a:t>. Умение чувствовать атмосферу в </a:t>
            </a:r>
            <a:r>
              <a:rPr lang="ru-RU" sz="2000" dirty="0" smtClean="0">
                <a:latin typeface="Calibri" panose="020F0502020204030204" pitchFamily="34" charset="0"/>
              </a:rPr>
              <a:t>группе, анализировать взаимодействие детей между собой и со взрослыми</a:t>
            </a:r>
          </a:p>
          <a:p>
            <a:pPr marL="0" indent="0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6</a:t>
            </a:r>
            <a:r>
              <a:rPr lang="ru-RU" sz="2000" dirty="0">
                <a:latin typeface="Calibri" panose="020F0502020204030204" pitchFamily="34" charset="0"/>
              </a:rPr>
              <a:t>. Умение выстраивать коммуникации со всеми участниками образовательного </a:t>
            </a:r>
            <a:r>
              <a:rPr lang="ru-RU" sz="2000" dirty="0" smtClean="0">
                <a:latin typeface="Calibri" panose="020F0502020204030204" pitchFamily="34" charset="0"/>
              </a:rPr>
              <a:t>процесса</a:t>
            </a:r>
          </a:p>
          <a:p>
            <a:pPr marL="0" indent="0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8</a:t>
            </a:r>
            <a:r>
              <a:rPr lang="ru-RU" sz="2000" dirty="0">
                <a:latin typeface="Calibri" panose="020F0502020204030204" pitchFamily="34" charset="0"/>
              </a:rPr>
              <a:t>. Постоянное стремление совершенствоваться</a:t>
            </a:r>
          </a:p>
          <a:p>
            <a:endParaRPr lang="ru-RU" sz="2400" dirty="0"/>
          </a:p>
          <a:p>
            <a:endParaRPr lang="ru-RU" sz="2400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9" descr="sl_00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828" y="0"/>
            <a:ext cx="2807172" cy="2339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sl_0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828" y="2326080"/>
            <a:ext cx="2811762" cy="2313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ig_0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828" y="4375423"/>
            <a:ext cx="2807172" cy="24825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652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5" y="44624"/>
            <a:ext cx="7964513" cy="1503164"/>
          </a:xfrm>
        </p:spPr>
        <p:txBody>
          <a:bodyPr/>
          <a:lstStyle/>
          <a:p>
            <a:r>
              <a:rPr lang="en-US" i="1" u="sng" dirty="0">
                <a:latin typeface="Calibri" panose="020F0502020204030204" pitchFamily="34" charset="0"/>
              </a:rPr>
              <a:t>S</a:t>
            </a:r>
            <a:r>
              <a:rPr lang="ru-RU" i="1" u="sng" dirty="0" err="1">
                <a:latin typeface="Calibri" panose="020F0502020204030204" pitchFamily="34" charset="0"/>
              </a:rPr>
              <a:t>oft</a:t>
            </a:r>
            <a:r>
              <a:rPr lang="ru-RU" i="1" u="sng" dirty="0">
                <a:latin typeface="Calibri" panose="020F0502020204030204" pitchFamily="34" charset="0"/>
              </a:rPr>
              <a:t> </a:t>
            </a:r>
            <a:r>
              <a:rPr lang="ru-RU" i="1" u="sng" dirty="0" err="1" smtClean="0">
                <a:latin typeface="Calibri" panose="020F0502020204030204" pitchFamily="34" charset="0"/>
              </a:rPr>
              <a:t>skills</a:t>
            </a:r>
            <a:r>
              <a:rPr lang="ru-RU" u="sng" dirty="0" smtClean="0">
                <a:latin typeface="Calibri" panose="020F0502020204030204" pitchFamily="34" charset="0"/>
              </a:rPr>
              <a:t/>
            </a:r>
            <a:br>
              <a:rPr lang="ru-RU" u="sng" dirty="0" smtClean="0">
                <a:latin typeface="Calibri" panose="020F0502020204030204" pitchFamily="34" charset="0"/>
              </a:rPr>
            </a:br>
            <a:r>
              <a:rPr lang="ru-RU" sz="2400" dirty="0" smtClean="0">
                <a:latin typeface="Calibri" panose="020F0502020204030204" pitchFamily="34" charset="0"/>
              </a:rPr>
              <a:t>ТОП-10 </a:t>
            </a:r>
            <a:r>
              <a:rPr lang="ru-RU" sz="2400" dirty="0">
                <a:latin typeface="Calibri" panose="020F0502020204030204" pitchFamily="34" charset="0"/>
              </a:rPr>
              <a:t>личностных компетенций </a:t>
            </a:r>
            <a:r>
              <a:rPr lang="ru-RU" sz="2400" dirty="0" smtClean="0">
                <a:latin typeface="Calibri" panose="020F0502020204030204" pitchFamily="34" charset="0"/>
              </a:rPr>
              <a:t/>
            </a:r>
            <a:br>
              <a:rPr lang="ru-RU" sz="2400" dirty="0" smtClean="0">
                <a:latin typeface="Calibri" panose="020F0502020204030204" pitchFamily="34" charset="0"/>
              </a:rPr>
            </a:br>
            <a:r>
              <a:rPr lang="ru-RU" sz="2400" dirty="0" smtClean="0">
                <a:latin typeface="Calibri" panose="020F0502020204030204" pitchFamily="34" charset="0"/>
              </a:rPr>
              <a:t>современного педагога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Calibri" panose="020F0502020204030204" pitchFamily="34" charset="0"/>
              </a:rPr>
              <a:t>1. Готовность учиться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endParaRPr lang="ru-RU" sz="2200" dirty="0" smtClean="0">
              <a:latin typeface="Calibri" panose="020F0502020204030204" pitchFamily="34" charset="0"/>
            </a:endParaRPr>
          </a:p>
          <a:p>
            <a:r>
              <a:rPr lang="ru-RU" sz="2200" dirty="0" smtClean="0">
                <a:latin typeface="Calibri" panose="020F0502020204030204" pitchFamily="34" charset="0"/>
              </a:rPr>
              <a:t>2</a:t>
            </a:r>
            <a:r>
              <a:rPr lang="ru-RU" sz="2200" dirty="0">
                <a:latin typeface="Calibri" panose="020F0502020204030204" pitchFamily="34" charset="0"/>
              </a:rPr>
              <a:t>. Цифровая </a:t>
            </a:r>
            <a:r>
              <a:rPr lang="ru-RU" sz="2200" dirty="0" smtClean="0">
                <a:latin typeface="Calibri" panose="020F0502020204030204" pitchFamily="34" charset="0"/>
              </a:rPr>
              <a:t>грамотность</a:t>
            </a:r>
          </a:p>
          <a:p>
            <a:r>
              <a:rPr lang="ru-RU" sz="2200" dirty="0" smtClean="0">
                <a:latin typeface="Calibri" panose="020F0502020204030204" pitchFamily="34" charset="0"/>
              </a:rPr>
              <a:t>3</a:t>
            </a:r>
            <a:r>
              <a:rPr lang="ru-RU" sz="2200" dirty="0">
                <a:latin typeface="Calibri" panose="020F0502020204030204" pitchFamily="34" charset="0"/>
              </a:rPr>
              <a:t>. Творчество </a:t>
            </a:r>
            <a:endParaRPr lang="ru-RU" sz="2200" dirty="0" smtClean="0">
              <a:latin typeface="Calibri" panose="020F0502020204030204" pitchFamily="34" charset="0"/>
            </a:endParaRPr>
          </a:p>
          <a:p>
            <a:r>
              <a:rPr lang="ru-RU" sz="2200" dirty="0" smtClean="0">
                <a:latin typeface="Calibri" panose="020F0502020204030204" pitchFamily="34" charset="0"/>
              </a:rPr>
              <a:t>4</a:t>
            </a:r>
            <a:r>
              <a:rPr lang="ru-RU" sz="2200" dirty="0">
                <a:latin typeface="Calibri" panose="020F0502020204030204" pitchFamily="34" charset="0"/>
              </a:rPr>
              <a:t>. Справедливость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endParaRPr lang="ru-RU" sz="2200" dirty="0" smtClean="0">
              <a:latin typeface="Calibri" panose="020F0502020204030204" pitchFamily="34" charset="0"/>
            </a:endParaRPr>
          </a:p>
          <a:p>
            <a:r>
              <a:rPr lang="ru-RU" sz="2200" dirty="0" smtClean="0">
                <a:latin typeface="Calibri" panose="020F0502020204030204" pitchFamily="34" charset="0"/>
              </a:rPr>
              <a:t>5</a:t>
            </a:r>
            <a:r>
              <a:rPr lang="ru-RU" sz="2200" dirty="0">
                <a:latin typeface="Calibri" panose="020F0502020204030204" pitchFamily="34" charset="0"/>
              </a:rPr>
              <a:t>. Терпение</a:t>
            </a:r>
            <a:r>
              <a:rPr lang="en-US" sz="2200" dirty="0">
                <a:latin typeface="Calibri" panose="020F0502020204030204" pitchFamily="34" charset="0"/>
              </a:rPr>
              <a:t> </a:t>
            </a:r>
            <a:endParaRPr lang="ru-RU" sz="2200" dirty="0" smtClean="0">
              <a:latin typeface="Calibri" panose="020F0502020204030204" pitchFamily="34" charset="0"/>
            </a:endParaRPr>
          </a:p>
          <a:p>
            <a:r>
              <a:rPr lang="ru-RU" sz="2200" dirty="0" smtClean="0">
                <a:latin typeface="Calibri" panose="020F0502020204030204" pitchFamily="34" charset="0"/>
              </a:rPr>
              <a:t>6</a:t>
            </a:r>
            <a:r>
              <a:rPr lang="ru-RU" sz="2200" dirty="0">
                <a:latin typeface="Calibri" panose="020F0502020204030204" pitchFamily="34" charset="0"/>
              </a:rPr>
              <a:t>. </a:t>
            </a:r>
            <a:r>
              <a:rPr lang="ru-RU" sz="2200" dirty="0" smtClean="0">
                <a:latin typeface="Calibri" panose="020F0502020204030204" pitchFamily="34" charset="0"/>
              </a:rPr>
              <a:t>Неравнодушие</a:t>
            </a:r>
          </a:p>
          <a:p>
            <a:r>
              <a:rPr lang="en-US" sz="2200" dirty="0" smtClean="0">
                <a:latin typeface="Calibri" panose="020F0502020204030204" pitchFamily="34" charset="0"/>
              </a:rPr>
              <a:t> </a:t>
            </a:r>
            <a:r>
              <a:rPr lang="ru-RU" sz="2200" dirty="0">
                <a:latin typeface="Calibri" panose="020F0502020204030204" pitchFamily="34" charset="0"/>
              </a:rPr>
              <a:t>7. Готовность выйти за рамки </a:t>
            </a:r>
            <a:r>
              <a:rPr lang="ru-RU" sz="2200" dirty="0" smtClean="0">
                <a:latin typeface="Calibri" panose="020F0502020204030204" pitchFamily="34" charset="0"/>
              </a:rPr>
              <a:t>формальностей</a:t>
            </a:r>
          </a:p>
          <a:p>
            <a:r>
              <a:rPr lang="ru-RU" sz="2200" dirty="0">
                <a:latin typeface="Calibri" panose="020F0502020204030204" pitchFamily="34" charset="0"/>
              </a:rPr>
              <a:t>8. Любовь к работе</a:t>
            </a:r>
          </a:p>
          <a:p>
            <a:r>
              <a:rPr lang="ru-RU" sz="2200" dirty="0">
                <a:latin typeface="Calibri" panose="020F0502020204030204" pitchFamily="34" charset="0"/>
              </a:rPr>
              <a:t>9. Чувство юмора</a:t>
            </a:r>
          </a:p>
          <a:p>
            <a:r>
              <a:rPr lang="ru-RU" sz="2200" dirty="0">
                <a:latin typeface="Calibri" panose="020F0502020204030204" pitchFamily="34" charset="0"/>
              </a:rPr>
              <a:t>10. Умение позаботиться о себе</a:t>
            </a:r>
          </a:p>
          <a:p>
            <a:endParaRPr lang="ru-RU" sz="2000" dirty="0" smtClean="0"/>
          </a:p>
          <a:p>
            <a:endParaRPr lang="ru-RU" sz="2000" dirty="0">
              <a:latin typeface="Calibri" panose="020F0502020204030204" pitchFamily="34" charset="0"/>
            </a:endParaRPr>
          </a:p>
        </p:txBody>
      </p:sp>
      <p:pic>
        <p:nvPicPr>
          <p:cNvPr id="4" name="Рисунок 3" descr="https://activityedu.ru/file_storage/download?entity=sxid9be0-237e-41b9-841a-069ed1747ee0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455" y="1885934"/>
            <a:ext cx="2189723" cy="182671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activityedu.ru/file_storage/download?entity=sxide246-a151-43c8-a2e0-04bfaeed2d23">
            <a:hlinkClick r:id="rId4"/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6455" y="5366149"/>
            <a:ext cx="2208617" cy="14918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https://activityedu.ru/file_storage/download?entity=sxid9bc2-52a4-4403-801c-b288ee36d2ce">
            <a:hlinkClick r:id="rId6"/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7562" y="0"/>
            <a:ext cx="2189723" cy="1885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https://activityedu.ru/file_storage/download?entity=sxid59ab-d43f-4869-873b-0ccc9cdccfcf">
            <a:hlinkClick r:id="rId8"/>
          </p:cNvPr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9739" y="3712650"/>
            <a:ext cx="2176439" cy="1660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84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 txBox="1">
            <a:spLocks noChangeArrowheads="1"/>
          </p:cNvSpPr>
          <p:nvPr/>
        </p:nvSpPr>
        <p:spPr>
          <a:xfrm>
            <a:off x="35496" y="108642"/>
            <a:ext cx="9108504" cy="58396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457200">
              <a:lnSpc>
                <a:spcPts val="3000"/>
              </a:lnSpc>
            </a:pPr>
            <a:r>
              <a:rPr lang="ru-RU" sz="2400" dirty="0" smtClean="0">
                <a:solidFill>
                  <a:srgbClr val="1F497D"/>
                </a:solidFill>
              </a:rPr>
              <a:t>Принятые </a:t>
            </a:r>
            <a:r>
              <a:rPr lang="ru-RU" sz="2400" dirty="0" err="1" smtClean="0">
                <a:solidFill>
                  <a:srgbClr val="1F497D"/>
                </a:solidFill>
              </a:rPr>
              <a:t>профстандарты</a:t>
            </a:r>
            <a:r>
              <a:rPr lang="ru-RU" sz="2400" dirty="0" smtClean="0">
                <a:solidFill>
                  <a:srgbClr val="1F497D"/>
                </a:solidFill>
              </a:rPr>
              <a:t> педагогических работников в сфере ОО</a:t>
            </a:r>
            <a:endParaRPr lang="en-US" sz="4800" kern="0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183073"/>
              </p:ext>
            </p:extLst>
          </p:nvPr>
        </p:nvGraphicFramePr>
        <p:xfrm>
          <a:off x="-8878" y="692609"/>
          <a:ext cx="9108000" cy="5576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4734"/>
                <a:gridCol w="2548337"/>
                <a:gridCol w="2372119"/>
                <a:gridCol w="902810"/>
              </a:tblGrid>
              <a:tr h="750977">
                <a:tc>
                  <a:txBody>
                    <a:bodyPr/>
                    <a:lstStyle/>
                    <a:p>
                      <a:pPr algn="ctr" fontAlgn="t">
                        <a:spcAft>
                          <a:spcPts val="600"/>
                        </a:spcAft>
                      </a:pPr>
                      <a:r>
                        <a:rPr lang="ru-RU" sz="1500" b="1" dirty="0">
                          <a:effectLst/>
                          <a:latin typeface="+mj-lt"/>
                        </a:rPr>
                        <a:t>Наименование </a:t>
                      </a:r>
                      <a:r>
                        <a:rPr lang="ru-RU" sz="1500" b="1" dirty="0" smtClean="0">
                          <a:effectLst/>
                          <a:latin typeface="+mj-lt"/>
                        </a:rPr>
                        <a:t>ПРОФСТАНДАРТА</a:t>
                      </a:r>
                      <a:endParaRPr lang="ru-RU" sz="1500" dirty="0">
                        <a:effectLst/>
                        <a:latin typeface="+mj-lt"/>
                      </a:endParaRPr>
                    </a:p>
                  </a:txBody>
                  <a:tcPr marL="57150" marR="57150" marT="57151" marB="57151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spcAft>
                          <a:spcPts val="600"/>
                        </a:spcAft>
                      </a:pPr>
                      <a:r>
                        <a:rPr lang="ru-RU" sz="15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Возможные наименования должностей</a:t>
                      </a:r>
                    </a:p>
                  </a:txBody>
                  <a:tcPr marL="57150" marR="57150" marT="57151" marB="57151"/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600"/>
                        </a:spcAft>
                      </a:pPr>
                      <a:r>
                        <a:rPr lang="ru-RU" sz="1500" b="1" kern="1200" dirty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Утверждающий документ</a:t>
                      </a:r>
                    </a:p>
                  </a:txBody>
                  <a:tcPr marL="57150" marR="57150" marT="57151" marB="57151"/>
                </a:tc>
                <a:tc>
                  <a:txBody>
                    <a:bodyPr/>
                    <a:lstStyle/>
                    <a:p>
                      <a:pPr algn="ctr" fontAlgn="t">
                        <a:spcAft>
                          <a:spcPts val="0"/>
                        </a:spcAft>
                      </a:pPr>
                      <a:r>
                        <a:rPr lang="ru-RU" sz="1500" b="1" kern="1200" dirty="0" smtClean="0">
                          <a:solidFill>
                            <a:schemeClr val="lt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Дата  </a:t>
                      </a:r>
                      <a:endParaRPr lang="ru-RU" sz="1500" b="1" kern="1200" dirty="0">
                        <a:solidFill>
                          <a:schemeClr val="lt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57150" marR="57150" marT="57151" marB="57151"/>
                </a:tc>
              </a:tr>
              <a:tr h="1072193">
                <a:tc>
                  <a:txBody>
                    <a:bodyPr/>
                    <a:lstStyle/>
                    <a:p>
                      <a:pPr fontAlgn="t">
                        <a:spcAft>
                          <a:spcPts val="60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Педагог</a:t>
                      </a:r>
                      <a:r>
                        <a:rPr lang="ru-RU" sz="1600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(педагогическая деятельность в сфере дошкольного,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начального, основного,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среднего общего образования) </a:t>
                      </a:r>
                    </a:p>
                  </a:txBody>
                  <a:tcPr marL="57150" marR="57150" marT="57151" marB="5715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6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Воспитатель</a:t>
                      </a: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;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ru-RU" sz="1600" b="0" i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Учитель</a:t>
                      </a:r>
                    </a:p>
                    <a:p>
                      <a:pPr fontAlgn="t"/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7150" marR="57150" marT="57151" marB="571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Минтруда России от </a:t>
                      </a:r>
                      <a:r>
                        <a:rPr lang="ru-RU" sz="1600" b="1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18 октября 2013 г. </a:t>
                      </a: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№ 544н</a:t>
                      </a:r>
                      <a:endParaRPr lang="ru-RU" sz="1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 1 января 2017 г.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1" marB="57151"/>
                </a:tc>
              </a:tr>
              <a:tr h="871643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spcAft>
                          <a:spcPts val="6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Педагог-психолог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(психолог в сфере образования)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Психолог;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Педагог-психолог</a:t>
                      </a:r>
                      <a:r>
                        <a:rPr lang="ru-RU" sz="16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Психолог обр. орг.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Минтруда России от </a:t>
                      </a:r>
                      <a:r>
                        <a:rPr lang="ru-RU" sz="1600" b="1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24 июля 2015 г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N </a:t>
                      </a:r>
                      <a:r>
                        <a:rPr lang="ru-RU" sz="16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514н</a:t>
                      </a:r>
                      <a:endParaRPr lang="ru-RU" sz="1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t">
                        <a:spcAft>
                          <a:spcPts val="600"/>
                        </a:spcAft>
                      </a:pPr>
                      <a:endParaRPr lang="ru-RU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7150" marR="57150" marT="57150" marB="57150"/>
                </a:tc>
              </a:tr>
              <a:tr h="1259040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spcAft>
                          <a:spcPts val="600"/>
                        </a:spcAft>
                      </a:pPr>
                      <a:r>
                        <a:rPr lang="ru-RU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дополнительного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образования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детей и взрослых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 доп. образования;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Преподаватель;</a:t>
                      </a:r>
                    </a:p>
                    <a:p>
                      <a:r>
                        <a:rPr lang="ru-RU" sz="1600" b="0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Методист;</a:t>
                      </a:r>
                    </a:p>
                    <a:p>
                      <a:r>
                        <a:rPr lang="ru-RU" sz="1600" b="0" i="0" kern="1200" spc="-2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Педагог-организатор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Минтруда России от </a:t>
                      </a:r>
                      <a:r>
                        <a:rPr lang="ru-RU" sz="1600" b="1" u="sng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8 сентября 2015 г. 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latin typeface="+mn-lt"/>
                        </a:rPr>
                        <a:t>N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  <a:r>
                        <a:rPr lang="ru-RU" sz="1600" b="1" u="non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613н</a:t>
                      </a:r>
                      <a:endParaRPr lang="ru-RU" sz="1600" b="1" u="none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fontAlgn="t"/>
                      <a:endParaRPr lang="ru-RU" dirty="0">
                        <a:effectLst/>
                      </a:endParaRPr>
                    </a:p>
                  </a:txBody>
                  <a:tcPr marL="57150" marR="57150" marT="57150" marB="57150"/>
                </a:tc>
              </a:tr>
              <a:tr h="1604930"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Специалист в области воспитания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(педагогическая деятельность в области воспитания обучающихся)</a:t>
                      </a:r>
                      <a:endParaRPr lang="ru-RU" sz="160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b="0" i="0" kern="1200" spc="-2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Социальный</a:t>
                      </a: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600" b="0" i="0" kern="1200" spc="-2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педагог;</a:t>
                      </a:r>
                    </a:p>
                    <a:p>
                      <a:r>
                        <a:rPr lang="ru-RU" sz="1600" b="0" i="0" kern="1200" spc="-2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Педагог-организатор;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b="0" i="0" kern="1200" spc="-20" baseline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Тьютор</a:t>
                      </a:r>
                      <a:r>
                        <a:rPr lang="ru-RU" sz="1600" b="0" i="0" kern="1200" spc="-2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Воспитатель;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Педагог-библиотек. </a:t>
                      </a:r>
                    </a:p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Старший вожатый</a:t>
                      </a:r>
                      <a:endParaRPr lang="ru-RU" sz="1600" b="0" i="0" kern="1200" spc="-2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Приказ Минтруда России от </a:t>
                      </a:r>
                      <a:r>
                        <a:rPr lang="ru-RU" sz="1600" b="1" u="sng" dirty="0" smtClean="0">
                          <a:solidFill>
                            <a:srgbClr val="002060"/>
                          </a:solidFill>
                          <a:latin typeface="+mn-lt"/>
                        </a:rPr>
                        <a:t>10.01.2017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+mn-lt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N 10н </a:t>
                      </a:r>
                    </a:p>
                    <a:p>
                      <a:pPr algn="ctr"/>
                      <a:endParaRPr lang="ru-RU" sz="16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С 6 февраля 2017 г.</a:t>
                      </a:r>
                    </a:p>
                    <a:p>
                      <a:pPr algn="ctr" fontAlgn="t"/>
                      <a:endParaRPr lang="ru-RU" sz="1600" dirty="0">
                        <a:effectLst/>
                        <a:latin typeface="+mn-lt"/>
                      </a:endParaRPr>
                    </a:p>
                  </a:txBody>
                  <a:tcPr marL="57150" marR="57150" marT="57151" marB="5715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630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040560"/>
          </a:xfrm>
        </p:spPr>
        <p:txBody>
          <a:bodyPr anchor="ctr">
            <a:noAutofit/>
          </a:bodyPr>
          <a:lstStyle/>
          <a:p>
            <a:pPr marL="0" lvl="0" indent="0" algn="just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2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Отдельные </a:t>
            </a:r>
            <a:r>
              <a:rPr lang="ru-RU" alt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организации, осуществляющие образовательную деятельность </a:t>
            </a:r>
            <a:r>
              <a:rPr lang="ru-RU" altLang="ru-RU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altLang="ru-RU" sz="24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АДАПТИРОВАННЫМ ОСНОВНЫМ ОБЩЕОБРАЗОВАТЕЛЬНЫМ ПРОГРАММАМ</a:t>
            </a:r>
            <a:r>
              <a:rPr lang="ru-RU" altLang="ru-RU" sz="2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создаются органами государственной власти субъектов Российской Федерации для </a:t>
            </a:r>
            <a:r>
              <a:rPr lang="ru-RU" altLang="ru-RU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глухих, слабослышащих, позднооглохших</a:t>
            </a:r>
            <a:r>
              <a:rPr lang="ru-RU" alt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24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слепых, слабовидящих, с тяжелыми нарушениями речи, с нарушениями опорно-двигательного аппарата, с задержкой психического развития, с умственной отсталостью, с расстройствами аутистического спектра, со сложными дефектами</a:t>
            </a:r>
            <a:r>
              <a:rPr lang="ru-RU" altLang="ru-RU" sz="24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и других обучающихся с ограниченными возможностями здоровья.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795" y="0"/>
            <a:ext cx="8388350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513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Calibri" panose="020F0502020204030204" pitchFamily="34" charset="0"/>
              </a:rPr>
              <a:t>Задачи службы сопровождения 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Calibri" panose="020F0502020204030204" pitchFamily="34" charset="0"/>
              </a:rPr>
              <a:t>          В настоящее время отношение к детям с ОВЗ заметно изменилось: мало кто возражает, что образование должно быть доступно для всех детей без исключения. Основной вопрос состоит в том как сделать так, чтобы ребенок с ОВЗ получил не только богатый социальный опыт, но были реализованы в полной мере </a:t>
            </a:r>
            <a:r>
              <a:rPr lang="ru-RU" sz="2400" dirty="0">
                <a:latin typeface="Calibri" panose="020F0502020204030204" pitchFamily="34" charset="0"/>
              </a:rPr>
              <a:t>его </a:t>
            </a:r>
            <a:r>
              <a:rPr lang="ru-RU" sz="2400" dirty="0" smtClean="0">
                <a:latin typeface="Calibri" panose="020F0502020204030204" pitchFamily="34" charset="0"/>
              </a:rPr>
              <a:t>образовательные потребности, чтобы участие такого ребенка не снизило общий уровень образования других детей.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Calibri" panose="020F0502020204030204" pitchFamily="34" charset="0"/>
              </a:rPr>
              <a:t>         Таким образом, вопросы из идеологической плоскости переместились в организационную, научно-методическую и исследовательскую.</a:t>
            </a:r>
            <a:endParaRPr lang="ru-RU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Calibri" panose="020F0502020204030204" pitchFamily="34" charset="0"/>
              </a:rPr>
              <a:t>Психолого-педагогический консилиум</a:t>
            </a:r>
            <a:endParaRPr lang="ru-RU" sz="3600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200" b="1" dirty="0" smtClean="0">
                <a:latin typeface="Calibri" panose="020F0502020204030204" pitchFamily="34" charset="0"/>
              </a:rPr>
              <a:t>Цель</a:t>
            </a:r>
            <a:r>
              <a:rPr lang="ru-RU" sz="2200" dirty="0" smtClean="0">
                <a:latin typeface="Calibri" panose="020F0502020204030204" pitchFamily="34" charset="0"/>
              </a:rPr>
              <a:t> </a:t>
            </a:r>
            <a:r>
              <a:rPr lang="ru-RU" sz="2200" dirty="0">
                <a:latin typeface="Calibri" panose="020F0502020204030204" pitchFamily="34" charset="0"/>
              </a:rPr>
              <a:t>- обеспечение </a:t>
            </a:r>
            <a:r>
              <a:rPr lang="ru-RU" sz="2200" dirty="0" err="1">
                <a:latin typeface="Calibri" panose="020F0502020204030204" pitchFamily="34" charset="0"/>
              </a:rPr>
              <a:t>диагностико</a:t>
            </a:r>
            <a:r>
              <a:rPr lang="ru-RU" sz="2200" dirty="0">
                <a:latin typeface="Calibri" panose="020F0502020204030204" pitchFamily="34" charset="0"/>
              </a:rPr>
              <a:t>-коррекционного </a:t>
            </a:r>
            <a:r>
              <a:rPr lang="ru-RU" sz="2200" dirty="0" smtClean="0">
                <a:latin typeface="Calibri" panose="020F0502020204030204" pitchFamily="34" charset="0"/>
              </a:rPr>
              <a:t>психолого-педагогического </a:t>
            </a:r>
            <a:r>
              <a:rPr lang="ru-RU" sz="2200" dirty="0">
                <a:latin typeface="Calibri" panose="020F0502020204030204" pitchFamily="34" charset="0"/>
              </a:rPr>
              <a:t>сопровождения обучающихся с ОВЗ. </a:t>
            </a:r>
            <a:endParaRPr lang="ru-RU" sz="2200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sz="2200" b="1" dirty="0" smtClean="0">
                <a:latin typeface="Calibri" panose="020F0502020204030204" pitchFamily="34" charset="0"/>
              </a:rPr>
              <a:t>Задачи</a:t>
            </a:r>
            <a:r>
              <a:rPr lang="ru-RU" sz="2200" b="1" dirty="0">
                <a:latin typeface="Calibri" panose="020F0502020204030204" pitchFamily="34" charset="0"/>
              </a:rPr>
              <a:t>: </a:t>
            </a:r>
            <a:endParaRPr lang="ru-RU" sz="2200" b="1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выявление </a:t>
            </a:r>
            <a:r>
              <a:rPr lang="ru-RU" sz="2000" dirty="0">
                <a:latin typeface="Calibri" panose="020F0502020204030204" pitchFamily="34" charset="0"/>
              </a:rPr>
              <a:t>и ранняя диагностика отклонений в </a:t>
            </a:r>
            <a:r>
              <a:rPr lang="ru-RU" sz="2000" dirty="0" smtClean="0">
                <a:latin typeface="Calibri" panose="020F0502020204030204" pitchFamily="34" charset="0"/>
              </a:rPr>
              <a:t>развитии;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профилактика </a:t>
            </a:r>
            <a:r>
              <a:rPr lang="ru-RU" sz="2000" dirty="0">
                <a:latin typeface="Calibri" panose="020F0502020204030204" pitchFamily="34" charset="0"/>
              </a:rPr>
              <a:t>физических, интеллектуальных и эмоционально-личностных перегрузок и срывов; </a:t>
            </a:r>
            <a:endParaRPr lang="ru-RU" sz="2000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создание </a:t>
            </a:r>
            <a:r>
              <a:rPr lang="ru-RU" sz="2000" dirty="0">
                <a:latin typeface="Calibri" panose="020F0502020204030204" pitchFamily="34" charset="0"/>
              </a:rPr>
              <a:t>условий для успешного прохождения программы детей, состоящих на сопровождении </a:t>
            </a:r>
            <a:r>
              <a:rPr lang="ru-RU" sz="2000" dirty="0" err="1">
                <a:latin typeface="Calibri" panose="020F0502020204030204" pitchFamily="34" charset="0"/>
              </a:rPr>
              <a:t>ПМПк</a:t>
            </a:r>
            <a:r>
              <a:rPr lang="ru-RU" sz="2000" dirty="0">
                <a:latin typeface="Calibri" panose="020F0502020204030204" pitchFamily="34" charset="0"/>
              </a:rPr>
              <a:t>; </a:t>
            </a:r>
            <a:endParaRPr lang="ru-RU" sz="2000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выявление </a:t>
            </a:r>
            <a:r>
              <a:rPr lang="ru-RU" sz="2000" dirty="0">
                <a:latin typeface="Calibri" panose="020F0502020204030204" pitchFamily="34" charset="0"/>
              </a:rPr>
              <a:t>резервных возможностей развития; </a:t>
            </a:r>
            <a:endParaRPr lang="ru-RU" sz="2000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определение </a:t>
            </a:r>
            <a:r>
              <a:rPr lang="ru-RU" sz="2000" dirty="0">
                <a:latin typeface="Calibri" panose="020F0502020204030204" pitchFamily="34" charset="0"/>
              </a:rPr>
              <a:t>характера, продолжительности и эффективности коррекционной помощи; </a:t>
            </a:r>
            <a:endParaRPr lang="ru-RU" sz="2000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подготовка </a:t>
            </a:r>
            <a:r>
              <a:rPr lang="ru-RU" sz="2000" dirty="0">
                <a:latin typeface="Calibri" panose="020F0502020204030204" pitchFamily="34" charset="0"/>
              </a:rPr>
              <a:t>и ведение документации, отражающей актуальное развитее ребенка, динамику его состояния, уровень школьной </a:t>
            </a:r>
            <a:r>
              <a:rPr lang="ru-RU" sz="2000" dirty="0" smtClean="0">
                <a:latin typeface="Calibri" panose="020F0502020204030204" pitchFamily="34" charset="0"/>
              </a:rPr>
              <a:t>успешности.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67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7425" y="332656"/>
            <a:ext cx="3757613" cy="1454244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F81BD"/>
            </a:solidFill>
            <a:prstDash val="solid"/>
          </a:ln>
          <a:effectLst/>
        </p:spPr>
        <p:txBody>
          <a:bodyPr wrap="square" lIns="68580" tIns="34290" rIns="68580" bIns="34290" rtlCol="0">
            <a:spAutoFit/>
          </a:bodyPr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Миссия и профессиональная позиция педагога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551" y="2634625"/>
            <a:ext cx="4255377" cy="173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8" y="939175"/>
            <a:ext cx="1785937" cy="169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92" y="3439690"/>
            <a:ext cx="3511550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365104"/>
            <a:ext cx="4680520" cy="2143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5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/>
              <a:t>Click to edit title style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gray">
          <a:xfrm>
            <a:off x="5790066" y="2577760"/>
            <a:ext cx="3168000" cy="2928000"/>
          </a:xfrm>
          <a:prstGeom prst="homePlate">
            <a:avLst>
              <a:gd name="adj" fmla="val 22503"/>
            </a:avLst>
          </a:prstGeom>
          <a:gradFill rotWithShape="1">
            <a:gsLst>
              <a:gs pos="0">
                <a:srgbClr val="C0C0C0">
                  <a:gamma/>
                  <a:tint val="14118"/>
                  <a:invGamma/>
                </a:srgbClr>
              </a:gs>
              <a:gs pos="100000">
                <a:srgbClr val="C0C0C0"/>
              </a:gs>
            </a:gsLst>
            <a:lin ang="2700000" scaled="1"/>
          </a:gradFill>
          <a:ln>
            <a:noFill/>
          </a:ln>
          <a:effectLst>
            <a:outerShdw dist="71842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292929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gray">
          <a:xfrm>
            <a:off x="3275856" y="2583597"/>
            <a:ext cx="3168000" cy="2928000"/>
          </a:xfrm>
          <a:prstGeom prst="homePlate">
            <a:avLst>
              <a:gd name="adj" fmla="val 27281"/>
            </a:avLst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>
            <a:outerShdw dist="71842" dir="2700000" algn="ctr" rotWithShape="0">
              <a:srgbClr val="808080">
                <a:alpha val="50000"/>
              </a:srgbClr>
            </a:outerShdw>
          </a:effectLst>
          <a:extLst>
            <a:ext uri="{91240B29-F687-4F45-9708-019B960494DF}">
              <a14:hiddenLine xmlns:a14="http://schemas.microsoft.com/office/drawing/2010/main" w="12700" algn="ctr">
                <a:solidFill>
                  <a:srgbClr val="292929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871891" y="2583597"/>
            <a:ext cx="2412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ru-RU" sz="4000" b="1" dirty="0">
                <a:solidFill>
                  <a:srgbClr val="111111"/>
                </a:solidFill>
                <a:latin typeface="+mj-lt"/>
                <a:sym typeface="OCRF-RegularC" charset="0"/>
              </a:rPr>
              <a:t>АООП</a:t>
            </a:r>
            <a:endParaRPr lang="ru-RU" b="1" dirty="0">
              <a:solidFill>
                <a:srgbClr val="111111"/>
              </a:solidFill>
              <a:latin typeface="+mj-lt"/>
              <a:sym typeface="OCRF-RegularC" charset="0"/>
            </a:endParaRPr>
          </a:p>
          <a:p>
            <a:pPr algn="ctr">
              <a:lnSpc>
                <a:spcPts val="1800"/>
              </a:lnSpc>
            </a:pPr>
            <a:endParaRPr lang="ru-RU" sz="300" dirty="0" smtClean="0">
              <a:solidFill>
                <a:srgbClr val="111111"/>
              </a:solidFill>
              <a:sym typeface="OCRF-RegularC" charset="0"/>
            </a:endParaRPr>
          </a:p>
          <a:p>
            <a:pPr algn="ctr">
              <a:lnSpc>
                <a:spcPts val="1800"/>
              </a:lnSpc>
            </a:pPr>
            <a:r>
              <a:rPr lang="ru-RU" sz="2400" dirty="0" smtClean="0">
                <a:solidFill>
                  <a:srgbClr val="111111"/>
                </a:solidFill>
                <a:latin typeface="Calibri" panose="020F0502020204030204" pitchFamily="34" charset="0"/>
                <a:sym typeface="OCRF-RegularC" charset="0"/>
              </a:rPr>
              <a:t>Адаптированная </a:t>
            </a:r>
            <a:r>
              <a:rPr lang="ru-RU" sz="2400" dirty="0">
                <a:solidFill>
                  <a:srgbClr val="111111"/>
                </a:solidFill>
                <a:latin typeface="Calibri" panose="020F0502020204030204" pitchFamily="34" charset="0"/>
                <a:sym typeface="OCRF-RegularC" charset="0"/>
              </a:rPr>
              <a:t>основная образовательная программа </a:t>
            </a:r>
            <a:endParaRPr lang="ru-RU" sz="2400" dirty="0" smtClean="0">
              <a:solidFill>
                <a:srgbClr val="111111"/>
              </a:solidFill>
              <a:latin typeface="Calibri" panose="020F0502020204030204" pitchFamily="34" charset="0"/>
              <a:sym typeface="OCRF-RegularC" charset="0"/>
            </a:endParaRPr>
          </a:p>
          <a:p>
            <a:pPr algn="ctr">
              <a:lnSpc>
                <a:spcPts val="2100"/>
              </a:lnSpc>
            </a:pPr>
            <a:r>
              <a:rPr lang="ru-RU" i="1" dirty="0" smtClean="0">
                <a:latin typeface="+mj-lt"/>
                <a:ea typeface="Gotham Pro"/>
                <a:cs typeface="Gotham Pro"/>
                <a:sym typeface="OCRF-RegularC" charset="0"/>
              </a:rPr>
              <a:t>(категория  </a:t>
            </a:r>
          </a:p>
          <a:p>
            <a:pPr algn="ctr">
              <a:lnSpc>
                <a:spcPts val="2100"/>
              </a:lnSpc>
            </a:pPr>
            <a:r>
              <a:rPr lang="ru-RU" i="1" dirty="0" smtClean="0">
                <a:latin typeface="+mj-lt"/>
                <a:ea typeface="Gotham Pro"/>
                <a:cs typeface="Gotham Pro"/>
                <a:sym typeface="OCRF-RegularC" charset="0"/>
              </a:rPr>
              <a:t>детей </a:t>
            </a:r>
            <a:r>
              <a:rPr lang="ru-RU" i="1" dirty="0">
                <a:latin typeface="+mj-lt"/>
                <a:ea typeface="Gotham Pro"/>
                <a:cs typeface="Gotham Pro"/>
                <a:sym typeface="OCRF-RegularC" charset="0"/>
              </a:rPr>
              <a:t>с ОВЗ)</a:t>
            </a:r>
            <a:endParaRPr lang="ru-RU" i="1" dirty="0">
              <a:latin typeface="+mj-lt"/>
              <a:ea typeface="Gotham Pro"/>
              <a:cs typeface="Gotham Pro"/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236487" y="23463"/>
            <a:ext cx="8907517" cy="1332000"/>
          </a:xfrm>
          <a:custGeom>
            <a:avLst/>
            <a:gdLst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0 w 9144000"/>
              <a:gd name="connsiteY3" fmla="*/ 1332000 h 1332000"/>
              <a:gd name="connsiteX4" fmla="*/ 0 w 9144000"/>
              <a:gd name="connsiteY4" fmla="*/ 0 h 1332000"/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331076 w 9144000"/>
              <a:gd name="connsiteY3" fmla="*/ 1332000 h 1332000"/>
              <a:gd name="connsiteX4" fmla="*/ 0 w 9144000"/>
              <a:gd name="connsiteY4" fmla="*/ 0 h 1332000"/>
              <a:gd name="connsiteX0" fmla="*/ 0 w 8970579"/>
              <a:gd name="connsiteY0" fmla="*/ 0 h 1332000"/>
              <a:gd name="connsiteX1" fmla="*/ 8970579 w 8970579"/>
              <a:gd name="connsiteY1" fmla="*/ 0 h 1332000"/>
              <a:gd name="connsiteX2" fmla="*/ 8970579 w 8970579"/>
              <a:gd name="connsiteY2" fmla="*/ 1332000 h 1332000"/>
              <a:gd name="connsiteX3" fmla="*/ 157655 w 8970579"/>
              <a:gd name="connsiteY3" fmla="*/ 1332000 h 1332000"/>
              <a:gd name="connsiteX4" fmla="*/ 0 w 8970579"/>
              <a:gd name="connsiteY4" fmla="*/ 0 h 1332000"/>
              <a:gd name="connsiteX0" fmla="*/ 0 w 8907517"/>
              <a:gd name="connsiteY0" fmla="*/ 0 h 1332000"/>
              <a:gd name="connsiteX1" fmla="*/ 8907517 w 8907517"/>
              <a:gd name="connsiteY1" fmla="*/ 0 h 1332000"/>
              <a:gd name="connsiteX2" fmla="*/ 8907517 w 8907517"/>
              <a:gd name="connsiteY2" fmla="*/ 1332000 h 1332000"/>
              <a:gd name="connsiteX3" fmla="*/ 94593 w 8907517"/>
              <a:gd name="connsiteY3" fmla="*/ 1332000 h 1332000"/>
              <a:gd name="connsiteX4" fmla="*/ 0 w 8907517"/>
              <a:gd name="connsiteY4" fmla="*/ 0 h 13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07517" h="1332000">
                <a:moveTo>
                  <a:pt x="0" y="0"/>
                </a:moveTo>
                <a:lnTo>
                  <a:pt x="8907517" y="0"/>
                </a:lnTo>
                <a:lnTo>
                  <a:pt x="8907517" y="1332000"/>
                </a:lnTo>
                <a:lnTo>
                  <a:pt x="94593" y="1332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ru-RU" altLang="ru-RU" sz="3200" b="1" dirty="0" smtClean="0">
                <a:solidFill>
                  <a:srgbClr val="002060"/>
                </a:solidFill>
                <a:latin typeface="Calibri" panose="020F0502020204030204" pitchFamily="34" charset="0"/>
                <a:ea typeface="Gotham Pro"/>
                <a:cs typeface="Gotham Pro"/>
              </a:rPr>
              <a:t>Интеграция адаптированных образовательных программ дошкольного образования  </a:t>
            </a:r>
            <a:endParaRPr lang="ru-RU" altLang="ru-RU" sz="3200" b="1" dirty="0"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18439" name="AutoShape 7"/>
          <p:cNvSpPr>
            <a:spLocks noChangeArrowheads="1"/>
          </p:cNvSpPr>
          <p:nvPr/>
        </p:nvSpPr>
        <p:spPr bwMode="ltGray">
          <a:xfrm>
            <a:off x="742160" y="2583597"/>
            <a:ext cx="3168000" cy="2928000"/>
          </a:xfrm>
          <a:prstGeom prst="homePlate">
            <a:avLst>
              <a:gd name="adj" fmla="val 25000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86000">
                <a:srgbClr val="C4D6EB"/>
              </a:gs>
              <a:gs pos="100000">
                <a:srgbClr val="FFEBFA"/>
              </a:gs>
            </a:gsLst>
            <a:lin ang="5400000" scaled="1"/>
            <a:tileRect/>
          </a:gradFill>
          <a:ln>
            <a:noFill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  <a:ex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black">
          <a:xfrm>
            <a:off x="6298201" y="2569372"/>
            <a:ext cx="2448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latin typeface="+mn-lt"/>
                <a:ea typeface="Gotham Pro"/>
                <a:cs typeface="Gotham Pro"/>
                <a:sym typeface="OCRF-RegularC" charset="0"/>
              </a:rPr>
              <a:t>ООП</a:t>
            </a:r>
            <a:endParaRPr lang="ru-RU" sz="3200" b="1" dirty="0">
              <a:latin typeface="+mn-lt"/>
              <a:ea typeface="Gotham Pro"/>
              <a:cs typeface="Gotham Pro"/>
              <a:sym typeface="OCRF-RegularC" charset="0"/>
            </a:endParaRPr>
          </a:p>
          <a:p>
            <a:pPr algn="ctr">
              <a:lnSpc>
                <a:spcPts val="2000"/>
              </a:lnSpc>
            </a:pPr>
            <a:endParaRPr lang="ru-RU" sz="1400" dirty="0" smtClean="0">
              <a:latin typeface="+mn-lt"/>
              <a:cs typeface="Gotham Pro" panose="02000503040000020004" pitchFamily="2" charset="0"/>
              <a:sym typeface="OCRF-RegularC" charset="0"/>
            </a:endParaRPr>
          </a:p>
          <a:p>
            <a:pPr algn="ctr">
              <a:lnSpc>
                <a:spcPts val="2000"/>
              </a:lnSpc>
            </a:pPr>
            <a:r>
              <a:rPr lang="ru-RU" sz="2400" dirty="0" smtClean="0">
                <a:latin typeface="Calibri" panose="020F0502020204030204" pitchFamily="34" charset="0"/>
                <a:cs typeface="Gotham Pro" panose="02000503040000020004" pitchFamily="2" charset="0"/>
                <a:sym typeface="OCRF-RegularC" charset="0"/>
              </a:rPr>
              <a:t>Основная   </a:t>
            </a:r>
          </a:p>
          <a:p>
            <a:pPr algn="ctr">
              <a:lnSpc>
                <a:spcPts val="2000"/>
              </a:lnSpc>
            </a:pPr>
            <a:r>
              <a:rPr lang="ru-RU" sz="2400" dirty="0" smtClean="0">
                <a:latin typeface="Calibri" panose="020F0502020204030204" pitchFamily="34" charset="0"/>
                <a:cs typeface="Gotham Pro" panose="02000503040000020004" pitchFamily="2" charset="0"/>
                <a:sym typeface="OCRF-RegularC" charset="0"/>
              </a:rPr>
              <a:t>образовательная </a:t>
            </a:r>
            <a:r>
              <a:rPr lang="ru-RU" sz="2400" dirty="0">
                <a:latin typeface="Calibri" panose="020F0502020204030204" pitchFamily="34" charset="0"/>
                <a:cs typeface="Gotham Pro" panose="02000503040000020004" pitchFamily="2" charset="0"/>
                <a:sym typeface="OCRF-RegularC" charset="0"/>
              </a:rPr>
              <a:t>программа </a:t>
            </a:r>
          </a:p>
          <a:p>
            <a:pPr algn="ctr">
              <a:lnSpc>
                <a:spcPts val="2000"/>
              </a:lnSpc>
            </a:pPr>
            <a:r>
              <a:rPr lang="ru-RU" sz="2000" i="1" dirty="0" smtClean="0">
                <a:latin typeface="+mn-lt"/>
                <a:ea typeface="Gotham Pro"/>
                <a:cs typeface="Gotham Pro"/>
                <a:sym typeface="OCRF-RegularC" charset="0"/>
              </a:rPr>
              <a:t>(</a:t>
            </a:r>
            <a:r>
              <a:rPr lang="ru-RU" sz="2000" i="1" dirty="0">
                <a:ea typeface="Gotham Pro"/>
                <a:cs typeface="Gotham Pro"/>
                <a:sym typeface="OCRF-RegularC" charset="0"/>
              </a:rPr>
              <a:t>дошкольного образования</a:t>
            </a:r>
            <a:r>
              <a:rPr lang="ru-RU" sz="2000" i="1" dirty="0" smtClean="0">
                <a:latin typeface="+mn-lt"/>
                <a:ea typeface="Gotham Pro"/>
                <a:cs typeface="Gotham Pro"/>
                <a:sym typeface="OCRF-RegularC" charset="0"/>
              </a:rPr>
              <a:t>)</a:t>
            </a:r>
            <a:endParaRPr lang="ru-RU" sz="2000" i="1" dirty="0">
              <a:latin typeface="+mn-lt"/>
              <a:ea typeface="Gotham Pro"/>
              <a:cs typeface="Gotham Pro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843660" y="2631825"/>
            <a:ext cx="2574541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+mn-lt"/>
                <a:ea typeface="Gotham Pro"/>
                <a:cs typeface="Gotham Pro"/>
                <a:sym typeface="OCRF-RegularC" charset="0"/>
              </a:rPr>
              <a:t>ИОМ</a:t>
            </a:r>
            <a:endParaRPr lang="ru-RU" sz="3200" b="1" dirty="0" smtClean="0">
              <a:solidFill>
                <a:srgbClr val="002060"/>
              </a:solidFill>
              <a:sym typeface="OCRF-RegularC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Calibri" panose="020F0502020204030204" pitchFamily="34" charset="0"/>
              <a:sym typeface="OCRF-RegularC" charset="0"/>
            </a:endParaRPr>
          </a:p>
          <a:p>
            <a:pPr algn="ctr">
              <a:lnSpc>
                <a:spcPts val="2000"/>
              </a:lnSpc>
            </a:pPr>
            <a:r>
              <a:rPr lang="ru-RU" sz="2400" dirty="0">
                <a:solidFill>
                  <a:srgbClr val="111111"/>
                </a:solidFill>
                <a:latin typeface="Calibri" panose="020F0502020204030204" pitchFamily="34" charset="0"/>
                <a:sym typeface="OCRF-RegularC" charset="0"/>
              </a:rPr>
              <a:t>Индивидуальный образовательный маршрут</a:t>
            </a:r>
          </a:p>
          <a:p>
            <a:pPr algn="ctr"/>
            <a:r>
              <a:rPr lang="ru-RU" sz="2000" b="1" dirty="0" smtClean="0">
                <a:latin typeface="+mn-lt"/>
                <a:ea typeface="Gotham Pro"/>
                <a:cs typeface="Gotham Pro"/>
                <a:sym typeface="OCRF-RegularC" charset="0"/>
              </a:rPr>
              <a:t>(</a:t>
            </a:r>
            <a:r>
              <a:rPr lang="ru-RU" sz="2400" b="1" dirty="0">
                <a:latin typeface="+mn-lt"/>
                <a:ea typeface="Gotham Pro"/>
                <a:cs typeface="Gotham Pro"/>
                <a:sym typeface="OCRF-RegularC" charset="0"/>
              </a:rPr>
              <a:t>1</a:t>
            </a:r>
            <a:r>
              <a:rPr lang="ru-RU" sz="2000" b="1" dirty="0">
                <a:latin typeface="+mn-lt"/>
                <a:ea typeface="Gotham Pro"/>
                <a:cs typeface="Gotham Pro"/>
                <a:sym typeface="OCRF-RegularC" charset="0"/>
              </a:rPr>
              <a:t> ребенок)</a:t>
            </a:r>
          </a:p>
        </p:txBody>
      </p:sp>
      <p:sp>
        <p:nvSpPr>
          <p:cNvPr id="3" name="Пятиугольник 2"/>
          <p:cNvSpPr/>
          <p:nvPr/>
        </p:nvSpPr>
        <p:spPr>
          <a:xfrm>
            <a:off x="759613" y="5589240"/>
            <a:ext cx="2658588" cy="655184"/>
          </a:xfrm>
          <a:prstGeom prst="homePlate">
            <a:avLst/>
          </a:prstGeom>
          <a:solidFill>
            <a:srgbClr val="B7D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white">
          <a:xfrm>
            <a:off x="948792" y="5505760"/>
            <a:ext cx="223773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1800"/>
              </a:lnSpc>
            </a:pPr>
            <a:r>
              <a:rPr lang="ru-RU" altLang="ru-RU" sz="1600" b="1" dirty="0" smtClean="0"/>
              <a:t>На основе </a:t>
            </a:r>
          </a:p>
          <a:p>
            <a:pPr algn="ctr">
              <a:lnSpc>
                <a:spcPts val="1800"/>
              </a:lnSpc>
            </a:pPr>
            <a:r>
              <a:rPr lang="ru-RU" altLang="ru-RU" b="1" dirty="0" smtClean="0"/>
              <a:t>АООП </a:t>
            </a:r>
            <a:endParaRPr lang="en-US" altLang="ru-RU" sz="1400" b="1" dirty="0"/>
          </a:p>
        </p:txBody>
      </p:sp>
      <p:sp>
        <p:nvSpPr>
          <p:cNvPr id="21" name="Пятиугольник 20"/>
          <p:cNvSpPr/>
          <p:nvPr/>
        </p:nvSpPr>
        <p:spPr>
          <a:xfrm>
            <a:off x="3418201" y="5599760"/>
            <a:ext cx="2520000" cy="655184"/>
          </a:xfrm>
          <a:prstGeom prst="homePlate">
            <a:avLst/>
          </a:prstGeom>
          <a:solidFill>
            <a:srgbClr val="B3B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white">
          <a:xfrm>
            <a:off x="3559333" y="5570747"/>
            <a:ext cx="2237736" cy="50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altLang="ru-RU" sz="1600" b="1" dirty="0" smtClean="0"/>
              <a:t>На основе </a:t>
            </a:r>
          </a:p>
          <a:p>
            <a:pPr algn="ctr">
              <a:lnSpc>
                <a:spcPts val="1600"/>
              </a:lnSpc>
            </a:pPr>
            <a:r>
              <a:rPr lang="ru-RU" altLang="ru-RU" sz="1600" b="1" dirty="0" smtClean="0"/>
              <a:t>примерных </a:t>
            </a:r>
            <a:r>
              <a:rPr lang="ru-RU" altLang="ru-RU" b="1" dirty="0" smtClean="0"/>
              <a:t>АООП</a:t>
            </a:r>
            <a:endParaRPr lang="en-US" altLang="ru-RU" sz="1600" b="1" dirty="0"/>
          </a:p>
        </p:txBody>
      </p:sp>
      <p:sp>
        <p:nvSpPr>
          <p:cNvPr id="22" name="Пятиугольник 21"/>
          <p:cNvSpPr/>
          <p:nvPr/>
        </p:nvSpPr>
        <p:spPr>
          <a:xfrm>
            <a:off x="5929147" y="5590783"/>
            <a:ext cx="2592000" cy="665188"/>
          </a:xfrm>
          <a:prstGeom prst="homePlate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white">
          <a:xfrm>
            <a:off x="6336000" y="5599760"/>
            <a:ext cx="2237736" cy="50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altLang="ru-RU" sz="1600" b="1" dirty="0"/>
              <a:t>На основе </a:t>
            </a:r>
          </a:p>
          <a:p>
            <a:pPr algn="ctr">
              <a:lnSpc>
                <a:spcPts val="1600"/>
              </a:lnSpc>
            </a:pPr>
            <a:r>
              <a:rPr lang="ru-RU" altLang="ru-RU" sz="1600" b="1" dirty="0"/>
              <a:t>примерных</a:t>
            </a:r>
            <a:r>
              <a:rPr lang="ru-RU" altLang="ru-RU" b="1" dirty="0"/>
              <a:t> </a:t>
            </a:r>
            <a:r>
              <a:rPr lang="ru-RU" altLang="ru-RU" b="1" dirty="0" smtClean="0"/>
              <a:t>ООП</a:t>
            </a:r>
            <a:endParaRPr lang="en-US" altLang="ru-RU" b="1" dirty="0"/>
          </a:p>
        </p:txBody>
      </p:sp>
    </p:spTree>
    <p:extLst>
      <p:ext uri="{BB962C8B-B14F-4D97-AF65-F5344CB8AC3E}">
        <p14:creationId xmlns:p14="http://schemas.microsoft.com/office/powerpoint/2010/main" val="129635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813" y="1196975"/>
            <a:ext cx="9120187" cy="5545138"/>
          </a:xfrm>
        </p:spPr>
        <p:txBody>
          <a:bodyPr/>
          <a:lstStyle/>
          <a:p>
            <a:pPr>
              <a:lnSpc>
                <a:spcPts val="21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alt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совместное перспективное планирование и реализация </a:t>
            </a:r>
            <a:r>
              <a:rPr lang="ru-RU" alt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ea typeface="+mj-ea"/>
                <a:cs typeface="Gotham Pro" panose="02000503040000020004" pitchFamily="2" charset="0"/>
              </a:rPr>
              <a:t>коррекционно-развивающей работы</a:t>
            </a:r>
            <a:r>
              <a:rPr lang="ru-RU" sz="2400" dirty="0" smtClean="0">
                <a:latin typeface="Calibri" panose="020F050202020403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на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период ИОМ по всем образовательным областям </a:t>
            </a:r>
            <a:r>
              <a:rPr lang="ru-RU" sz="2400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(</a:t>
            </a:r>
            <a:r>
              <a:rPr lang="ru-RU" sz="2400" i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цели, задачи, ответственные</a:t>
            </a:r>
            <a:r>
              <a:rPr lang="ru-RU" sz="2400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)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; 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  <a:cs typeface="Gotham Pro" panose="02000503040000020004" pitchFamily="2" charset="0"/>
            </a:endParaRPr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выбор форм, методов и приемов коррекционно-развивающей работы; </a:t>
            </a:r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создание специальных условий в группе </a:t>
            </a:r>
            <a:r>
              <a:rPr lang="ru-RU" sz="2400" i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(структурирование образовательной среды, визуальная  поддержка, адаптация дидактических материалов, обеспечение сенсорного комфорта,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 </a:t>
            </a:r>
            <a:r>
              <a:rPr lang="ru-RU" sz="2400" i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дозирование учебной нагрузки и др.)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; </a:t>
            </a:r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с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облюдение принципов междисциплинарной командной работы;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  <a:cs typeface="Gotham Pro" panose="02000503040000020004" pitchFamily="2" charset="0"/>
            </a:endParaRPr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60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участие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в интегрированной образовательной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деятельности, совместные проекты, взаимопосещение занятий; 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  <a:cs typeface="Gotham Pro" panose="02000503040000020004" pitchFamily="2" charset="0"/>
            </a:endParaRPr>
          </a:p>
          <a:p>
            <a:pPr>
              <a:lnSpc>
                <a:spcPts val="2100"/>
              </a:lnSpc>
              <a:spcBef>
                <a:spcPts val="300"/>
              </a:spcBef>
              <a:spcAft>
                <a:spcPts val="600"/>
              </a:spcAft>
            </a:pP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совместное осуществление образовательной деятельности в ходе режимных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моментов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и в свободной активности детей;</a:t>
            </a:r>
            <a:endParaRPr lang="ru-RU" sz="2400" b="1" dirty="0">
              <a:solidFill>
                <a:srgbClr val="002060"/>
              </a:solidFill>
              <a:latin typeface="Calibri" panose="020F0502020204030204" pitchFamily="34" charset="0"/>
              <a:cs typeface="Gotham Pro" panose="02000503040000020004" pitchFamily="2" charset="0"/>
            </a:endParaRPr>
          </a:p>
          <a:p>
            <a:pPr>
              <a:lnSpc>
                <a:spcPts val="2100"/>
              </a:lnSpc>
              <a:spcBef>
                <a:spcPts val="300"/>
              </a:spcBef>
            </a:pP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с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огласованная стратегия работы </a:t>
            </a:r>
            <a:r>
              <a:rPr lang="ru-RU" sz="2400" b="1" dirty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с </a:t>
            </a:r>
            <a:r>
              <a:rPr lang="ru-RU" sz="2400" b="1" dirty="0" smtClean="0">
                <a:solidFill>
                  <a:srgbClr val="002060"/>
                </a:solidFill>
                <a:latin typeface="Calibri" panose="020F0502020204030204" pitchFamily="34" charset="0"/>
                <a:cs typeface="Gotham Pro" panose="02000503040000020004" pitchFamily="2" charset="0"/>
              </a:rPr>
              <a:t>родителями.</a:t>
            </a:r>
          </a:p>
          <a:p>
            <a:pPr>
              <a:lnSpc>
                <a:spcPts val="2100"/>
              </a:lnSpc>
              <a:spcBef>
                <a:spcPts val="300"/>
              </a:spcBef>
            </a:pPr>
            <a:endParaRPr lang="ru-RU" altLang="ru-RU" sz="2400" b="1" dirty="0">
              <a:solidFill>
                <a:srgbClr val="002060"/>
              </a:solidFill>
              <a:latin typeface="Calibri" panose="020F0502020204030204" pitchFamily="34" charset="0"/>
              <a:ea typeface="+mj-ea"/>
              <a:cs typeface="Gotham Pro" panose="02000503040000020004" pitchFamily="2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6486" y="0"/>
            <a:ext cx="8907517" cy="1004736"/>
          </a:xfrm>
          <a:custGeom>
            <a:avLst/>
            <a:gdLst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0 w 9144000"/>
              <a:gd name="connsiteY3" fmla="*/ 1332000 h 1332000"/>
              <a:gd name="connsiteX4" fmla="*/ 0 w 9144000"/>
              <a:gd name="connsiteY4" fmla="*/ 0 h 1332000"/>
              <a:gd name="connsiteX0" fmla="*/ 0 w 9144000"/>
              <a:gd name="connsiteY0" fmla="*/ 0 h 1332000"/>
              <a:gd name="connsiteX1" fmla="*/ 9144000 w 9144000"/>
              <a:gd name="connsiteY1" fmla="*/ 0 h 1332000"/>
              <a:gd name="connsiteX2" fmla="*/ 9144000 w 9144000"/>
              <a:gd name="connsiteY2" fmla="*/ 1332000 h 1332000"/>
              <a:gd name="connsiteX3" fmla="*/ 331076 w 9144000"/>
              <a:gd name="connsiteY3" fmla="*/ 1332000 h 1332000"/>
              <a:gd name="connsiteX4" fmla="*/ 0 w 9144000"/>
              <a:gd name="connsiteY4" fmla="*/ 0 h 1332000"/>
              <a:gd name="connsiteX0" fmla="*/ 0 w 8970579"/>
              <a:gd name="connsiteY0" fmla="*/ 0 h 1332000"/>
              <a:gd name="connsiteX1" fmla="*/ 8970579 w 8970579"/>
              <a:gd name="connsiteY1" fmla="*/ 0 h 1332000"/>
              <a:gd name="connsiteX2" fmla="*/ 8970579 w 8970579"/>
              <a:gd name="connsiteY2" fmla="*/ 1332000 h 1332000"/>
              <a:gd name="connsiteX3" fmla="*/ 157655 w 8970579"/>
              <a:gd name="connsiteY3" fmla="*/ 1332000 h 1332000"/>
              <a:gd name="connsiteX4" fmla="*/ 0 w 8970579"/>
              <a:gd name="connsiteY4" fmla="*/ 0 h 1332000"/>
              <a:gd name="connsiteX0" fmla="*/ 0 w 8907517"/>
              <a:gd name="connsiteY0" fmla="*/ 0 h 1332000"/>
              <a:gd name="connsiteX1" fmla="*/ 8907517 w 8907517"/>
              <a:gd name="connsiteY1" fmla="*/ 0 h 1332000"/>
              <a:gd name="connsiteX2" fmla="*/ 8907517 w 8907517"/>
              <a:gd name="connsiteY2" fmla="*/ 1332000 h 1332000"/>
              <a:gd name="connsiteX3" fmla="*/ 94593 w 8907517"/>
              <a:gd name="connsiteY3" fmla="*/ 1332000 h 1332000"/>
              <a:gd name="connsiteX4" fmla="*/ 0 w 8907517"/>
              <a:gd name="connsiteY4" fmla="*/ 0 h 13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07517" h="1332000">
                <a:moveTo>
                  <a:pt x="0" y="0"/>
                </a:moveTo>
                <a:lnTo>
                  <a:pt x="8907517" y="0"/>
                </a:lnTo>
                <a:lnTo>
                  <a:pt x="8907517" y="1332000"/>
                </a:lnTo>
                <a:lnTo>
                  <a:pt x="94593" y="1332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ts val="2700"/>
              </a:lnSpc>
            </a:pPr>
            <a:r>
              <a:rPr lang="ru-RU" altLang="ru-RU" sz="3200" b="1" dirty="0">
                <a:solidFill>
                  <a:srgbClr val="002060"/>
                </a:solidFill>
                <a:latin typeface="Calibri" panose="020F0502020204030204" pitchFamily="34" charset="0"/>
                <a:ea typeface="Gotham Pro"/>
                <a:cs typeface="Gotham Pro"/>
              </a:rPr>
              <a:t>Преемственность психолого-педагогического сопровождения  детей  с  ОВЗ</a:t>
            </a:r>
            <a:endParaRPr lang="ru-RU" sz="3200" b="1" dirty="0">
              <a:solidFill>
                <a:srgbClr val="002060"/>
              </a:solidFill>
              <a:latin typeface="Calibri" panose="020F0502020204030204" pitchFamily="34" charset="0"/>
              <a:ea typeface="Gotham Pro"/>
              <a:cs typeface="Gotham Pro"/>
            </a:endParaRPr>
          </a:p>
        </p:txBody>
      </p:sp>
    </p:spTree>
    <p:extLst>
      <p:ext uri="{BB962C8B-B14F-4D97-AF65-F5344CB8AC3E}">
        <p14:creationId xmlns:p14="http://schemas.microsoft.com/office/powerpoint/2010/main" val="162952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529156528"/>
              </p:ext>
            </p:extLst>
          </p:nvPr>
        </p:nvGraphicFramePr>
        <p:xfrm>
          <a:off x="0" y="1124744"/>
          <a:ext cx="9036496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739014" y="5036472"/>
            <a:ext cx="8280000" cy="816000"/>
            <a:chOff x="699585" y="3631951"/>
            <a:chExt cx="8336910" cy="81385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699585" y="3672222"/>
              <a:ext cx="8336910" cy="705133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Прямоугольник 10"/>
            <p:cNvSpPr/>
            <p:nvPr/>
          </p:nvSpPr>
          <p:spPr>
            <a:xfrm>
              <a:off x="699585" y="3631951"/>
              <a:ext cx="8336910" cy="81385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673712" tIns="66040" rIns="66040" bIns="66040" numCol="1" spcCol="1270" anchor="ctr" anchorCtr="0">
              <a:noAutofit/>
            </a:bodyPr>
            <a:lstStyle/>
            <a:p>
              <a:pPr lvl="0" defTabSz="1155700">
                <a:lnSpc>
                  <a:spcPct val="80000"/>
                </a:lnSpc>
                <a:spcAft>
                  <a:spcPts val="600"/>
                </a:spcAft>
              </a:pPr>
              <a:r>
                <a:rPr lang="ru-RU" sz="2400" b="1" dirty="0">
                  <a:solidFill>
                    <a:schemeClr val="bg1"/>
                  </a:solidFill>
                  <a:latin typeface="+mj-lt"/>
                  <a:ea typeface="+mj-ea"/>
                  <a:cs typeface="+mj-cs"/>
                </a:rPr>
                <a:t>Учет специфики освоения навыков и усвоения информации</a:t>
              </a:r>
            </a:p>
          </p:txBody>
        </p:sp>
      </p:grpSp>
      <p:sp>
        <p:nvSpPr>
          <p:cNvPr id="8" name="Овал 7"/>
          <p:cNvSpPr/>
          <p:nvPr/>
        </p:nvSpPr>
        <p:spPr>
          <a:xfrm>
            <a:off x="322392" y="4988472"/>
            <a:ext cx="865232" cy="864000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рямоугольник 14"/>
          <p:cNvSpPr/>
          <p:nvPr/>
        </p:nvSpPr>
        <p:spPr>
          <a:xfrm>
            <a:off x="631014" y="6074935"/>
            <a:ext cx="8424000" cy="6480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673712" tIns="60960" rIns="60960" bIns="60960" numCol="1" spcCol="1270" anchor="ctr" anchorCtr="0">
            <a:noAutofit/>
          </a:bodyPr>
          <a:lstStyle/>
          <a:p>
            <a:pPr marL="285750" lvl="1" indent="-285750" hangingPunct="0">
              <a:lnSpc>
                <a:spcPct val="80000"/>
              </a:lnSpc>
              <a:spcAft>
                <a:spcPts val="600"/>
              </a:spcAft>
            </a:pPr>
            <a:r>
              <a:rPr lang="ru-RU" sz="2400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Индивидуализация оценки достижений</a:t>
            </a:r>
          </a:p>
        </p:txBody>
      </p:sp>
      <p:sp>
        <p:nvSpPr>
          <p:cNvPr id="12" name="Овал 11"/>
          <p:cNvSpPr/>
          <p:nvPr/>
        </p:nvSpPr>
        <p:spPr>
          <a:xfrm>
            <a:off x="57532" y="5966971"/>
            <a:ext cx="842060" cy="864000"/>
          </a:xfrm>
          <a:prstGeom prst="ellipse">
            <a:avLst/>
          </a:prstGeom>
          <a:ln w="38100">
            <a:solidFill>
              <a:srgbClr val="002060"/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61792" y="203231"/>
            <a:ext cx="7344816" cy="93610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Calibri" panose="020F0502020204030204" pitchFamily="34" charset="0"/>
              </a:rPr>
              <a:t>Создание «особых» условий  </a:t>
            </a:r>
            <a:endParaRPr lang="ru-RU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67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М</a:t>
            </a:r>
            <a:r>
              <a:rPr lang="ru-RU" sz="3200" dirty="0" smtClean="0"/>
              <a:t>одель </a:t>
            </a:r>
            <a:br>
              <a:rPr lang="ru-RU" sz="3200" dirty="0" smtClean="0"/>
            </a:br>
            <a:r>
              <a:rPr lang="ru-RU" sz="3200" dirty="0" smtClean="0"/>
              <a:t>поддержки семьи  детей с ОВЗ</a:t>
            </a:r>
            <a:endParaRPr lang="en-US" sz="3200" dirty="0"/>
          </a:p>
        </p:txBody>
      </p:sp>
      <p:grpSp>
        <p:nvGrpSpPr>
          <p:cNvPr id="57358" name="Group 14"/>
          <p:cNvGrpSpPr>
            <a:grpSpLocks/>
          </p:cNvGrpSpPr>
          <p:nvPr/>
        </p:nvGrpSpPr>
        <p:grpSpPr bwMode="auto">
          <a:xfrm>
            <a:off x="411512" y="1487012"/>
            <a:ext cx="8083458" cy="5240914"/>
            <a:chOff x="2945" y="1746"/>
            <a:chExt cx="2024" cy="1825"/>
          </a:xfrm>
        </p:grpSpPr>
        <p:sp>
          <p:nvSpPr>
            <p:cNvPr id="57359" name="Rectangle 15"/>
            <p:cNvSpPr>
              <a:spLocks noChangeArrowheads="1"/>
            </p:cNvSpPr>
            <p:nvPr/>
          </p:nvSpPr>
          <p:spPr bwMode="gray">
            <a:xfrm>
              <a:off x="4663" y="1746"/>
              <a:ext cx="76" cy="18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gray">
            <a:xfrm>
              <a:off x="3154" y="1746"/>
              <a:ext cx="76" cy="1825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50000">
                  <a:schemeClr val="bg2">
                    <a:gamma/>
                    <a:tint val="3921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7361" name="AutoShape 17"/>
            <p:cNvSpPr>
              <a:spLocks noChangeArrowheads="1"/>
            </p:cNvSpPr>
            <p:nvPr/>
          </p:nvSpPr>
          <p:spPr bwMode="gray">
            <a:xfrm>
              <a:off x="2945" y="1832"/>
              <a:ext cx="2010" cy="178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6980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ru-RU" b="1" dirty="0"/>
                <a:t>Коллективная работа профессиональной команды специалистов</a:t>
              </a:r>
              <a:endParaRPr lang="en-US" b="1" dirty="0"/>
            </a:p>
          </p:txBody>
        </p:sp>
        <p:sp>
          <p:nvSpPr>
            <p:cNvPr id="57362" name="AutoShape 18"/>
            <p:cNvSpPr>
              <a:spLocks noChangeArrowheads="1"/>
            </p:cNvSpPr>
            <p:nvPr/>
          </p:nvSpPr>
          <p:spPr bwMode="gray">
            <a:xfrm>
              <a:off x="2947" y="2037"/>
              <a:ext cx="2010" cy="178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59216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ru-RU" b="1" dirty="0"/>
                <a:t>Включенность семьи на всех этапах образования  ребенка</a:t>
              </a:r>
              <a:endParaRPr lang="en-US" b="1" dirty="0"/>
            </a:p>
          </p:txBody>
        </p:sp>
        <p:sp>
          <p:nvSpPr>
            <p:cNvPr id="57363" name="AutoShape 19"/>
            <p:cNvSpPr>
              <a:spLocks noChangeArrowheads="1"/>
            </p:cNvSpPr>
            <p:nvPr/>
          </p:nvSpPr>
          <p:spPr bwMode="gray">
            <a:xfrm>
              <a:off x="2955" y="2257"/>
              <a:ext cx="2010" cy="178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6980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90488"/>
              <a:r>
                <a:rPr lang="ru-RU" b="1" dirty="0"/>
                <a:t>Межведомственное взаимодействие </a:t>
              </a:r>
              <a:endParaRPr lang="ru-RU" b="1" dirty="0" smtClean="0"/>
            </a:p>
            <a:p>
              <a:pPr marL="90488"/>
              <a:r>
                <a:rPr lang="ru-RU" b="1" dirty="0" smtClean="0"/>
                <a:t>(</a:t>
              </a:r>
              <a:r>
                <a:rPr lang="ru-RU" b="1" dirty="0"/>
                <a:t>образование, медицина, соц. защита)</a:t>
              </a:r>
            </a:p>
          </p:txBody>
        </p:sp>
        <p:sp>
          <p:nvSpPr>
            <p:cNvPr id="57364" name="AutoShape 20"/>
            <p:cNvSpPr>
              <a:spLocks noChangeArrowheads="1"/>
            </p:cNvSpPr>
            <p:nvPr/>
          </p:nvSpPr>
          <p:spPr bwMode="gray">
            <a:xfrm>
              <a:off x="2950" y="2465"/>
              <a:ext cx="2010" cy="178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59216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9216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90488"/>
              <a:r>
                <a:rPr lang="ru-RU" b="1" dirty="0" smtClean="0"/>
                <a:t>Информационная </a:t>
              </a:r>
              <a:r>
                <a:rPr lang="ru-RU" b="1" dirty="0"/>
                <a:t>и психологическая поддержка </a:t>
              </a:r>
              <a:r>
                <a:rPr lang="ru-RU" b="1" dirty="0" smtClean="0"/>
                <a:t>семьи</a:t>
              </a:r>
              <a:endParaRPr lang="ru-RU" b="1" dirty="0"/>
            </a:p>
          </p:txBody>
        </p:sp>
        <p:sp>
          <p:nvSpPr>
            <p:cNvPr id="57365" name="AutoShape 21"/>
            <p:cNvSpPr>
              <a:spLocks noChangeArrowheads="1"/>
            </p:cNvSpPr>
            <p:nvPr/>
          </p:nvSpPr>
          <p:spPr bwMode="gray">
            <a:xfrm>
              <a:off x="2959" y="2658"/>
              <a:ext cx="2010" cy="178"/>
            </a:xfrm>
            <a:prstGeom prst="roundRect">
              <a:avLst>
                <a:gd name="adj" fmla="val 7574"/>
              </a:avLst>
            </a:prstGeom>
            <a:gradFill rotWithShape="1">
              <a:gsLst>
                <a:gs pos="0">
                  <a:schemeClr val="hlink">
                    <a:gamma/>
                    <a:shade val="69804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chemeClr val="bg2"/>
                  </a:solidFill>
                  <a:prstDash val="sysDot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>
                <a:buFont typeface="Wingdings" pitchFamily="2" charset="2"/>
                <a:buNone/>
              </a:pPr>
              <a:r>
                <a:rPr lang="ru-RU" b="1" dirty="0"/>
                <a:t>Толерантность системы</a:t>
              </a:r>
              <a:endParaRPr lang="en-US" b="1" dirty="0"/>
            </a:p>
          </p:txBody>
        </p:sp>
      </p:grpSp>
      <p:sp>
        <p:nvSpPr>
          <p:cNvPr id="24" name="AutoShape 21"/>
          <p:cNvSpPr>
            <a:spLocks noChangeArrowheads="1"/>
          </p:cNvSpPr>
          <p:nvPr/>
        </p:nvSpPr>
        <p:spPr bwMode="gray">
          <a:xfrm>
            <a:off x="431480" y="4664486"/>
            <a:ext cx="8028080" cy="540000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ru-RU" b="1" dirty="0"/>
              <a:t>Согласованная работа родителей и специалистов </a:t>
            </a:r>
            <a:endParaRPr lang="ru-RU" b="1" dirty="0" smtClean="0"/>
          </a:p>
          <a:p>
            <a:pPr eaLnBrk="0" hangingPunct="0"/>
            <a:r>
              <a:rPr lang="ru-RU" b="1" dirty="0" smtClean="0"/>
              <a:t>(</a:t>
            </a:r>
            <a:r>
              <a:rPr lang="ru-RU" b="1" dirty="0"/>
              <a:t>единые цели,  задачи, центрирование на ребенке)</a:t>
            </a:r>
            <a:endParaRPr lang="en-US" b="1" dirty="0"/>
          </a:p>
        </p:txBody>
      </p:sp>
      <p:sp>
        <p:nvSpPr>
          <p:cNvPr id="25" name="AutoShape 21"/>
          <p:cNvSpPr>
            <a:spLocks noChangeArrowheads="1"/>
          </p:cNvSpPr>
          <p:nvPr/>
        </p:nvSpPr>
        <p:spPr bwMode="gray">
          <a:xfrm>
            <a:off x="451449" y="5288379"/>
            <a:ext cx="8002264" cy="540000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buFont typeface="Wingdings" pitchFamily="2" charset="2"/>
              <a:buNone/>
            </a:pPr>
            <a:r>
              <a:rPr lang="ru-RU" b="1" dirty="0"/>
              <a:t>Сплоченность родителей (сообщества, группы </a:t>
            </a:r>
            <a:r>
              <a:rPr lang="ru-RU" b="1" dirty="0" err="1"/>
              <a:t>взаимоподдержки</a:t>
            </a:r>
            <a:r>
              <a:rPr lang="ru-RU" b="1" dirty="0"/>
              <a:t>)</a:t>
            </a:r>
            <a:endParaRPr lang="en-US" b="1" dirty="0"/>
          </a:p>
        </p:txBody>
      </p:sp>
      <p:sp>
        <p:nvSpPr>
          <p:cNvPr id="26" name="AutoShape 21"/>
          <p:cNvSpPr>
            <a:spLocks noChangeArrowheads="1"/>
          </p:cNvSpPr>
          <p:nvPr/>
        </p:nvSpPr>
        <p:spPr bwMode="gray">
          <a:xfrm>
            <a:off x="451449" y="5863529"/>
            <a:ext cx="8002264" cy="540000"/>
          </a:xfrm>
          <a:prstGeom prst="roundRect">
            <a:avLst>
              <a:gd name="adj" fmla="val 7574"/>
            </a:avLst>
          </a:prstGeom>
          <a:gradFill rotWithShape="1">
            <a:gsLst>
              <a:gs pos="0">
                <a:schemeClr val="hlink">
                  <a:gamma/>
                  <a:shade val="69804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cap="rnd">
                <a:solidFill>
                  <a:schemeClr val="bg2"/>
                </a:solidFill>
                <a:prstDash val="sysDot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>
              <a:buFont typeface="Wingdings" pitchFamily="2" charset="2"/>
              <a:buNone/>
            </a:pPr>
            <a:r>
              <a:rPr lang="ru-RU" b="1" dirty="0"/>
              <a:t>Инструменты оценки качества работы специалистов </a:t>
            </a:r>
            <a:endParaRPr lang="ru-RU" b="1" dirty="0" smtClean="0"/>
          </a:p>
          <a:p>
            <a:pPr eaLnBrk="0" hangingPunct="0">
              <a:buFont typeface="Wingdings" pitchFamily="2" charset="2"/>
              <a:buNone/>
            </a:pPr>
            <a:r>
              <a:rPr lang="ru-RU" b="1" dirty="0" smtClean="0"/>
              <a:t>с </a:t>
            </a:r>
            <a:r>
              <a:rPr lang="ru-RU" b="1" dirty="0"/>
              <a:t>точки зрения </a:t>
            </a:r>
            <a:r>
              <a:rPr lang="ru-RU" b="1" dirty="0" smtClean="0"/>
              <a:t>родителей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2529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AutoShape 2"/>
          <p:cNvSpPr>
            <a:spLocks noChangeArrowheads="1"/>
          </p:cNvSpPr>
          <p:nvPr/>
        </p:nvSpPr>
        <p:spPr bwMode="gray">
          <a:xfrm>
            <a:off x="3596506" y="1799963"/>
            <a:ext cx="5372063" cy="2362732"/>
          </a:xfrm>
          <a:prstGeom prst="chevron">
            <a:avLst>
              <a:gd name="adj" fmla="val 53225"/>
            </a:avLst>
          </a:prstGeom>
          <a:gradFill rotWithShape="1">
            <a:gsLst>
              <a:gs pos="0">
                <a:schemeClr val="accent1">
                  <a:gamma/>
                  <a:shade val="69804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6019" name="AutoShape 3"/>
          <p:cNvSpPr>
            <a:spLocks noChangeArrowheads="1"/>
          </p:cNvSpPr>
          <p:nvPr/>
        </p:nvSpPr>
        <p:spPr bwMode="ltGray">
          <a:xfrm>
            <a:off x="1392092" y="1957594"/>
            <a:ext cx="3683964" cy="2047470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86020" name="Group 4"/>
          <p:cNvGrpSpPr>
            <a:grpSpLocks/>
          </p:cNvGrpSpPr>
          <p:nvPr/>
        </p:nvGrpSpPr>
        <p:grpSpPr bwMode="auto">
          <a:xfrm>
            <a:off x="349581" y="2376732"/>
            <a:ext cx="1260000" cy="1260000"/>
            <a:chOff x="2161" y="696"/>
            <a:chExt cx="1360" cy="1356"/>
          </a:xfrm>
        </p:grpSpPr>
        <p:grpSp>
          <p:nvGrpSpPr>
            <p:cNvPr id="86021" name="Group 5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86022" name="Oval 6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23" name="Oval 7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24" name="Oval 8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25" name="Oval 9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26" name="Oval 10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6027" name="Oval 11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2">
                        <a:alpha val="19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6028" name="Rectangle 12"/>
          <p:cNvSpPr>
            <a:spLocks noChangeArrowheads="1"/>
          </p:cNvSpPr>
          <p:nvPr/>
        </p:nvSpPr>
        <p:spPr bwMode="white">
          <a:xfrm>
            <a:off x="647534" y="2419201"/>
            <a:ext cx="8499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6600" b="1" dirty="0">
                <a:solidFill>
                  <a:schemeClr val="bg1"/>
                </a:solidFill>
                <a:latin typeface="Arial Black" panose="020B0A04020102020204" pitchFamily="34" charset="0"/>
                <a:cs typeface="Calibri" pitchFamily="34" charset="0"/>
                <a:sym typeface="Wingdings"/>
              </a:rPr>
              <a:t></a:t>
            </a:r>
            <a:endParaRPr lang="en-US" sz="1600" b="1" dirty="0">
              <a:solidFill>
                <a:srgbClr val="F8F8F8"/>
              </a:solidFill>
              <a:latin typeface="Arial Black" panose="020B0A04020102020204" pitchFamily="34" charset="0"/>
            </a:endParaRPr>
          </a:p>
        </p:txBody>
      </p:sp>
      <p:sp>
        <p:nvSpPr>
          <p:cNvPr id="86029" name="Rectangle 13"/>
          <p:cNvSpPr>
            <a:spLocks noChangeArrowheads="1"/>
          </p:cNvSpPr>
          <p:nvPr/>
        </p:nvSpPr>
        <p:spPr bwMode="auto">
          <a:xfrm>
            <a:off x="1503628" y="2680811"/>
            <a:ext cx="3696564" cy="55399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0" hangingPunct="0"/>
            <a:r>
              <a:rPr lang="ru-RU" sz="3000" dirty="0" smtClean="0"/>
              <a:t>Организационные</a:t>
            </a:r>
            <a:endParaRPr lang="en-US" sz="3000" dirty="0"/>
          </a:p>
        </p:txBody>
      </p:sp>
      <p:sp>
        <p:nvSpPr>
          <p:cNvPr id="86030" name="Text Box 14"/>
          <p:cNvSpPr txBox="1">
            <a:spLocks noChangeArrowheads="1"/>
          </p:cNvSpPr>
          <p:nvPr/>
        </p:nvSpPr>
        <p:spPr bwMode="gray">
          <a:xfrm>
            <a:off x="5200193" y="1883041"/>
            <a:ext cx="3257294" cy="267765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FFFFFF"/>
                </a:solidFill>
              </a:rPr>
              <a:t>Собрание родительского актива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err="1" smtClean="0">
                <a:solidFill>
                  <a:srgbClr val="FFFFFF"/>
                </a:solidFill>
              </a:rPr>
              <a:t>Оргконсультирование</a:t>
            </a:r>
            <a:endParaRPr lang="ru-RU" sz="2000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FFFFFF"/>
                </a:solidFill>
              </a:rPr>
              <a:t>Внеплановый консилиум</a:t>
            </a:r>
          </a:p>
          <a:p>
            <a:pPr marL="46800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FFFFFF"/>
                </a:solidFill>
              </a:rPr>
              <a:t>конфликтная ситуация</a:t>
            </a:r>
          </a:p>
          <a:p>
            <a:pPr marL="46800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FFFFFF"/>
                </a:solidFill>
              </a:rPr>
              <a:t>уточнение маршрута</a:t>
            </a:r>
          </a:p>
          <a:p>
            <a:pPr marL="468000" indent="-285750">
              <a:spcBef>
                <a:spcPts val="0"/>
              </a:spcBef>
              <a:buFont typeface="Arial" pitchFamily="34" charset="0"/>
              <a:buChar char="•"/>
            </a:pPr>
            <a:r>
              <a:rPr lang="ru-RU" sz="1600" dirty="0" smtClean="0">
                <a:solidFill>
                  <a:srgbClr val="FFFFFF"/>
                </a:solidFill>
              </a:rPr>
              <a:t>корректировка АОП</a:t>
            </a:r>
            <a:endParaRPr lang="en-US" sz="1600" dirty="0" smtClean="0">
              <a:solidFill>
                <a:srgbClr val="FFFFFF"/>
              </a:solidFill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6031" name="AutoShape 15"/>
          <p:cNvSpPr>
            <a:spLocks noChangeArrowheads="1"/>
          </p:cNvSpPr>
          <p:nvPr/>
        </p:nvSpPr>
        <p:spPr bwMode="gray">
          <a:xfrm>
            <a:off x="3596506" y="4309206"/>
            <a:ext cx="5416359" cy="2416911"/>
          </a:xfrm>
          <a:prstGeom prst="chevron">
            <a:avLst>
              <a:gd name="adj" fmla="val 53109"/>
            </a:avLst>
          </a:prstGeom>
          <a:gradFill rotWithShape="1">
            <a:gsLst>
              <a:gs pos="0">
                <a:schemeClr val="folHlink">
                  <a:gamma/>
                  <a:shade val="69804"/>
                  <a:invGamma/>
                </a:schemeClr>
              </a:gs>
              <a:gs pos="100000">
                <a:schemeClr val="folHlink"/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PerspectiveBottomLeft"/>
            <a:lightRig rig="legacyFlat4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86032" name="AutoShape 16"/>
          <p:cNvSpPr>
            <a:spLocks noChangeArrowheads="1"/>
          </p:cNvSpPr>
          <p:nvPr/>
        </p:nvSpPr>
        <p:spPr bwMode="gray">
          <a:xfrm>
            <a:off x="1447560" y="4510657"/>
            <a:ext cx="3628496" cy="2014007"/>
          </a:xfrm>
          <a:prstGeom prst="homePlate">
            <a:avLst>
              <a:gd name="adj" fmla="val 51551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70196"/>
                  <a:invGamma/>
                </a:schemeClr>
              </a:gs>
            </a:gsLst>
            <a:lin ang="0" scaled="1"/>
          </a:gradFill>
          <a:ln w="19050">
            <a:miter lim="800000"/>
            <a:headEnd/>
            <a:tailEnd/>
          </a:ln>
          <a:effectLst/>
          <a:scene3d>
            <a:camera prst="legacyObliqueBottomLeft"/>
            <a:lightRig rig="legacyFlat3" dir="b"/>
          </a:scene3d>
          <a:sp3d extrusionH="430200" prstMaterial="legacyMetal">
            <a:bevelT w="13500" h="13500" prst="angle"/>
            <a:bevelB w="13500" h="13500" prst="angle"/>
            <a:extrusionClr>
              <a:schemeClr val="folHlink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92929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ru-RU"/>
          </a:p>
        </p:txBody>
      </p:sp>
      <p:grpSp>
        <p:nvGrpSpPr>
          <p:cNvPr id="86033" name="Group 17"/>
          <p:cNvGrpSpPr>
            <a:grpSpLocks/>
          </p:cNvGrpSpPr>
          <p:nvPr/>
        </p:nvGrpSpPr>
        <p:grpSpPr bwMode="auto">
          <a:xfrm>
            <a:off x="432369" y="4848422"/>
            <a:ext cx="1260000" cy="1260000"/>
            <a:chOff x="2161" y="696"/>
            <a:chExt cx="1360" cy="1356"/>
          </a:xfrm>
        </p:grpSpPr>
        <p:grpSp>
          <p:nvGrpSpPr>
            <p:cNvPr id="86034" name="Group 18"/>
            <p:cNvGrpSpPr>
              <a:grpSpLocks/>
            </p:cNvGrpSpPr>
            <p:nvPr/>
          </p:nvGrpSpPr>
          <p:grpSpPr bwMode="auto">
            <a:xfrm>
              <a:off x="2161" y="696"/>
              <a:ext cx="1360" cy="1356"/>
              <a:chOff x="2508" y="1231"/>
              <a:chExt cx="1248" cy="1240"/>
            </a:xfrm>
          </p:grpSpPr>
          <p:sp>
            <p:nvSpPr>
              <p:cNvPr id="86035" name="Oval 19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36" name="Oval 20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37" name="Oval 21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38" name="Oval 22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6039" name="Oval 23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86040" name="Oval 24"/>
            <p:cNvSpPr>
              <a:spLocks noChangeArrowheads="1"/>
            </p:cNvSpPr>
            <p:nvPr/>
          </p:nvSpPr>
          <p:spPr bwMode="gray">
            <a:xfrm>
              <a:off x="2322" y="845"/>
              <a:ext cx="1054" cy="10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>
                  <a:solidFill>
                    <a:schemeClr val="bg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tx2">
                        <a:alpha val="19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86043" name="Text Box 27"/>
          <p:cNvSpPr txBox="1">
            <a:spLocks noChangeArrowheads="1"/>
          </p:cNvSpPr>
          <p:nvPr/>
        </p:nvSpPr>
        <p:spPr bwMode="gray">
          <a:xfrm>
            <a:off x="5229658" y="4702052"/>
            <a:ext cx="3287900" cy="1631216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0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FFFFFF"/>
                </a:solidFill>
              </a:rPr>
              <a:t>Консультирование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FFFFFF"/>
                </a:solidFill>
              </a:rPr>
              <a:t>Родительский клуб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FFFFFF"/>
                </a:solidFill>
              </a:rPr>
              <a:t>Детско-родительские группы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FFFFFF"/>
                </a:solidFill>
              </a:rPr>
              <a:t>Совместные проекты</a:t>
            </a:r>
            <a:endParaRPr lang="ru-RU" sz="2000" dirty="0">
              <a:solidFill>
                <a:srgbClr val="FFFFFF"/>
              </a:solidFill>
            </a:endParaRPr>
          </a:p>
        </p:txBody>
      </p:sp>
      <p:sp>
        <p:nvSpPr>
          <p:cNvPr id="86057" name="Rectangle 41"/>
          <p:cNvSpPr>
            <a:spLocks noGrp="1" noChangeArrowheads="1"/>
          </p:cNvSpPr>
          <p:nvPr>
            <p:ph type="title"/>
          </p:nvPr>
        </p:nvSpPr>
        <p:spPr>
          <a:xfrm>
            <a:off x="738149" y="548680"/>
            <a:ext cx="5700846" cy="927100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Технологии работы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с </a:t>
            </a:r>
            <a:r>
              <a:rPr lang="ru-RU" sz="4000" dirty="0"/>
              <a:t>родителями</a:t>
            </a:r>
            <a:endParaRPr lang="en-US" sz="4000" dirty="0"/>
          </a:p>
        </p:txBody>
      </p:sp>
      <p:sp>
        <p:nvSpPr>
          <p:cNvPr id="43" name="Rectangle 13"/>
          <p:cNvSpPr>
            <a:spLocks noChangeArrowheads="1"/>
          </p:cNvSpPr>
          <p:nvPr/>
        </p:nvSpPr>
        <p:spPr bwMode="auto">
          <a:xfrm>
            <a:off x="1753869" y="5258806"/>
            <a:ext cx="3685274" cy="553998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eaLnBrk="0" hangingPunct="0"/>
            <a:r>
              <a:rPr lang="ru-RU" sz="3000" dirty="0"/>
              <a:t>Содержательные</a:t>
            </a:r>
            <a:endParaRPr lang="en-US" sz="3000" dirty="0"/>
          </a:p>
        </p:txBody>
      </p:sp>
      <p:sp>
        <p:nvSpPr>
          <p:cNvPr id="45" name="Rectangle 12"/>
          <p:cNvSpPr>
            <a:spLocks noChangeArrowheads="1"/>
          </p:cNvSpPr>
          <p:nvPr/>
        </p:nvSpPr>
        <p:spPr bwMode="white">
          <a:xfrm>
            <a:off x="785690" y="5022392"/>
            <a:ext cx="849913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6600" b="1" dirty="0">
                <a:solidFill>
                  <a:schemeClr val="bg1"/>
                </a:solidFill>
                <a:latin typeface="Arial Black" panose="020B0A04020102020204" pitchFamily="34" charset="0"/>
                <a:cs typeface="Calibri" pitchFamily="34" charset="0"/>
                <a:sym typeface="Wingdings"/>
              </a:rPr>
              <a:t></a:t>
            </a:r>
            <a:endParaRPr lang="en-US" sz="1600" b="1" dirty="0">
              <a:solidFill>
                <a:srgbClr val="F8F8F8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27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29566" y="404664"/>
            <a:ext cx="8359419" cy="927100"/>
          </a:xfrm>
        </p:spPr>
        <p:txBody>
          <a:bodyPr/>
          <a:lstStyle/>
          <a:p>
            <a:r>
              <a:rPr lang="ru-RU" sz="3800" dirty="0" smtClean="0">
                <a:latin typeface="Calibri" panose="020F0502020204030204" pitchFamily="34" charset="0"/>
              </a:rPr>
              <a:t>Технология «Родительский клуб»</a:t>
            </a:r>
            <a:endParaRPr lang="en-US" sz="3800" dirty="0">
              <a:latin typeface="Calibri" panose="020F0502020204030204" pitchFamily="34" charset="0"/>
            </a:endParaRPr>
          </a:p>
        </p:txBody>
      </p:sp>
      <p:sp>
        <p:nvSpPr>
          <p:cNvPr id="77827" name="AutoShape 3"/>
          <p:cNvSpPr>
            <a:spLocks noChangeArrowheads="1"/>
          </p:cNvSpPr>
          <p:nvPr/>
        </p:nvSpPr>
        <p:spPr bwMode="gray">
          <a:xfrm rot="5400000">
            <a:off x="172115" y="3962100"/>
            <a:ext cx="3240000" cy="2340000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28" name="Freeform 4"/>
          <p:cNvSpPr>
            <a:spLocks/>
          </p:cNvSpPr>
          <p:nvPr/>
        </p:nvSpPr>
        <p:spPr bwMode="gray">
          <a:xfrm>
            <a:off x="828675" y="3591098"/>
            <a:ext cx="2006600" cy="360000"/>
          </a:xfrm>
          <a:custGeom>
            <a:avLst/>
            <a:gdLst>
              <a:gd name="T0" fmla="*/ 5 w 1270"/>
              <a:gd name="T1" fmla="*/ 303 h 303"/>
              <a:gd name="T2" fmla="*/ 21 w 1270"/>
              <a:gd name="T3" fmla="*/ 177 h 303"/>
              <a:gd name="T4" fmla="*/ 172 w 1270"/>
              <a:gd name="T5" fmla="*/ 22 h 303"/>
              <a:gd name="T6" fmla="*/ 361 w 1270"/>
              <a:gd name="T7" fmla="*/ 11 h 303"/>
              <a:gd name="T8" fmla="*/ 932 w 1270"/>
              <a:gd name="T9" fmla="*/ 12 h 303"/>
              <a:gd name="T10" fmla="*/ 1070 w 1270"/>
              <a:gd name="T11" fmla="*/ 14 h 303"/>
              <a:gd name="T12" fmla="*/ 1260 w 1270"/>
              <a:gd name="T13" fmla="*/ 189 h 303"/>
              <a:gd name="T14" fmla="*/ 1266 w 1270"/>
              <a:gd name="T15" fmla="*/ 302 h 303"/>
              <a:gd name="T16" fmla="*/ 5 w 1270"/>
              <a:gd name="T17" fmla="*/ 303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70" h="303">
                <a:moveTo>
                  <a:pt x="5" y="303"/>
                </a:moveTo>
                <a:cubicBezTo>
                  <a:pt x="5" y="303"/>
                  <a:pt x="0" y="253"/>
                  <a:pt x="21" y="177"/>
                </a:cubicBezTo>
                <a:cubicBezTo>
                  <a:pt x="48" y="130"/>
                  <a:pt x="69" y="44"/>
                  <a:pt x="172" y="22"/>
                </a:cubicBezTo>
                <a:cubicBezTo>
                  <a:pt x="275" y="0"/>
                  <a:pt x="235" y="13"/>
                  <a:pt x="361" y="11"/>
                </a:cubicBezTo>
                <a:cubicBezTo>
                  <a:pt x="487" y="9"/>
                  <a:pt x="813" y="12"/>
                  <a:pt x="932" y="12"/>
                </a:cubicBezTo>
                <a:cubicBezTo>
                  <a:pt x="1050" y="12"/>
                  <a:pt x="998" y="2"/>
                  <a:pt x="1070" y="14"/>
                </a:cubicBezTo>
                <a:cubicBezTo>
                  <a:pt x="1143" y="26"/>
                  <a:pt x="1215" y="84"/>
                  <a:pt x="1260" y="189"/>
                </a:cubicBezTo>
                <a:cubicBezTo>
                  <a:pt x="1270" y="262"/>
                  <a:pt x="1266" y="302"/>
                  <a:pt x="1266" y="302"/>
                </a:cubicBezTo>
                <a:lnTo>
                  <a:pt x="5" y="303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1" name="AutoShape 7"/>
          <p:cNvSpPr>
            <a:spLocks noChangeArrowheads="1"/>
          </p:cNvSpPr>
          <p:nvPr/>
        </p:nvSpPr>
        <p:spPr bwMode="gray">
          <a:xfrm rot="5400000">
            <a:off x="2884472" y="3919988"/>
            <a:ext cx="3240000" cy="2340000"/>
          </a:xfrm>
          <a:prstGeom prst="roundRect">
            <a:avLst>
              <a:gd name="adj" fmla="val 19894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2" name="Freeform 8"/>
          <p:cNvSpPr>
            <a:spLocks/>
          </p:cNvSpPr>
          <p:nvPr/>
        </p:nvSpPr>
        <p:spPr bwMode="gray">
          <a:xfrm>
            <a:off x="3538538" y="3561730"/>
            <a:ext cx="2001837" cy="360000"/>
          </a:xfrm>
          <a:custGeom>
            <a:avLst/>
            <a:gdLst>
              <a:gd name="T0" fmla="*/ 6 w 1261"/>
              <a:gd name="T1" fmla="*/ 297 h 303"/>
              <a:gd name="T2" fmla="*/ 18 w 1261"/>
              <a:gd name="T3" fmla="*/ 174 h 303"/>
              <a:gd name="T4" fmla="*/ 171 w 1261"/>
              <a:gd name="T5" fmla="*/ 30 h 303"/>
              <a:gd name="T6" fmla="*/ 352 w 1261"/>
              <a:gd name="T7" fmla="*/ 13 h 303"/>
              <a:gd name="T8" fmla="*/ 922 w 1261"/>
              <a:gd name="T9" fmla="*/ 10 h 303"/>
              <a:gd name="T10" fmla="*/ 1061 w 1261"/>
              <a:gd name="T11" fmla="*/ 12 h 303"/>
              <a:gd name="T12" fmla="*/ 1251 w 1261"/>
              <a:gd name="T13" fmla="*/ 190 h 303"/>
              <a:gd name="T14" fmla="*/ 1257 w 1261"/>
              <a:gd name="T15" fmla="*/ 303 h 303"/>
              <a:gd name="T16" fmla="*/ 6 w 1261"/>
              <a:gd name="T17" fmla="*/ 29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1" h="303">
                <a:moveTo>
                  <a:pt x="6" y="297"/>
                </a:moveTo>
                <a:cubicBezTo>
                  <a:pt x="6" y="297"/>
                  <a:pt x="0" y="225"/>
                  <a:pt x="18" y="174"/>
                </a:cubicBezTo>
                <a:cubicBezTo>
                  <a:pt x="36" y="123"/>
                  <a:pt x="105" y="45"/>
                  <a:pt x="171" y="30"/>
                </a:cubicBezTo>
                <a:cubicBezTo>
                  <a:pt x="237" y="15"/>
                  <a:pt x="227" y="16"/>
                  <a:pt x="352" y="13"/>
                </a:cubicBezTo>
                <a:cubicBezTo>
                  <a:pt x="477" y="10"/>
                  <a:pt x="804" y="10"/>
                  <a:pt x="922" y="10"/>
                </a:cubicBezTo>
                <a:cubicBezTo>
                  <a:pt x="1039" y="10"/>
                  <a:pt x="988" y="0"/>
                  <a:pt x="1061" y="12"/>
                </a:cubicBezTo>
                <a:cubicBezTo>
                  <a:pt x="1133" y="24"/>
                  <a:pt x="1206" y="83"/>
                  <a:pt x="1251" y="190"/>
                </a:cubicBezTo>
                <a:cubicBezTo>
                  <a:pt x="1261" y="263"/>
                  <a:pt x="1257" y="303"/>
                  <a:pt x="1257" y="303"/>
                </a:cubicBezTo>
                <a:lnTo>
                  <a:pt x="6" y="297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4" name="Text Box 10"/>
          <p:cNvSpPr txBox="1">
            <a:spLocks noChangeArrowheads="1"/>
          </p:cNvSpPr>
          <p:nvPr/>
        </p:nvSpPr>
        <p:spPr bwMode="gray">
          <a:xfrm>
            <a:off x="596730" y="4011262"/>
            <a:ext cx="2340000" cy="19851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Активные родители детей с ОВЗ</a:t>
            </a:r>
          </a:p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Все родители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u-RU" sz="20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Папы </a:t>
            </a:r>
            <a:endParaRPr lang="en-US" sz="2000" dirty="0">
              <a:solidFill>
                <a:srgbClr val="1C1C1C"/>
              </a:solidFill>
              <a:latin typeface="Calibri" panose="020F0502020204030204" pitchFamily="34" charset="0"/>
            </a:endParaRPr>
          </a:p>
          <a:p>
            <a:pPr algn="ctr" eaLnBrk="0" hangingPunct="0"/>
            <a:endParaRPr lang="en-US" sz="1300" dirty="0">
              <a:solidFill>
                <a:srgbClr val="1C1C1C"/>
              </a:solidFill>
            </a:endParaRPr>
          </a:p>
        </p:txBody>
      </p:sp>
      <p:sp>
        <p:nvSpPr>
          <p:cNvPr id="77835" name="AutoShape 11"/>
          <p:cNvSpPr>
            <a:spLocks noChangeArrowheads="1"/>
          </p:cNvSpPr>
          <p:nvPr/>
        </p:nvSpPr>
        <p:spPr bwMode="gray">
          <a:xfrm rot="5400000">
            <a:off x="5731419" y="3963989"/>
            <a:ext cx="3240000" cy="2232000"/>
          </a:xfrm>
          <a:prstGeom prst="roundRect">
            <a:avLst>
              <a:gd name="adj" fmla="val 11782"/>
            </a:avLst>
          </a:prstGeom>
          <a:gradFill rotWithShape="1">
            <a:gsLst>
              <a:gs pos="0">
                <a:srgbClr val="FFFFFF">
                  <a:gamma/>
                  <a:shade val="78824"/>
                  <a:invGamma/>
                  <a:alpha val="98000"/>
                </a:srgbClr>
              </a:gs>
              <a:gs pos="50000">
                <a:srgbClr val="FFFFFF"/>
              </a:gs>
              <a:gs pos="100000">
                <a:srgbClr val="FFFFFF">
                  <a:gamma/>
                  <a:shade val="78824"/>
                  <a:invGamma/>
                  <a:alpha val="98000"/>
                </a:srgbClr>
              </a:gs>
            </a:gsLst>
            <a:lin ang="540000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36" name="Freeform 12"/>
          <p:cNvSpPr>
            <a:spLocks/>
          </p:cNvSpPr>
          <p:nvPr/>
        </p:nvSpPr>
        <p:spPr bwMode="gray">
          <a:xfrm>
            <a:off x="6351294" y="3566586"/>
            <a:ext cx="2000250" cy="324000"/>
          </a:xfrm>
          <a:custGeom>
            <a:avLst/>
            <a:gdLst>
              <a:gd name="T0" fmla="*/ 5 w 1260"/>
              <a:gd name="T1" fmla="*/ 292 h 292"/>
              <a:gd name="T2" fmla="*/ 192 w 1260"/>
              <a:gd name="T3" fmla="*/ 0 h 292"/>
              <a:gd name="T4" fmla="*/ 1060 w 1260"/>
              <a:gd name="T5" fmla="*/ 0 h 292"/>
              <a:gd name="T6" fmla="*/ 1254 w 1260"/>
              <a:gd name="T7" fmla="*/ 291 h 292"/>
              <a:gd name="T8" fmla="*/ 5 w 1260"/>
              <a:gd name="T9" fmla="*/ 292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60" h="292">
                <a:moveTo>
                  <a:pt x="5" y="292"/>
                </a:moveTo>
                <a:cubicBezTo>
                  <a:pt x="0" y="270"/>
                  <a:pt x="16" y="49"/>
                  <a:pt x="192" y="0"/>
                </a:cubicBezTo>
                <a:lnTo>
                  <a:pt x="1060" y="0"/>
                </a:lnTo>
                <a:cubicBezTo>
                  <a:pt x="1241" y="48"/>
                  <a:pt x="1260" y="186"/>
                  <a:pt x="1254" y="291"/>
                </a:cubicBezTo>
                <a:lnTo>
                  <a:pt x="5" y="292"/>
                </a:lnTo>
                <a:close/>
              </a:path>
            </a:pathLst>
          </a:custGeom>
          <a:solidFill>
            <a:schemeClr val="fol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EAEAEA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pSp>
        <p:nvGrpSpPr>
          <p:cNvPr id="77839" name="Group 15"/>
          <p:cNvGrpSpPr>
            <a:grpSpLocks/>
          </p:cNvGrpSpPr>
          <p:nvPr/>
        </p:nvGrpSpPr>
        <p:grpSpPr bwMode="auto">
          <a:xfrm>
            <a:off x="3378200" y="1771649"/>
            <a:ext cx="2412000" cy="900000"/>
            <a:chOff x="2251" y="1126"/>
            <a:chExt cx="1501" cy="339"/>
          </a:xfrm>
        </p:grpSpPr>
        <p:sp>
          <p:nvSpPr>
            <p:cNvPr id="77840" name="AutoShape 16"/>
            <p:cNvSpPr>
              <a:spLocks noChangeArrowheads="1"/>
            </p:cNvSpPr>
            <p:nvPr/>
          </p:nvSpPr>
          <p:spPr bwMode="gray">
            <a:xfrm>
              <a:off x="2251" y="1126"/>
              <a:ext cx="1501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1" name="AutoShape 17"/>
            <p:cNvSpPr>
              <a:spLocks noChangeArrowheads="1"/>
            </p:cNvSpPr>
            <p:nvPr/>
          </p:nvSpPr>
          <p:spPr bwMode="gray">
            <a:xfrm>
              <a:off x="2269" y="1145"/>
              <a:ext cx="1465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hlink">
                    <a:alpha val="89999"/>
                  </a:schemeClr>
                </a:gs>
                <a:gs pos="50000">
                  <a:schemeClr val="hlink">
                    <a:gamma/>
                    <a:tint val="33725"/>
                    <a:invGamma/>
                  </a:schemeClr>
                </a:gs>
                <a:gs pos="100000">
                  <a:schemeClr val="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7843" name="Group 19"/>
          <p:cNvGrpSpPr>
            <a:grpSpLocks/>
          </p:cNvGrpSpPr>
          <p:nvPr/>
        </p:nvGrpSpPr>
        <p:grpSpPr bwMode="auto">
          <a:xfrm>
            <a:off x="6105524" y="1771649"/>
            <a:ext cx="2412000" cy="900000"/>
            <a:chOff x="3969" y="1126"/>
            <a:chExt cx="1502" cy="339"/>
          </a:xfrm>
        </p:grpSpPr>
        <p:sp>
          <p:nvSpPr>
            <p:cNvPr id="77844" name="AutoShape 20"/>
            <p:cNvSpPr>
              <a:spLocks noChangeArrowheads="1"/>
            </p:cNvSpPr>
            <p:nvPr/>
          </p:nvSpPr>
          <p:spPr bwMode="gray">
            <a:xfrm>
              <a:off x="3969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AEAEA">
                    <a:gamma/>
                    <a:shade val="36078"/>
                    <a:invGamma/>
                  </a:srgbClr>
                </a:gs>
                <a:gs pos="50000">
                  <a:srgbClr val="EAEAEA"/>
                </a:gs>
                <a:gs pos="100000">
                  <a:srgbClr val="EAEAEA">
                    <a:gamma/>
                    <a:shade val="36078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5" name="AutoShape 21"/>
            <p:cNvSpPr>
              <a:spLocks noChangeArrowheads="1"/>
            </p:cNvSpPr>
            <p:nvPr/>
          </p:nvSpPr>
          <p:spPr bwMode="gray">
            <a:xfrm>
              <a:off x="3988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alpha val="89999"/>
                  </a:schemeClr>
                </a:gs>
                <a:gs pos="50000">
                  <a:schemeClr val="folHlink">
                    <a:gamma/>
                    <a:tint val="33725"/>
                    <a:invGamma/>
                  </a:schemeClr>
                </a:gs>
                <a:gs pos="100000">
                  <a:schemeClr val="folHlink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46" name="Rectangle 22"/>
          <p:cNvSpPr>
            <a:spLocks noChangeArrowheads="1"/>
          </p:cNvSpPr>
          <p:nvPr/>
        </p:nvSpPr>
        <p:spPr bwMode="gray">
          <a:xfrm>
            <a:off x="3811319" y="1973604"/>
            <a:ext cx="14285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Тематика</a:t>
            </a:r>
            <a:endParaRPr lang="en-US" b="1" dirty="0">
              <a:solidFill>
                <a:srgbClr val="1C1C1C"/>
              </a:solidFill>
              <a:latin typeface="Calibri" panose="020F0502020204030204" pitchFamily="34" charset="0"/>
            </a:endParaRPr>
          </a:p>
        </p:txBody>
      </p:sp>
      <p:grpSp>
        <p:nvGrpSpPr>
          <p:cNvPr id="77847" name="Group 23"/>
          <p:cNvGrpSpPr>
            <a:grpSpLocks/>
          </p:cNvGrpSpPr>
          <p:nvPr/>
        </p:nvGrpSpPr>
        <p:grpSpPr bwMode="auto">
          <a:xfrm>
            <a:off x="625975" y="1755191"/>
            <a:ext cx="2412000" cy="900000"/>
            <a:chOff x="555" y="1126"/>
            <a:chExt cx="1502" cy="339"/>
          </a:xfrm>
        </p:grpSpPr>
        <p:sp>
          <p:nvSpPr>
            <p:cNvPr id="77848" name="AutoShape 24"/>
            <p:cNvSpPr>
              <a:spLocks noChangeArrowheads="1"/>
            </p:cNvSpPr>
            <p:nvPr/>
          </p:nvSpPr>
          <p:spPr bwMode="gray">
            <a:xfrm>
              <a:off x="555" y="1126"/>
              <a:ext cx="1502" cy="33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36078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36078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>
              <a:outerShdw dist="40161" dir="4293903" algn="ctr" rotWithShape="0">
                <a:srgbClr val="FFFFCC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 algn="ctr">
                  <a:solidFill>
                    <a:srgbClr val="3366CC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7849" name="AutoShape 25"/>
            <p:cNvSpPr>
              <a:spLocks noChangeArrowheads="1"/>
            </p:cNvSpPr>
            <p:nvPr/>
          </p:nvSpPr>
          <p:spPr bwMode="gray">
            <a:xfrm>
              <a:off x="574" y="1145"/>
              <a:ext cx="1464" cy="30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alpha val="89999"/>
                  </a:schemeClr>
                </a:gs>
                <a:gs pos="50000">
                  <a:schemeClr val="accent2">
                    <a:gamma/>
                    <a:tint val="33725"/>
                    <a:invGamma/>
                  </a:schemeClr>
                </a:gs>
                <a:gs pos="100000">
                  <a:schemeClr val="accent2">
                    <a:alpha val="89999"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77850" name="Rectangle 26"/>
          <p:cNvSpPr>
            <a:spLocks noChangeArrowheads="1"/>
          </p:cNvSpPr>
          <p:nvPr/>
        </p:nvSpPr>
        <p:spPr bwMode="gray">
          <a:xfrm>
            <a:off x="6648617" y="1840652"/>
            <a:ext cx="12458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Формы </a:t>
            </a:r>
          </a:p>
          <a:p>
            <a:pPr algn="ctr"/>
            <a:r>
              <a:rPr lang="ru-RU" sz="24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работы</a:t>
            </a:r>
            <a:endParaRPr lang="en-US" sz="2400" b="1" dirty="0">
              <a:solidFill>
                <a:srgbClr val="1C1C1C"/>
              </a:solidFill>
              <a:latin typeface="Calibri" panose="020F0502020204030204" pitchFamily="34" charset="0"/>
            </a:endParaRPr>
          </a:p>
        </p:txBody>
      </p:sp>
      <p:sp>
        <p:nvSpPr>
          <p:cNvPr id="77851" name="AutoShape 27"/>
          <p:cNvSpPr>
            <a:spLocks noChangeArrowheads="1"/>
          </p:cNvSpPr>
          <p:nvPr/>
        </p:nvSpPr>
        <p:spPr bwMode="gray">
          <a:xfrm flipV="1">
            <a:off x="828675" y="2324100"/>
            <a:ext cx="1981200" cy="1188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2" name="AutoShape 28"/>
          <p:cNvSpPr>
            <a:spLocks noChangeArrowheads="1"/>
          </p:cNvSpPr>
          <p:nvPr/>
        </p:nvSpPr>
        <p:spPr bwMode="gray">
          <a:xfrm flipV="1">
            <a:off x="3538538" y="2324100"/>
            <a:ext cx="1981200" cy="1188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53" name="AutoShape 29"/>
          <p:cNvSpPr>
            <a:spLocks noChangeArrowheads="1"/>
          </p:cNvSpPr>
          <p:nvPr/>
        </p:nvSpPr>
        <p:spPr bwMode="gray">
          <a:xfrm flipV="1">
            <a:off x="6320924" y="2324100"/>
            <a:ext cx="1981200" cy="11880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7842" name="Rectangle 18"/>
          <p:cNvSpPr>
            <a:spLocks noChangeArrowheads="1"/>
          </p:cNvSpPr>
          <p:nvPr/>
        </p:nvSpPr>
        <p:spPr bwMode="gray">
          <a:xfrm>
            <a:off x="1009158" y="1789692"/>
            <a:ext cx="15919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Целевая </a:t>
            </a:r>
          </a:p>
          <a:p>
            <a:pPr algn="ctr"/>
            <a:r>
              <a:rPr lang="ru-RU" sz="2400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аудитория</a:t>
            </a:r>
            <a:endParaRPr lang="en-US" sz="2400" b="1" dirty="0">
              <a:solidFill>
                <a:srgbClr val="1C1C1C"/>
              </a:solidFill>
              <a:latin typeface="Calibri" panose="020F0502020204030204" pitchFamily="34" charset="0"/>
            </a:endParaRP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gray">
          <a:xfrm>
            <a:off x="6271419" y="3987179"/>
            <a:ext cx="2160000" cy="2539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Лекция</a:t>
            </a:r>
            <a:endParaRPr lang="ru-RU" sz="1300" b="1" dirty="0" smtClean="0">
              <a:solidFill>
                <a:srgbClr val="1C1C1C"/>
              </a:solidFill>
              <a:latin typeface="Calibri" panose="020F0502020204030204" pitchFamily="34" charset="0"/>
            </a:endParaRPr>
          </a:p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err="1" smtClean="0">
                <a:solidFill>
                  <a:srgbClr val="1C1C1C"/>
                </a:solidFill>
                <a:latin typeface="Calibri" panose="020F0502020204030204" pitchFamily="34" charset="0"/>
              </a:rPr>
              <a:t>Интерактивая</a:t>
            </a: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 игра</a:t>
            </a:r>
          </a:p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Тренинг </a:t>
            </a:r>
            <a:endParaRPr lang="ru-RU" sz="1300" b="1" dirty="0" smtClean="0">
              <a:solidFill>
                <a:srgbClr val="1C1C1C"/>
              </a:solidFill>
              <a:latin typeface="Calibri" panose="020F0502020204030204" pitchFamily="34" charset="0"/>
            </a:endParaRPr>
          </a:p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Методический фильм</a:t>
            </a: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Презентация </a:t>
            </a:r>
            <a:endParaRPr lang="ru-RU" sz="1300" b="1" dirty="0" smtClean="0">
              <a:solidFill>
                <a:srgbClr val="1C1C1C"/>
              </a:solidFill>
              <a:latin typeface="Calibri" panose="020F0502020204030204" pitchFamily="34" charset="0"/>
            </a:endParaRPr>
          </a:p>
          <a:p>
            <a:pPr algn="ctr" eaLnBrk="0" hangingPunct="0"/>
            <a:endParaRPr lang="ru-RU" sz="1300" b="1" dirty="0">
              <a:solidFill>
                <a:srgbClr val="1C1C1C"/>
              </a:solidFill>
            </a:endParaRPr>
          </a:p>
        </p:txBody>
      </p:sp>
      <p:sp>
        <p:nvSpPr>
          <p:cNvPr id="30" name="Text Box 6"/>
          <p:cNvSpPr txBox="1">
            <a:spLocks noChangeArrowheads="1"/>
          </p:cNvSpPr>
          <p:nvPr/>
        </p:nvSpPr>
        <p:spPr bwMode="gray">
          <a:xfrm>
            <a:off x="3457276" y="3925972"/>
            <a:ext cx="2304000" cy="28161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Вопросы здоровья</a:t>
            </a:r>
            <a:endParaRPr lang="ru-RU" sz="1300" b="1" dirty="0" smtClean="0">
              <a:solidFill>
                <a:srgbClr val="1C1C1C"/>
              </a:solidFill>
              <a:latin typeface="Calibri" panose="020F0502020204030204" pitchFamily="34" charset="0"/>
            </a:endParaRPr>
          </a:p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err="1" smtClean="0">
                <a:solidFill>
                  <a:srgbClr val="1C1C1C"/>
                </a:solidFill>
                <a:latin typeface="Calibri" panose="020F0502020204030204" pitchFamily="34" charset="0"/>
              </a:rPr>
              <a:t>Организацион-ные</a:t>
            </a: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 вопросы</a:t>
            </a:r>
          </a:p>
          <a:p>
            <a:pPr marL="285750" indent="-285750" eaLnBrk="0" hangingPunct="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Образователь-</a:t>
            </a:r>
            <a:r>
              <a:rPr lang="ru-RU" b="1" dirty="0" err="1" smtClean="0">
                <a:solidFill>
                  <a:srgbClr val="1C1C1C"/>
                </a:solidFill>
                <a:latin typeface="Calibri" panose="020F0502020204030204" pitchFamily="34" charset="0"/>
              </a:rPr>
              <a:t>ные</a:t>
            </a: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 технологии</a:t>
            </a:r>
            <a:endParaRPr lang="ru-RU" sz="1300" b="1" dirty="0" smtClean="0">
              <a:solidFill>
                <a:srgbClr val="1C1C1C"/>
              </a:solidFill>
              <a:latin typeface="Calibri" panose="020F0502020204030204" pitchFamily="34" charset="0"/>
            </a:endParaRPr>
          </a:p>
          <a:p>
            <a:pPr marL="285750" indent="-285750" eaLnBrk="0" hangingPunct="0">
              <a:buFont typeface="Wingdings" panose="05000000000000000000" pitchFamily="2" charset="2"/>
              <a:buChar char="§"/>
            </a:pPr>
            <a:r>
              <a:rPr lang="ru-RU" b="1" dirty="0" smtClean="0">
                <a:solidFill>
                  <a:srgbClr val="1C1C1C"/>
                </a:solidFill>
                <a:latin typeface="Calibri" panose="020F0502020204030204" pitchFamily="34" charset="0"/>
              </a:rPr>
              <a:t>Коррекционные методы и подходы</a:t>
            </a:r>
          </a:p>
        </p:txBody>
      </p:sp>
    </p:spTree>
    <p:extLst>
      <p:ext uri="{BB962C8B-B14F-4D97-AF65-F5344CB8AC3E}">
        <p14:creationId xmlns:p14="http://schemas.microsoft.com/office/powerpoint/2010/main" val="41613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260647"/>
            <a:ext cx="8704422" cy="1094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rtlCol="0" anchor="ctr" anchorCtr="0">
            <a:noAutofit/>
          </a:bodyPr>
          <a:lstStyle/>
          <a:p>
            <a:r>
              <a:rPr lang="ru-RU" altLang="ru-RU" sz="20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Положение о психолого-медико-педагогической комиссии</a:t>
            </a:r>
            <a:br>
              <a:rPr lang="ru-RU" altLang="ru-RU" sz="20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</a:br>
            <a:r>
              <a:rPr lang="ru-RU" altLang="ru-RU" sz="2000" b="1" kern="0" dirty="0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rPr>
              <a:t>(Приказ Министерства образования и науки Российской Федерации от 20 сентября 2013 г. N 1082 г. )</a:t>
            </a:r>
            <a:endParaRPr lang="ru-RU" sz="20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lvl="0" indent="0" algn="just" fontAlgn="base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16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2. Комиссия создается в целях своевременного </a:t>
            </a:r>
            <a:r>
              <a:rPr lang="ru-RU" altLang="ru-RU" sz="16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выявления детей с особенностями </a:t>
            </a:r>
            <a:r>
              <a:rPr lang="ru-RU" altLang="ru-RU" sz="16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 физическом и (или) психическом развитии и (или) отклонениями в поведении, проведения их комплексного психолого-медико-педагогического обследования и подготовки по результатам обследования рекомендаций по оказанию им психолого-медико-педагогической помощи и организации их обучения и воспитания, а также подтверждения, уточнения или изменения ранее данных рекомендаций</a:t>
            </a:r>
            <a:r>
              <a:rPr lang="ru-RU" altLang="ru-RU" sz="1600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ru-RU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проведение обследования </a:t>
            </a:r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детей в возрасте от 0 до 18 лет в целях своевременного выявления особенностей в физическом и (или) психическом развитии и (или) отклонений в поведении детей;</a:t>
            </a:r>
          </a:p>
          <a:p>
            <a:pPr algn="just"/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б) </a:t>
            </a:r>
            <a:r>
              <a:rPr lang="ru-RU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подготовка</a:t>
            </a:r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по результатам обследования </a:t>
            </a:r>
            <a:r>
              <a:rPr lang="ru-RU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рекомендаций</a:t>
            </a:r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по оказанию детям психолого-медико-педагогической помощи и организации их обучения и воспитания, подтверждение, уточнение или изменение ранее данных комиссией рекомендаций;</a:t>
            </a:r>
          </a:p>
          <a:p>
            <a:pPr algn="just"/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в) </a:t>
            </a:r>
            <a:r>
              <a:rPr lang="ru-RU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оказание консультативной помощи</a:t>
            </a:r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</a:t>
            </a:r>
            <a:r>
              <a:rPr lang="ru-RU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детей с ограниченными возможностями здоровья и (или) </a:t>
            </a:r>
            <a:r>
              <a:rPr lang="ru-RU" sz="1600" b="1" dirty="0" err="1">
                <a:latin typeface="Calibri" panose="020F0502020204030204" pitchFamily="34" charset="0"/>
                <a:cs typeface="Times New Roman" panose="02020603050405020304" pitchFamily="18" charset="0"/>
              </a:rPr>
              <a:t>девиантным</a:t>
            </a:r>
            <a:r>
              <a:rPr lang="ru-RU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(общественно опасным) поведением</a:t>
            </a:r>
            <a:r>
              <a:rPr lang="ru-RU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lvl="0" indent="0" algn="just" fontAlgn="base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16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6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latin typeface="Calibri" panose="020F0502020204030204" pitchFamily="34" charset="0"/>
              </a:rPr>
              <a:t>Заключение ПМПК – основание для </a:t>
            </a:r>
            <a:br>
              <a:rPr lang="ru-RU" sz="3200" dirty="0" smtClean="0">
                <a:latin typeface="Calibri" panose="020F0502020204030204" pitchFamily="34" charset="0"/>
              </a:rPr>
            </a:br>
            <a:r>
              <a:rPr lang="ru-RU" sz="3200" dirty="0" smtClean="0">
                <a:latin typeface="Calibri" panose="020F0502020204030204" pitchFamily="34" charset="0"/>
              </a:rPr>
              <a:t>создания условий обучения и воспитания в ДОУ.</a:t>
            </a:r>
            <a:endParaRPr lang="ru-RU" sz="3200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Приказ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Минобрнауки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России от 20.09.2013 N 1082 Об утверждении Положения о психолого-медико-педагогической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комиссии, п.23: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</a:rPr>
              <a:t>Представленное </a:t>
            </a:r>
            <a:r>
              <a:rPr lang="ru-RU" dirty="0">
                <a:latin typeface="Calibri" panose="020F0502020204030204" pitchFamily="34" charset="0"/>
              </a:rPr>
              <a:t>родителями (законными представителями) детей </a:t>
            </a:r>
            <a:r>
              <a:rPr lang="ru-RU" b="1" dirty="0">
                <a:latin typeface="Calibri" panose="020F0502020204030204" pitchFamily="34" charset="0"/>
              </a:rPr>
              <a:t>заключение комиссии является основанием для создания </a:t>
            </a:r>
            <a:r>
              <a:rPr lang="ru-RU" dirty="0">
                <a:latin typeface="Calibri" panose="020F0502020204030204" pitchFamily="34" charset="0"/>
              </a:rPr>
              <a:t>органами исполнительной власти субъектов Российской Федерации, осуществляющими государственное управление в сфере образования, и органами местного самоуправления, осуществляющими управление в сфере образования, образовательными организациями, иными органами и организациями в соответствии с их компетенцией рекомендованных в заключении </a:t>
            </a:r>
            <a:r>
              <a:rPr lang="ru-RU" b="1" dirty="0">
                <a:latin typeface="Calibri" panose="020F0502020204030204" pitchFamily="34" charset="0"/>
              </a:rPr>
              <a:t>условий для обучения и воспитания детей</a:t>
            </a:r>
            <a:r>
              <a:rPr lang="ru-RU" dirty="0">
                <a:latin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2134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332656"/>
            <a:ext cx="8488398" cy="95764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67500" lnSpcReduction="20000"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dirty="0"/>
          </a:p>
          <a:p>
            <a:r>
              <a:rPr lang="ru-RU" dirty="0"/>
              <a:t>Статья 48. Обязанности и ответственность педагогических работников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853136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28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altLang="ru-RU" sz="28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 Педагогические работники обязаны: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6) учитывать особенности психофизического развития обучающихся и состояние их здоровья, </a:t>
            </a:r>
            <a:r>
              <a:rPr lang="ru-RU" altLang="ru-RU" b="1" u="sng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соблюдать специальные условия, необходимые для получения образования лицами с ограниченными возможностями здоровья,</a:t>
            </a:r>
            <a:r>
              <a:rPr lang="ru-RU" altLang="ru-RU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взаимодействовать при необходимости с медицинскими организациями.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28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1400" kern="0" dirty="0">
              <a:solidFill>
                <a:srgbClr val="000000"/>
              </a:solidFill>
              <a:latin typeface="Tahoma"/>
            </a:endParaRP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1400" kern="0" dirty="0">
              <a:solidFill>
                <a:srgbClr val="00000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6068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Calibri" panose="020F0502020204030204" pitchFamily="34" charset="0"/>
              </a:rPr>
              <a:t>Сроки получения дошкольного образования </a:t>
            </a:r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</a:rPr>
              <a:t>На </a:t>
            </a:r>
            <a:r>
              <a:rPr lang="ru-RU" dirty="0">
                <a:latin typeface="Calibri" panose="020F0502020204030204" pitchFamily="34" charset="0"/>
              </a:rPr>
              <a:t>основании п. 1 ст. 67 гл. 7 Федерального закона «Об образовании в РФ» ФЗ-273 (редакция, действующая с 24.07.2015г). 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algn="just"/>
            <a:r>
              <a:rPr lang="ru-RU" dirty="0" smtClean="0">
                <a:latin typeface="Calibri" panose="020F0502020204030204" pitchFamily="34" charset="0"/>
              </a:rPr>
              <a:t>Получение </a:t>
            </a:r>
            <a:r>
              <a:rPr lang="ru-RU" dirty="0">
                <a:latin typeface="Calibri" panose="020F0502020204030204" pitchFamily="34" charset="0"/>
              </a:rPr>
              <a:t>дошкольного образования в образовательных организациях </a:t>
            </a:r>
            <a:r>
              <a:rPr lang="ru-RU" b="1" dirty="0">
                <a:latin typeface="Calibri" panose="020F0502020204030204" pitchFamily="34" charset="0"/>
              </a:rPr>
              <a:t>может начинаться по достижении детьми возраста двух месяцев</a:t>
            </a:r>
            <a:r>
              <a:rPr lang="ru-RU" dirty="0">
                <a:latin typeface="Calibri" panose="020F0502020204030204" pitchFamily="34" charset="0"/>
              </a:rPr>
              <a:t>. </a:t>
            </a:r>
            <a:endParaRPr lang="en-US" dirty="0" smtClean="0">
              <a:latin typeface="Calibri" panose="020F0502020204030204" pitchFamily="34" charset="0"/>
            </a:endParaRPr>
          </a:p>
          <a:p>
            <a:pPr algn="just"/>
            <a:r>
              <a:rPr lang="ru-RU" dirty="0" smtClean="0">
                <a:latin typeface="Calibri" panose="020F0502020204030204" pitchFamily="34" charset="0"/>
              </a:rPr>
              <a:t>Получение </a:t>
            </a:r>
            <a:r>
              <a:rPr lang="ru-RU" dirty="0">
                <a:latin typeface="Calibri" panose="020F0502020204030204" pitchFamily="34" charset="0"/>
              </a:rPr>
              <a:t>начального общего образования в образовательных организациях начинается </a:t>
            </a:r>
            <a:r>
              <a:rPr lang="ru-RU" b="1" dirty="0">
                <a:latin typeface="Calibri" panose="020F0502020204030204" pitchFamily="34" charset="0"/>
              </a:rPr>
              <a:t>по достижении детьми возраста шести лет и шести месяцев </a:t>
            </a:r>
            <a:r>
              <a:rPr lang="ru-RU" dirty="0">
                <a:latin typeface="Calibri" panose="020F0502020204030204" pitchFamily="34" charset="0"/>
              </a:rPr>
              <a:t>при отсутствии противопоказаний по состоянию здоровья,</a:t>
            </a:r>
            <a:r>
              <a:rPr lang="ru-RU" b="1" dirty="0">
                <a:latin typeface="Calibri" panose="020F0502020204030204" pitchFamily="34" charset="0"/>
              </a:rPr>
              <a:t> но не позже достижения ими возраста восьми лет</a:t>
            </a:r>
            <a:r>
              <a:rPr lang="ru-RU" dirty="0">
                <a:latin typeface="Calibri" panose="020F0502020204030204" pitchFamily="34" charset="0"/>
              </a:rPr>
              <a:t>. </a:t>
            </a:r>
            <a:endParaRPr lang="en-US" dirty="0" smtClean="0">
              <a:latin typeface="Calibri" panose="020F0502020204030204" pitchFamily="34" charset="0"/>
            </a:endParaRP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      </a:t>
            </a:r>
            <a:r>
              <a:rPr lang="ru-RU" dirty="0" smtClean="0">
                <a:latin typeface="Calibri" panose="020F0502020204030204" pitchFamily="34" charset="0"/>
              </a:rPr>
              <a:t>По </a:t>
            </a:r>
            <a:r>
              <a:rPr lang="ru-RU" dirty="0">
                <a:latin typeface="Calibri" panose="020F0502020204030204" pitchFamily="34" charset="0"/>
              </a:rPr>
              <a:t>заявлению родителей (законных представителей) детей учредитель образовательной организации вправе разрешить прием детей в образовательную организацию на обучение по </a:t>
            </a:r>
            <a:r>
              <a:rPr lang="ru-RU" dirty="0" smtClean="0">
                <a:latin typeface="Calibri" panose="020F0502020204030204" pitchFamily="34" charset="0"/>
              </a:rPr>
              <a:t>образовательным</a:t>
            </a:r>
            <a:r>
              <a:rPr lang="en-US" dirty="0" smtClean="0">
                <a:latin typeface="Calibri" panose="020F0502020204030204" pitchFamily="34" charset="0"/>
              </a:rPr>
              <a:t>  </a:t>
            </a:r>
            <a:r>
              <a:rPr lang="ru-RU" dirty="0" smtClean="0">
                <a:latin typeface="Calibri" panose="020F0502020204030204" pitchFamily="34" charset="0"/>
              </a:rPr>
              <a:t> программам</a:t>
            </a:r>
            <a:r>
              <a:rPr lang="en-US" dirty="0" smtClean="0">
                <a:latin typeface="Calibri" panose="020F0502020204030204" pitchFamily="34" charset="0"/>
              </a:rPr>
              <a:t>  </a:t>
            </a: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</a:rPr>
              <a:t>начального </a:t>
            </a:r>
            <a:r>
              <a:rPr lang="en-US" dirty="0" smtClean="0">
                <a:latin typeface="Calibri" panose="020F0502020204030204" pitchFamily="34" charset="0"/>
              </a:rPr>
              <a:t>  </a:t>
            </a:r>
            <a:r>
              <a:rPr lang="ru-RU" dirty="0" smtClean="0">
                <a:latin typeface="Calibri" panose="020F0502020204030204" pitchFamily="34" charset="0"/>
              </a:rPr>
              <a:t>общего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  </a:t>
            </a:r>
            <a:r>
              <a:rPr lang="ru-RU" dirty="0" smtClean="0">
                <a:latin typeface="Calibri" panose="020F0502020204030204" pitchFamily="34" charset="0"/>
              </a:rPr>
              <a:t>образования</a:t>
            </a:r>
            <a:r>
              <a:rPr lang="en-US" dirty="0" smtClean="0"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</a:rPr>
              <a:t>в </a:t>
            </a:r>
            <a:r>
              <a:rPr lang="ru-RU" b="1" dirty="0" smtClean="0">
                <a:latin typeface="Calibri" panose="020F0502020204030204" pitchFamily="34" charset="0"/>
              </a:rPr>
              <a:t>более</a:t>
            </a:r>
            <a:r>
              <a:rPr lang="en-US" b="1" dirty="0" smtClean="0">
                <a:latin typeface="Calibri" panose="020F0502020204030204" pitchFamily="34" charset="0"/>
              </a:rPr>
              <a:t> </a:t>
            </a:r>
            <a:r>
              <a:rPr lang="ru-RU" b="1" dirty="0" smtClean="0">
                <a:latin typeface="Calibri" panose="020F0502020204030204" pitchFamily="34" charset="0"/>
              </a:rPr>
              <a:t>раннем </a:t>
            </a:r>
            <a:r>
              <a:rPr lang="ru-RU" b="1" dirty="0">
                <a:latin typeface="Calibri" panose="020F0502020204030204" pitchFamily="34" charset="0"/>
              </a:rPr>
              <a:t>или более позднем возрасте</a:t>
            </a:r>
            <a:r>
              <a:rPr lang="ru-RU" dirty="0">
                <a:latin typeface="Calibri" panose="020F0502020204030204" pitchFamily="34" charset="0"/>
              </a:rPr>
              <a:t>.</a:t>
            </a:r>
            <a:br>
              <a:rPr lang="ru-RU" dirty="0">
                <a:latin typeface="Calibri" panose="020F0502020204030204" pitchFamily="34" charset="0"/>
              </a:rPr>
            </a:br>
            <a:endParaRPr 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89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116632"/>
            <a:ext cx="8560406" cy="1173664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52500" lnSpcReduction="20000"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dirty="0"/>
          </a:p>
          <a:p>
            <a:r>
              <a:rPr lang="ru-RU" dirty="0"/>
              <a:t>ФЗ №273. Статья 55. Общие требования к приему на обучение в организацию, осуществляющую образовательную деятельность</a:t>
            </a:r>
          </a:p>
          <a:p>
            <a:r>
              <a:rPr lang="ru-RU" dirty="0"/>
              <a:t>Статья 79. Организация получения образования обучающимися с ограниченными возможностями здоровья</a:t>
            </a:r>
          </a:p>
          <a:p>
            <a:endParaRPr lang="ru-RU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853136"/>
          </a:xfrm>
        </p:spPr>
        <p:txBody>
          <a:bodyPr>
            <a:normAutofit fontScale="55000" lnSpcReduction="20000"/>
          </a:bodyPr>
          <a:lstStyle/>
          <a:p>
            <a:pPr marL="0" lvl="0" indent="0" algn="just" eaLnBrk="0" fontAlgn="base" hangingPunct="0">
              <a:lnSpc>
                <a:spcPct val="120000"/>
              </a:lnSpc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40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altLang="ru-RU" sz="40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altLang="ru-RU" sz="4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Дети с ограниченными возможностями здоровья принимаются на обучение </a:t>
            </a:r>
            <a:r>
              <a:rPr lang="ru-RU" altLang="ru-RU" sz="4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по адаптированной основной общеобразовательной программе </a:t>
            </a:r>
            <a:r>
              <a:rPr lang="ru-RU" altLang="ru-RU" sz="4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только с согласия родителей (законных представителей) и </a:t>
            </a:r>
            <a:r>
              <a:rPr lang="ru-RU" altLang="ru-RU" sz="4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на основании рекомендаций психолого-медико-педагогической комиссии</a:t>
            </a:r>
            <a:r>
              <a:rPr lang="ru-RU" altLang="ru-RU" sz="4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4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 1. </a:t>
            </a:r>
            <a:r>
              <a:rPr lang="ru-RU" altLang="ru-RU" sz="4000" b="1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Содержание образования и условия организации обучения и воспитания обучающихся с ограниченными возможностями здоровья определяются адаптированной образовательной программой, а для инвалидов также в соответствии с индивидуальной программой реабилитации инвалида.</a:t>
            </a:r>
          </a:p>
          <a:p>
            <a:pPr mar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r>
              <a:rPr lang="ru-RU" altLang="ru-RU" sz="4000" kern="0" dirty="0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       2. Общее образование обучающихся с ограниченными возможностями здоровья осуществляется в организациях, осуществляющих образовательную деятельность по адаптированным основным общеобразовательным программам. В таких организациях создаются специальные условия для получения образования указанными обучающимися.</a:t>
            </a:r>
          </a:p>
          <a:p>
            <a:pPr mar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28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1400" kern="0" dirty="0">
              <a:solidFill>
                <a:srgbClr val="000000"/>
              </a:solidFill>
              <a:latin typeface="Tahoma"/>
            </a:endParaRPr>
          </a:p>
          <a:p>
            <a:pPr marL="0" lvl="0" indent="0" algn="just" eaLnBrk="0" fontAlgn="base" hangingPunct="0">
              <a:spcAft>
                <a:spcPct val="0"/>
              </a:spcAft>
              <a:buClr>
                <a:srgbClr val="3333CC"/>
              </a:buClr>
              <a:buSzPct val="60000"/>
              <a:buNone/>
            </a:pPr>
            <a:endParaRPr lang="ru-RU" altLang="ru-RU" sz="1400" kern="0" dirty="0">
              <a:solidFill>
                <a:srgbClr val="000000"/>
              </a:solidFill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71838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4042" y="332656"/>
            <a:ext cx="8488398" cy="95764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FFFFFF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25000" lnSpcReduction="20000"/>
          </a:bodyPr>
          <a:lstStyle>
            <a:defPPr>
              <a:defRPr lang="ru-RU"/>
            </a:defPPr>
            <a:lvl1pPr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ru-RU" dirty="0"/>
          </a:p>
          <a:p>
            <a:r>
              <a:rPr lang="ru-RU" sz="9600" dirty="0"/>
              <a:t>ФЗ №273. </a:t>
            </a:r>
            <a:endParaRPr lang="ru-RU" sz="9600" dirty="0" smtClean="0"/>
          </a:p>
          <a:p>
            <a:r>
              <a:rPr lang="ru-RU" sz="9600" dirty="0" smtClean="0"/>
              <a:t>Статья </a:t>
            </a:r>
            <a:r>
              <a:rPr lang="ru-RU" sz="9600" dirty="0"/>
              <a:t>79. Организация получения образования обучающимися с ограниченными возможностями здоровья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1355611"/>
            <a:ext cx="9144000" cy="0"/>
          </a:xfrm>
          <a:prstGeom prst="line">
            <a:avLst/>
          </a:prstGeom>
          <a:ln w="57150">
            <a:solidFill>
              <a:srgbClr val="FE83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1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853136"/>
          </a:xfrm>
        </p:spPr>
        <p:txBody>
          <a:bodyPr>
            <a:normAutofit fontScale="77500" lnSpcReduction="20000"/>
          </a:bodyPr>
          <a:lstStyle/>
          <a:p>
            <a:pPr marL="0" indent="0" algn="just" fontAlgn="base">
              <a:spcAft>
                <a:spcPct val="0"/>
              </a:spcAft>
              <a:buClr>
                <a:srgbClr val="3333CC"/>
              </a:buClr>
              <a:buSzPct val="60000"/>
              <a:buNone/>
              <a:defRPr/>
            </a:pPr>
            <a:r>
              <a:rPr lang="ru-RU" altLang="ru-RU" sz="2900" kern="0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ru-RU" altLang="ru-RU" sz="2900" kern="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  <a:r>
              <a:rPr lang="ru-RU" altLang="ru-RU" sz="2900" kern="0" dirty="0">
                <a:solidFill>
                  <a:srgbClr val="000000"/>
                </a:solidFill>
                <a:latin typeface="Calibri" panose="020F0502020204030204" pitchFamily="34" charset="0"/>
              </a:rPr>
              <a:t>Под специальными условиями для получения образования обучающимися с ограниченными возможностями здоровья в настоящем Федеральном законе понимаются условия обучения, воспитания и развития таких обучающихся, включающие в себя </a:t>
            </a:r>
            <a:r>
              <a:rPr lang="ru-RU" altLang="ru-RU" sz="2900" b="1" kern="0" dirty="0">
                <a:solidFill>
                  <a:srgbClr val="000000"/>
                </a:solidFill>
                <a:latin typeface="Calibri" panose="020F0502020204030204" pitchFamily="34" charset="0"/>
              </a:rPr>
              <a:t>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проведение групповых и индивидуальных коррекционных занятий, обеспечение доступа в здания организаций, осуществляющих образовательную деятельность, </a:t>
            </a:r>
            <a:r>
              <a:rPr lang="ru-RU" altLang="ru-RU" sz="2900" kern="0" dirty="0">
                <a:solidFill>
                  <a:srgbClr val="000000"/>
                </a:solidFill>
                <a:latin typeface="Calibri" panose="020F0502020204030204" pitchFamily="34" charset="0"/>
              </a:rPr>
              <a:t>и другие условия, без которых невозможно или затруднено освоение образовательных программ обучающимися с ограниченными возможностями здоровья.</a:t>
            </a:r>
          </a:p>
        </p:txBody>
      </p:sp>
    </p:spTree>
    <p:extLst>
      <p:ext uri="{BB962C8B-B14F-4D97-AF65-F5344CB8AC3E}">
        <p14:creationId xmlns:p14="http://schemas.microsoft.com/office/powerpoint/2010/main" val="323378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al_light (1)">
  <a:themeElements>
    <a:clrScheme name="Default Design 3">
      <a:dk1>
        <a:srgbClr val="000000"/>
      </a:dk1>
      <a:lt1>
        <a:srgbClr val="FEE9DE"/>
      </a:lt1>
      <a:dk2>
        <a:srgbClr val="000066"/>
      </a:dk2>
      <a:lt2>
        <a:srgbClr val="808080"/>
      </a:lt2>
      <a:accent1>
        <a:srgbClr val="5CB1FE"/>
      </a:accent1>
      <a:accent2>
        <a:srgbClr val="FF7575"/>
      </a:accent2>
      <a:accent3>
        <a:srgbClr val="FEF2EC"/>
      </a:accent3>
      <a:accent4>
        <a:srgbClr val="000000"/>
      </a:accent4>
      <a:accent5>
        <a:srgbClr val="B5D5FE"/>
      </a:accent5>
      <a:accent6>
        <a:srgbClr val="E76969"/>
      </a:accent6>
      <a:hlink>
        <a:srgbClr val="FFC319"/>
      </a:hlink>
      <a:folHlink>
        <a:srgbClr val="A8D02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DF58D"/>
        </a:lt1>
        <a:dk2>
          <a:srgbClr val="CC3300"/>
        </a:dk2>
        <a:lt2>
          <a:srgbClr val="808080"/>
        </a:lt2>
        <a:accent1>
          <a:srgbClr val="FF6161"/>
        </a:accent1>
        <a:accent2>
          <a:srgbClr val="FFC319"/>
        </a:accent2>
        <a:accent3>
          <a:srgbClr val="FEF9C5"/>
        </a:accent3>
        <a:accent4>
          <a:srgbClr val="000000"/>
        </a:accent4>
        <a:accent5>
          <a:srgbClr val="FFB7B7"/>
        </a:accent5>
        <a:accent6>
          <a:srgbClr val="E7B016"/>
        </a:accent6>
        <a:hlink>
          <a:srgbClr val="A8D02A"/>
        </a:hlink>
        <a:folHlink>
          <a:srgbClr val="5CB1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E1F4D8"/>
        </a:lt1>
        <a:dk2>
          <a:srgbClr val="003366"/>
        </a:dk2>
        <a:lt2>
          <a:srgbClr val="808080"/>
        </a:lt2>
        <a:accent1>
          <a:srgbClr val="FFC319"/>
        </a:accent1>
        <a:accent2>
          <a:srgbClr val="A8D02A"/>
        </a:accent2>
        <a:accent3>
          <a:srgbClr val="EEF8E9"/>
        </a:accent3>
        <a:accent4>
          <a:srgbClr val="000000"/>
        </a:accent4>
        <a:accent5>
          <a:srgbClr val="FFDEAB"/>
        </a:accent5>
        <a:accent6>
          <a:srgbClr val="98BC25"/>
        </a:accent6>
        <a:hlink>
          <a:srgbClr val="5CB1FE"/>
        </a:hlink>
        <a:folHlink>
          <a:srgbClr val="FF61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EE9DE"/>
        </a:lt1>
        <a:dk2>
          <a:srgbClr val="000066"/>
        </a:dk2>
        <a:lt2>
          <a:srgbClr val="808080"/>
        </a:lt2>
        <a:accent1>
          <a:srgbClr val="5CB1FE"/>
        </a:accent1>
        <a:accent2>
          <a:srgbClr val="FF7575"/>
        </a:accent2>
        <a:accent3>
          <a:srgbClr val="FEF2EC"/>
        </a:accent3>
        <a:accent4>
          <a:srgbClr val="000000"/>
        </a:accent4>
        <a:accent5>
          <a:srgbClr val="B5D5FE"/>
        </a:accent5>
        <a:accent6>
          <a:srgbClr val="E76969"/>
        </a:accent6>
        <a:hlink>
          <a:srgbClr val="FFC319"/>
        </a:hlink>
        <a:folHlink>
          <a:srgbClr val="A8D02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3929</TotalTime>
  <Words>3347</Words>
  <Application>Microsoft Office PowerPoint</Application>
  <PresentationFormat>Экран (4:3)</PresentationFormat>
  <Paragraphs>462</Paragraphs>
  <Slides>38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38</vt:i4>
      </vt:variant>
    </vt:vector>
  </HeadingPairs>
  <TitlesOfParts>
    <vt:vector size="50" baseType="lpstr">
      <vt:lpstr>Arial</vt:lpstr>
      <vt:lpstr>Arial Black</vt:lpstr>
      <vt:lpstr>Calibri</vt:lpstr>
      <vt:lpstr>Gotham Pro</vt:lpstr>
      <vt:lpstr>OCRF-RegularC</vt:lpstr>
      <vt:lpstr>Symbol</vt:lpstr>
      <vt:lpstr>Tahoma</vt:lpstr>
      <vt:lpstr>Times New Roman</vt:lpstr>
      <vt:lpstr>Wingdings</vt:lpstr>
      <vt:lpstr>ヒラギノ角ゴ ProN W3</vt:lpstr>
      <vt:lpstr>general_light (1)</vt:lpstr>
      <vt:lpstr>Специальное оформление</vt:lpstr>
      <vt:lpstr>Психолого-педагогическое сопровождение детей с ОВЗ в условиях инклюзии (методические рекомендации) </vt:lpstr>
      <vt:lpstr>Презентация PowerPoint</vt:lpstr>
      <vt:lpstr>Презентация PowerPoint</vt:lpstr>
      <vt:lpstr>Презентация PowerPoint</vt:lpstr>
      <vt:lpstr>Заключение ПМПК – основание для  создания условий обучения и воспитания в ДОУ.</vt:lpstr>
      <vt:lpstr>Презентация PowerPoint</vt:lpstr>
      <vt:lpstr>Сроки получения дошкольного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Индивидуальный образовательный  маршрут </vt:lpstr>
      <vt:lpstr>   Структура ИОМ</vt:lpstr>
      <vt:lpstr>Презентация PowerPoint</vt:lpstr>
      <vt:lpstr>Презентация PowerPoint</vt:lpstr>
      <vt:lpstr>Фрагмент ИОМ: Определение спец.условий</vt:lpstr>
      <vt:lpstr>Презентация PowerPoint</vt:lpstr>
      <vt:lpstr>Фрагмент ИОМ: Образовательные цели в области «Социально-коммуникативное развитие»</vt:lpstr>
      <vt:lpstr>Динамическая оценка освоения навыков. Результативность коррекционной работы (ИТОГ) </vt:lpstr>
      <vt:lpstr>Правильно проложенный образовательный маршрут…</vt:lpstr>
      <vt:lpstr>Презентация PowerPoint</vt:lpstr>
      <vt:lpstr>Презентация PowerPoint</vt:lpstr>
      <vt:lpstr>Ключевые компетенции педагога инклюзивной практики</vt:lpstr>
      <vt:lpstr> Нard skills профессиональные навыки педагога</vt:lpstr>
      <vt:lpstr>Soft skills ТОП-10 личностных компетенций  современного педагога</vt:lpstr>
      <vt:lpstr>Презентация PowerPoint</vt:lpstr>
      <vt:lpstr>Задачи службы сопровождения  </vt:lpstr>
      <vt:lpstr>Психолого-педагогический консилиум</vt:lpstr>
      <vt:lpstr>Презентация PowerPoint</vt:lpstr>
      <vt:lpstr>Click to edit title style</vt:lpstr>
      <vt:lpstr>Презентация PowerPoint</vt:lpstr>
      <vt:lpstr>Создание «особых» условий  </vt:lpstr>
      <vt:lpstr>Модель  поддержки семьи  детей с ОВЗ</vt:lpstr>
      <vt:lpstr>Технологии работы  с родителями</vt:lpstr>
      <vt:lpstr>Технология «Родительский клуб»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выступления</dc:title>
  <dc:creator>account</dc:creator>
  <cp:lastModifiedBy>Пользователь отдела</cp:lastModifiedBy>
  <cp:revision>151</cp:revision>
  <dcterms:created xsi:type="dcterms:W3CDTF">2015-04-15T07:47:42Z</dcterms:created>
  <dcterms:modified xsi:type="dcterms:W3CDTF">2020-05-29T13:39:18Z</dcterms:modified>
</cp:coreProperties>
</file>