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 id="2147483738" r:id="rId7"/>
    <p:sldMasterId id="2147483764" r:id="rId8"/>
    <p:sldMasterId id="2147483777" r:id="rId9"/>
  </p:sldMasterIdLst>
  <p:sldIdLst>
    <p:sldId id="256" r:id="rId10"/>
    <p:sldId id="292" r:id="rId11"/>
    <p:sldId id="257" r:id="rId12"/>
    <p:sldId id="258" r:id="rId13"/>
    <p:sldId id="259" r:id="rId14"/>
    <p:sldId id="262" r:id="rId15"/>
    <p:sldId id="274" r:id="rId16"/>
    <p:sldId id="260" r:id="rId17"/>
    <p:sldId id="278" r:id="rId18"/>
    <p:sldId id="261" r:id="rId19"/>
    <p:sldId id="263" r:id="rId20"/>
    <p:sldId id="264" r:id="rId21"/>
    <p:sldId id="265" r:id="rId22"/>
    <p:sldId id="266" r:id="rId23"/>
    <p:sldId id="267" r:id="rId24"/>
    <p:sldId id="268" r:id="rId25"/>
    <p:sldId id="269" r:id="rId26"/>
    <p:sldId id="272" r:id="rId27"/>
    <p:sldId id="273" r:id="rId28"/>
    <p:sldId id="275" r:id="rId29"/>
    <p:sldId id="270" r:id="rId30"/>
    <p:sldId id="276" r:id="rId31"/>
    <p:sldId id="280" r:id="rId32"/>
    <p:sldId id="287" r:id="rId33"/>
    <p:sldId id="288" r:id="rId34"/>
    <p:sldId id="281" r:id="rId35"/>
    <p:sldId id="282" r:id="rId36"/>
    <p:sldId id="283" r:id="rId37"/>
    <p:sldId id="284" r:id="rId38"/>
    <p:sldId id="277" r:id="rId39"/>
    <p:sldId id="285" r:id="rId40"/>
    <p:sldId id="286" r:id="rId41"/>
    <p:sldId id="271" r:id="rId42"/>
    <p:sldId id="290" r:id="rId43"/>
    <p:sldId id="291"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2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42488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44839355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ru-RU" alt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lt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0B4F8DDF-7A6D-4EA5-80D1-A3F1976FDFEC}"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424484923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ru-RU" altLang="en-U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ltLang="en-U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D4CD746C-E2E1-4304-A4F7-03C0B4A6C333}"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33457591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ru-RU" altLang="en-U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ltLang="en-U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4FBCADD1-C171-4ECF-8D3E-7E6475982632}"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374051510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ltLang="en-U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ltLang="en-U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6D005565-0E23-423F-A3FE-1253E49A752B}"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184063292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lt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lt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67163155-5289-480C-9D09-944D943A78F5}"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264768068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ltLang="en-U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ltLang="en-U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BC3126A-341A-402E-A7AD-9F103FDB51D7}"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250828722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lt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lt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1DD504C9-0E46-46FB-BC73-78AE483E6756}"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21444271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22238"/>
            <a:ext cx="2057400" cy="600868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122238"/>
            <a:ext cx="6019800" cy="600868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lt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lt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0CCAE65-4DCF-4CB1-A147-C6DD267E4612}"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396925486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2238"/>
            <a:ext cx="7543800" cy="1295400"/>
          </a:xfrm>
        </p:spPr>
        <p:txBody>
          <a:bodyPr/>
          <a:lstStyle/>
          <a:p>
            <a:r>
              <a:rPr lang="ru-RU"/>
              <a:t>Образец заголовка</a:t>
            </a:r>
          </a:p>
        </p:txBody>
      </p:sp>
      <p:sp>
        <p:nvSpPr>
          <p:cNvPr id="3" name="Текст 2"/>
          <p:cNvSpPr>
            <a:spLocks noGrp="1"/>
          </p:cNvSpPr>
          <p:nvPr>
            <p:ph type="body" sz="half" idx="1"/>
          </p:nvPr>
        </p:nvSpPr>
        <p:spPr>
          <a:xfrm>
            <a:off x="457200" y="1719263"/>
            <a:ext cx="4038600" cy="44116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719263"/>
            <a:ext cx="4038600" cy="44116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ltLang="en-US">
              <a:solidFill>
                <a:srgbClr val="000000"/>
              </a:solidFill>
            </a:endParaRPr>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ltLang="en-US">
              <a:solidFill>
                <a:srgbClr val="000000"/>
              </a:solidFill>
            </a:endParaRPr>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A4D0C2C3-A952-4EA3-9020-D0461A5F683D}"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106023566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2238"/>
            <a:ext cx="7543800" cy="1295400"/>
          </a:xfrm>
        </p:spPr>
        <p:txBody>
          <a:bodyPr/>
          <a:lstStyle/>
          <a:p>
            <a:r>
              <a:rPr lang="ru-RU"/>
              <a:t>Образец заголовка</a:t>
            </a:r>
          </a:p>
        </p:txBody>
      </p:sp>
      <p:sp>
        <p:nvSpPr>
          <p:cNvPr id="3" name="Содержимое 2"/>
          <p:cNvSpPr>
            <a:spLocks noGrp="1"/>
          </p:cNvSpPr>
          <p:nvPr>
            <p:ph sz="half" idx="1"/>
          </p:nvPr>
        </p:nvSpPr>
        <p:spPr>
          <a:xfrm>
            <a:off x="457200" y="1719263"/>
            <a:ext cx="4038600" cy="44116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648200" y="1719263"/>
            <a:ext cx="4038600" cy="21288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4648200" y="4000500"/>
            <a:ext cx="4038600" cy="21304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Дата 5"/>
          <p:cNvSpPr>
            <a:spLocks noGrp="1"/>
          </p:cNvSpPr>
          <p:nvPr>
            <p:ph type="dt" sz="half" idx="10"/>
          </p:nvPr>
        </p:nvSpPr>
        <p:spPr>
          <a:xfrm>
            <a:off x="457200" y="6248400"/>
            <a:ext cx="2133600" cy="457200"/>
          </a:xfrm>
        </p:spPr>
        <p:txBody>
          <a:bodyPr/>
          <a:lstStyle>
            <a:lvl1pPr>
              <a:defRPr/>
            </a:lvl1pPr>
          </a:lstStyle>
          <a:p>
            <a:endParaRPr lang="ru-RU" altLang="en-US">
              <a:solidFill>
                <a:srgbClr val="000000"/>
              </a:solidFill>
            </a:endParaRPr>
          </a:p>
        </p:txBody>
      </p:sp>
      <p:sp>
        <p:nvSpPr>
          <p:cNvPr id="7" name="Нижний колонтитул 6"/>
          <p:cNvSpPr>
            <a:spLocks noGrp="1"/>
          </p:cNvSpPr>
          <p:nvPr>
            <p:ph type="ftr" sz="quarter" idx="11"/>
          </p:nvPr>
        </p:nvSpPr>
        <p:spPr>
          <a:xfrm>
            <a:off x="3124200" y="6248400"/>
            <a:ext cx="2895600" cy="457200"/>
          </a:xfrm>
        </p:spPr>
        <p:txBody>
          <a:bodyPr/>
          <a:lstStyle>
            <a:lvl1pPr>
              <a:defRPr/>
            </a:lvl1pPr>
          </a:lstStyle>
          <a:p>
            <a:endParaRPr lang="ru-RU" altLang="en-US">
              <a:solidFill>
                <a:srgbClr val="000000"/>
              </a:solidFill>
            </a:endParaRPr>
          </a:p>
        </p:txBody>
      </p:sp>
      <p:sp>
        <p:nvSpPr>
          <p:cNvPr id="8" name="Номер слайда 7"/>
          <p:cNvSpPr>
            <a:spLocks noGrp="1"/>
          </p:cNvSpPr>
          <p:nvPr>
            <p:ph type="sldNum" sz="quarter" idx="12"/>
          </p:nvPr>
        </p:nvSpPr>
        <p:spPr>
          <a:xfrm>
            <a:off x="6553200" y="6248400"/>
            <a:ext cx="2133600" cy="457200"/>
          </a:xfrm>
        </p:spPr>
        <p:txBody>
          <a:bodyPr/>
          <a:lstStyle>
            <a:lvl1pPr>
              <a:defRPr/>
            </a:lvl1pPr>
          </a:lstStyle>
          <a:p>
            <a:fld id="{A72E95B3-E21F-4B87-8F12-1D76872924EA}"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57245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94068789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122238"/>
            <a:ext cx="7543800" cy="1295400"/>
          </a:xfrm>
        </p:spPr>
        <p:txBody>
          <a:bodyPr/>
          <a:lstStyle/>
          <a:p>
            <a:r>
              <a:rPr lang="ru-RU"/>
              <a:t>Образец заголовка</a:t>
            </a:r>
          </a:p>
        </p:txBody>
      </p:sp>
      <p:sp>
        <p:nvSpPr>
          <p:cNvPr id="3" name="Содержимое 2"/>
          <p:cNvSpPr>
            <a:spLocks noGrp="1"/>
          </p:cNvSpPr>
          <p:nvPr>
            <p:ph sz="quarter" idx="1"/>
          </p:nvPr>
        </p:nvSpPr>
        <p:spPr>
          <a:xfrm>
            <a:off x="457200" y="1719263"/>
            <a:ext cx="4038600" cy="21288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648200" y="1719263"/>
            <a:ext cx="4038600" cy="21288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457200" y="4000500"/>
            <a:ext cx="4038600" cy="21304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Содержимое 5"/>
          <p:cNvSpPr>
            <a:spLocks noGrp="1"/>
          </p:cNvSpPr>
          <p:nvPr>
            <p:ph sz="quarter" idx="4"/>
          </p:nvPr>
        </p:nvSpPr>
        <p:spPr>
          <a:xfrm>
            <a:off x="4648200" y="4000500"/>
            <a:ext cx="4038600" cy="21304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248400"/>
            <a:ext cx="2133600" cy="457200"/>
          </a:xfrm>
        </p:spPr>
        <p:txBody>
          <a:bodyPr/>
          <a:lstStyle>
            <a:lvl1pPr>
              <a:defRPr/>
            </a:lvl1pPr>
          </a:lstStyle>
          <a:p>
            <a:endParaRPr lang="ru-RU" altLang="en-US">
              <a:solidFill>
                <a:srgbClr val="000000"/>
              </a:solidFill>
            </a:endParaRPr>
          </a:p>
        </p:txBody>
      </p:sp>
      <p:sp>
        <p:nvSpPr>
          <p:cNvPr id="8" name="Нижний колонтитул 7"/>
          <p:cNvSpPr>
            <a:spLocks noGrp="1"/>
          </p:cNvSpPr>
          <p:nvPr>
            <p:ph type="ftr" sz="quarter" idx="11"/>
          </p:nvPr>
        </p:nvSpPr>
        <p:spPr>
          <a:xfrm>
            <a:off x="3124200" y="6248400"/>
            <a:ext cx="2895600" cy="457200"/>
          </a:xfrm>
        </p:spPr>
        <p:txBody>
          <a:bodyPr/>
          <a:lstStyle>
            <a:lvl1pPr>
              <a:defRPr/>
            </a:lvl1pPr>
          </a:lstStyle>
          <a:p>
            <a:endParaRPr lang="ru-RU" altLang="en-US">
              <a:solidFill>
                <a:srgbClr val="000000"/>
              </a:solidFill>
            </a:endParaRPr>
          </a:p>
        </p:txBody>
      </p:sp>
      <p:sp>
        <p:nvSpPr>
          <p:cNvPr id="9" name="Номер слайда 8"/>
          <p:cNvSpPr>
            <a:spLocks noGrp="1"/>
          </p:cNvSpPr>
          <p:nvPr>
            <p:ph type="sldNum" sz="quarter" idx="12"/>
          </p:nvPr>
        </p:nvSpPr>
        <p:spPr>
          <a:xfrm>
            <a:off x="6553200" y="6248400"/>
            <a:ext cx="2133600" cy="457200"/>
          </a:xfrm>
        </p:spPr>
        <p:txBody>
          <a:bodyPr/>
          <a:lstStyle>
            <a:lvl1pPr>
              <a:defRPr/>
            </a:lvl1pPr>
          </a:lstStyle>
          <a:p>
            <a:fld id="{31085781-6D09-4CD7-958E-0BDD64E14793}"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283716080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2238"/>
            <a:ext cx="7543800" cy="1295400"/>
          </a:xfrm>
        </p:spPr>
        <p:txBody>
          <a:bodyPr/>
          <a:lstStyle/>
          <a:p>
            <a:r>
              <a:rPr lang="ru-RU"/>
              <a:t>Образец заголовка</a:t>
            </a:r>
          </a:p>
        </p:txBody>
      </p:sp>
      <p:sp>
        <p:nvSpPr>
          <p:cNvPr id="3" name="Содержимое 2"/>
          <p:cNvSpPr>
            <a:spLocks noGrp="1"/>
          </p:cNvSpPr>
          <p:nvPr>
            <p:ph sz="quarter" idx="1"/>
          </p:nvPr>
        </p:nvSpPr>
        <p:spPr>
          <a:xfrm>
            <a:off x="457200" y="1719263"/>
            <a:ext cx="4038600" cy="21288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57200" y="4000500"/>
            <a:ext cx="4038600" cy="21304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half" idx="3"/>
          </p:nvPr>
        </p:nvSpPr>
        <p:spPr>
          <a:xfrm>
            <a:off x="4648200" y="1719263"/>
            <a:ext cx="4038600" cy="44116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Дата 5"/>
          <p:cNvSpPr>
            <a:spLocks noGrp="1"/>
          </p:cNvSpPr>
          <p:nvPr>
            <p:ph type="dt" sz="half" idx="10"/>
          </p:nvPr>
        </p:nvSpPr>
        <p:spPr>
          <a:xfrm>
            <a:off x="457200" y="6248400"/>
            <a:ext cx="2133600" cy="457200"/>
          </a:xfrm>
        </p:spPr>
        <p:txBody>
          <a:bodyPr/>
          <a:lstStyle>
            <a:lvl1pPr>
              <a:defRPr/>
            </a:lvl1pPr>
          </a:lstStyle>
          <a:p>
            <a:endParaRPr lang="ru-RU" altLang="en-US">
              <a:solidFill>
                <a:srgbClr val="000000"/>
              </a:solidFill>
            </a:endParaRPr>
          </a:p>
        </p:txBody>
      </p:sp>
      <p:sp>
        <p:nvSpPr>
          <p:cNvPr id="7" name="Нижний колонтитул 6"/>
          <p:cNvSpPr>
            <a:spLocks noGrp="1"/>
          </p:cNvSpPr>
          <p:nvPr>
            <p:ph type="ftr" sz="quarter" idx="11"/>
          </p:nvPr>
        </p:nvSpPr>
        <p:spPr>
          <a:xfrm>
            <a:off x="3124200" y="6248400"/>
            <a:ext cx="2895600" cy="457200"/>
          </a:xfrm>
        </p:spPr>
        <p:txBody>
          <a:bodyPr/>
          <a:lstStyle>
            <a:lvl1pPr>
              <a:defRPr/>
            </a:lvl1pPr>
          </a:lstStyle>
          <a:p>
            <a:endParaRPr lang="ru-RU" altLang="en-US">
              <a:solidFill>
                <a:srgbClr val="000000"/>
              </a:solidFill>
            </a:endParaRPr>
          </a:p>
        </p:txBody>
      </p:sp>
      <p:sp>
        <p:nvSpPr>
          <p:cNvPr id="8" name="Номер слайда 7"/>
          <p:cNvSpPr>
            <a:spLocks noGrp="1"/>
          </p:cNvSpPr>
          <p:nvPr>
            <p:ph type="sldNum" sz="quarter" idx="12"/>
          </p:nvPr>
        </p:nvSpPr>
        <p:spPr>
          <a:xfrm>
            <a:off x="6553200" y="6248400"/>
            <a:ext cx="2133600" cy="457200"/>
          </a:xfrm>
        </p:spPr>
        <p:txBody>
          <a:bodyPr/>
          <a:lstStyle>
            <a:lvl1pPr>
              <a:defRPr/>
            </a:lvl1pPr>
          </a:lstStyle>
          <a:p>
            <a:fld id="{22175DC8-0D90-4DEB-99EB-29943C069F9A}"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89330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889995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53910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453924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725462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273491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3637575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733735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21343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6668410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847096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3354093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611825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906569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5471401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972475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75940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044427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391090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452427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1371425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192034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6681515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4729547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6406003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9625969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796531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6437341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7921700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884001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353084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5218993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6382692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7716936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417360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8694097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304589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8658355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853300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0466360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3534258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175230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9437336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1249953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3441083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1771202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4795161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3073501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5438611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53637997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2258455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9711470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750887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8633839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57197547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5811635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5062249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98253022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1933770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6249338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36203158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081545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77731912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98501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83391263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281558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3007940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02502201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5016345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86779171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43383697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6800358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6267314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2788715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132394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1381854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6772470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324791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6301648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4355636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79949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3380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3380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ru-RU">
              <a:solidFill>
                <a:srgbClr val="000000"/>
              </a:solidFill>
            </a:endParaRPr>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ru-RU">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a:defRPr/>
            </a:pPr>
            <a:fld id="{E37109BF-D780-4E47-A17E-458484104057}"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6673982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C07F97D-3799-45E9-AA75-ADEC662E899C}"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3520666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E41B1439-1135-4E8B-AA06-3BB3F05E3A2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5079579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EED9F45A-CEC9-450B-A538-031D6E65AB8D}"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5157093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a:defRPr/>
            </a:pPr>
            <a:fld id="{F64ECAF3-9796-418B-80B2-3C15B6A7025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243042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8644279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a:defRPr/>
            </a:pPr>
            <a:fld id="{602FF02F-6A80-4BE3-9018-80805056E6B0}"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40555547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a:defRPr/>
            </a:pPr>
            <a:fld id="{554AF925-77F3-4286-88BF-C48B9188C3F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7321156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A2E139F8-1DB7-423F-A611-7081BCBCDE5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7820432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1CED39A0-4D13-4CAF-8C16-3BEEEB11DF0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76871410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FB2AFDF2-AE4E-425A-AA9B-B9BB72DDE8C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74452213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a:defRPr/>
            </a:pPr>
            <a:fld id="{5B503E6E-E36F-4FAB-B08A-38E2A2EE92AF}"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07238907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7813"/>
            <a:ext cx="7772400" cy="1143000"/>
          </a:xfrm>
        </p:spPr>
        <p:txBody>
          <a:bodyPr/>
          <a:lstStyle/>
          <a:p>
            <a:r>
              <a:rPr lang="ru-RU"/>
              <a:t>Образец заголовка</a:t>
            </a:r>
          </a:p>
        </p:txBody>
      </p:sp>
      <p:sp>
        <p:nvSpPr>
          <p:cNvPr id="3" name="Текст 2"/>
          <p:cNvSpPr>
            <a:spLocks noGrp="1"/>
          </p:cNvSpPr>
          <p:nvPr>
            <p:ph type="body" sz="half" idx="1"/>
          </p:nvPr>
        </p:nvSpPr>
        <p:spPr>
          <a:xfrm>
            <a:off x="914400" y="1600200"/>
            <a:ext cx="7772400" cy="21891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914400" y="3941763"/>
            <a:ext cx="7772400" cy="218916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9"/>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a:defRPr/>
            </a:pPr>
            <a:fld id="{23572262-EA53-4D0F-AD40-DF96D580357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88988858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51202"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fontAlgn="base">
              <a:spcBef>
                <a:spcPct val="0"/>
              </a:spcBef>
              <a:spcAft>
                <a:spcPct val="0"/>
              </a:spcAft>
            </a:pPr>
            <a:endParaRPr lang="ru-RU">
              <a:solidFill>
                <a:srgbClr val="000000"/>
              </a:solidFill>
            </a:endParaRPr>
          </a:p>
        </p:txBody>
      </p:sp>
      <p:sp>
        <p:nvSpPr>
          <p:cNvPr id="51203" name="Rectangle 3"/>
          <p:cNvSpPr>
            <a:spLocks noGrp="1" noChangeArrowheads="1"/>
          </p:cNvSpPr>
          <p:nvPr>
            <p:ph type="ctrTitle"/>
          </p:nvPr>
        </p:nvSpPr>
        <p:spPr>
          <a:xfrm>
            <a:off x="315913" y="466725"/>
            <a:ext cx="6781800" cy="2133600"/>
          </a:xfrm>
        </p:spPr>
        <p:txBody>
          <a:bodyPr/>
          <a:lstStyle>
            <a:lvl1pPr algn="r">
              <a:defRPr sz="4800"/>
            </a:lvl1pPr>
          </a:lstStyle>
          <a:p>
            <a:r>
              <a:rPr lang="ru-RU" altLang="en-US"/>
              <a:t>Образец заголовка</a:t>
            </a:r>
          </a:p>
        </p:txBody>
      </p:sp>
      <p:sp>
        <p:nvSpPr>
          <p:cNvPr id="5120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ru-RU" altLang="en-US"/>
              <a:t>Образец подзаголовка</a:t>
            </a:r>
          </a:p>
        </p:txBody>
      </p:sp>
      <p:sp>
        <p:nvSpPr>
          <p:cNvPr id="51205" name="Rectangle 5"/>
          <p:cNvSpPr>
            <a:spLocks noGrp="1" noChangeArrowheads="1"/>
          </p:cNvSpPr>
          <p:nvPr>
            <p:ph type="dt" sz="half" idx="2"/>
          </p:nvPr>
        </p:nvSpPr>
        <p:spPr/>
        <p:txBody>
          <a:bodyPr/>
          <a:lstStyle>
            <a:lvl1pPr>
              <a:defRPr/>
            </a:lvl1pPr>
          </a:lstStyle>
          <a:p>
            <a:endParaRPr lang="ru-RU" altLang="en-US">
              <a:solidFill>
                <a:srgbClr val="000000"/>
              </a:solidFill>
            </a:endParaRPr>
          </a:p>
        </p:txBody>
      </p:sp>
      <p:sp>
        <p:nvSpPr>
          <p:cNvPr id="51206" name="Rectangle 6"/>
          <p:cNvSpPr>
            <a:spLocks noGrp="1" noChangeArrowheads="1"/>
          </p:cNvSpPr>
          <p:nvPr>
            <p:ph type="ftr" sz="quarter" idx="3"/>
          </p:nvPr>
        </p:nvSpPr>
        <p:spPr/>
        <p:txBody>
          <a:bodyPr/>
          <a:lstStyle>
            <a:lvl1pPr>
              <a:defRPr/>
            </a:lvl1pPr>
          </a:lstStyle>
          <a:p>
            <a:endParaRPr lang="ru-RU" altLang="en-US">
              <a:solidFill>
                <a:srgbClr val="000000"/>
              </a:solidFill>
            </a:endParaRPr>
          </a:p>
        </p:txBody>
      </p:sp>
      <p:sp>
        <p:nvSpPr>
          <p:cNvPr id="51207" name="Rectangle 7"/>
          <p:cNvSpPr>
            <a:spLocks noGrp="1" noChangeArrowheads="1"/>
          </p:cNvSpPr>
          <p:nvPr>
            <p:ph type="sldNum" sz="quarter" idx="4"/>
          </p:nvPr>
        </p:nvSpPr>
        <p:spPr/>
        <p:txBody>
          <a:bodyPr/>
          <a:lstStyle>
            <a:lvl1pPr>
              <a:defRPr/>
            </a:lvl1pPr>
          </a:lstStyle>
          <a:p>
            <a:fld id="{F6ADC008-74B1-4A31-AD55-DCC511B984B7}" type="slidenum">
              <a:rPr lang="ru-RU" altLang="en-US">
                <a:solidFill>
                  <a:srgbClr val="000000"/>
                </a:solidFill>
              </a:rPr>
              <a:pPr/>
              <a:t>‹#›</a:t>
            </a:fld>
            <a:endParaRPr lang="ru-RU" altLang="en-US">
              <a:solidFill>
                <a:srgbClr val="000000"/>
              </a:solidFill>
            </a:endParaRPr>
          </a:p>
        </p:txBody>
      </p:sp>
      <p:grpSp>
        <p:nvGrpSpPr>
          <p:cNvPr id="51208" name="Group 8"/>
          <p:cNvGrpSpPr>
            <a:grpSpLocks/>
          </p:cNvGrpSpPr>
          <p:nvPr/>
        </p:nvGrpSpPr>
        <p:grpSpPr bwMode="auto">
          <a:xfrm>
            <a:off x="7493000" y="2992438"/>
            <a:ext cx="1338263" cy="2189162"/>
            <a:chOff x="4704" y="1885"/>
            <a:chExt cx="843" cy="1379"/>
          </a:xfrm>
        </p:grpSpPr>
        <p:sp>
          <p:nvSpPr>
            <p:cNvPr id="51209"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0"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1"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2"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3"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4"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5"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6"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7"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8"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19"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0"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1"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2"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3"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4"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5"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6"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7"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8"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29"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0"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1"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2"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3"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4"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5"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6"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7"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8"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1239"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grpSp>
      <p:sp>
        <p:nvSpPr>
          <p:cNvPr id="51240"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fontAlgn="base">
              <a:spcBef>
                <a:spcPct val="0"/>
              </a:spcBef>
              <a:spcAft>
                <a:spcPct val="0"/>
              </a:spcAft>
            </a:pPr>
            <a:endParaRPr lang="ru-RU">
              <a:solidFill>
                <a:srgbClr val="000000"/>
              </a:solidFill>
            </a:endParaRPr>
          </a:p>
        </p:txBody>
      </p:sp>
    </p:spTree>
    <p:extLst>
      <p:ext uri="{BB962C8B-B14F-4D97-AF65-F5344CB8AC3E}">
        <p14:creationId xmlns:p14="http://schemas.microsoft.com/office/powerpoint/2010/main" val="18475277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lt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lt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FBA20C0E-8FE9-4E73-8BC9-44814D99A237}"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248048918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ru-RU" altLang="en-U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ltLang="en-U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F4B27F4-E7A6-4CF9-AAFF-8543B07415DF}" type="slidenum">
              <a:rPr lang="ru-RU" altLang="en-US">
                <a:solidFill>
                  <a:srgbClr val="000000"/>
                </a:solidFill>
              </a:rPr>
              <a:pPr/>
              <a:t>‹#›</a:t>
            </a:fld>
            <a:endParaRPr lang="ru-RU" altLang="en-US">
              <a:solidFill>
                <a:srgbClr val="000000"/>
              </a:solidFill>
            </a:endParaRPr>
          </a:p>
        </p:txBody>
      </p:sp>
    </p:spTree>
    <p:extLst>
      <p:ext uri="{BB962C8B-B14F-4D97-AF65-F5344CB8AC3E}">
        <p14:creationId xmlns:p14="http://schemas.microsoft.com/office/powerpoint/2010/main" val="169448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6" Type="http://schemas.openxmlformats.org/officeDocument/2006/relationships/theme" Target="../theme/theme9.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9693676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149627539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186128870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166542130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29827283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259253702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195317437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277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277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lang="ru-RU" sz="2400">
                  <a:solidFill>
                    <a:srgbClr val="000000"/>
                  </a:solidFill>
                  <a:latin typeface="Times New Roman" pitchFamily="18" charset="0"/>
                </a:endParaRPr>
              </a:p>
            </p:txBody>
          </p:sp>
          <p:sp>
            <p:nvSpPr>
              <p:cNvPr id="3277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3277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fontAlgn="base">
              <a:spcBef>
                <a:spcPct val="0"/>
              </a:spcBef>
              <a:spcAft>
                <a:spcPct val="0"/>
              </a:spcAft>
              <a:defRPr/>
            </a:pPr>
            <a:endParaRPr lang="ru-RU">
              <a:solidFill>
                <a:srgbClr val="000000"/>
              </a:solidFill>
            </a:endParaRPr>
          </a:p>
        </p:txBody>
      </p:sp>
      <p:sp>
        <p:nvSpPr>
          <p:cNvPr id="3277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lgn="ctr" fontAlgn="base">
              <a:spcBef>
                <a:spcPct val="0"/>
              </a:spcBef>
              <a:spcAft>
                <a:spcPct val="0"/>
              </a:spcAft>
              <a:defRPr/>
            </a:pPr>
            <a:endParaRPr lang="ru-RU">
              <a:solidFill>
                <a:srgbClr val="000000"/>
              </a:solidFill>
            </a:endParaRPr>
          </a:p>
        </p:txBody>
      </p:sp>
      <p:sp>
        <p:nvSpPr>
          <p:cNvPr id="3277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defRPr/>
            </a:pPr>
            <a:fld id="{239096F6-944C-4A6F-9ED4-9C1A9F3DC9A5}" type="slidenum">
              <a:rPr lang="ru-RU">
                <a:solidFill>
                  <a:srgbClr val="000000"/>
                </a:solidFill>
              </a:rPr>
              <a:pPr fontAlgn="base">
                <a:spcBef>
                  <a:spcPct val="0"/>
                </a:spcBef>
                <a:spcAft>
                  <a:spcPct val="0"/>
                </a:spcAft>
                <a:defRPr/>
              </a:pPr>
              <a:t>‹#›</a:t>
            </a:fld>
            <a:endParaRPr lang="ru-RU">
              <a:solidFill>
                <a:srgbClr val="000000"/>
              </a:solidFill>
            </a:endParaRPr>
          </a:p>
        </p:txBody>
      </p:sp>
      <p:sp>
        <p:nvSpPr>
          <p:cNvPr id="3278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ctr" fontAlgn="base">
              <a:spcBef>
                <a:spcPct val="0"/>
              </a:spcBef>
              <a:spcAft>
                <a:spcPct val="0"/>
              </a:spcAft>
              <a:defRPr/>
            </a:pPr>
            <a:endParaRPr lang="ru-RU">
              <a:solidFill>
                <a:srgbClr val="000000"/>
              </a:solidFill>
            </a:endParaRPr>
          </a:p>
        </p:txBody>
      </p:sp>
    </p:spTree>
    <p:extLst>
      <p:ext uri="{BB962C8B-B14F-4D97-AF65-F5344CB8AC3E}">
        <p14:creationId xmlns:p14="http://schemas.microsoft.com/office/powerpoint/2010/main" val="3608031386"/>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fontAlgn="base">
              <a:spcBef>
                <a:spcPct val="0"/>
              </a:spcBef>
              <a:spcAft>
                <a:spcPct val="0"/>
              </a:spcAft>
            </a:pPr>
            <a:endParaRPr lang="ru-RU">
              <a:solidFill>
                <a:srgbClr val="000000"/>
              </a:solidFill>
            </a:endParaRPr>
          </a:p>
        </p:txBody>
      </p:sp>
      <p:sp>
        <p:nvSpPr>
          <p:cNvPr id="50179"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altLang="en-US"/>
              <a:t>Образец заголовка</a:t>
            </a:r>
          </a:p>
        </p:txBody>
      </p:sp>
      <p:sp>
        <p:nvSpPr>
          <p:cNvPr id="50180"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5018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fontAlgn="base">
              <a:spcBef>
                <a:spcPct val="0"/>
              </a:spcBef>
              <a:spcAft>
                <a:spcPct val="0"/>
              </a:spcAft>
            </a:pPr>
            <a:endParaRPr lang="ru-RU" altLang="en-US">
              <a:solidFill>
                <a:srgbClr val="000000"/>
              </a:solidFill>
            </a:endParaRPr>
          </a:p>
        </p:txBody>
      </p:sp>
      <p:sp>
        <p:nvSpPr>
          <p:cNvPr id="5018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fontAlgn="base">
              <a:spcBef>
                <a:spcPct val="0"/>
              </a:spcBef>
              <a:spcAft>
                <a:spcPct val="0"/>
              </a:spcAft>
            </a:pPr>
            <a:endParaRPr lang="ru-RU" altLang="en-US">
              <a:solidFill>
                <a:srgbClr val="000000"/>
              </a:solidFill>
            </a:endParaRPr>
          </a:p>
        </p:txBody>
      </p:sp>
      <p:sp>
        <p:nvSpPr>
          <p:cNvPr id="5018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E374248A-D300-4523-80F2-101FFC93A2CE}" type="slidenum">
              <a:rPr lang="ru-RU" altLang="en-US">
                <a:solidFill>
                  <a:srgbClr val="000000"/>
                </a:solidFill>
              </a:rPr>
              <a:pPr fontAlgn="base">
                <a:spcBef>
                  <a:spcPct val="0"/>
                </a:spcBef>
                <a:spcAft>
                  <a:spcPct val="0"/>
                </a:spcAft>
              </a:pPr>
              <a:t>‹#›</a:t>
            </a:fld>
            <a:endParaRPr lang="ru-RU" altLang="en-US">
              <a:solidFill>
                <a:srgbClr val="000000"/>
              </a:solidFill>
            </a:endParaRPr>
          </a:p>
        </p:txBody>
      </p:sp>
      <p:grpSp>
        <p:nvGrpSpPr>
          <p:cNvPr id="50184" name="Group 8"/>
          <p:cNvGrpSpPr>
            <a:grpSpLocks/>
          </p:cNvGrpSpPr>
          <p:nvPr/>
        </p:nvGrpSpPr>
        <p:grpSpPr bwMode="auto">
          <a:xfrm>
            <a:off x="8153400" y="152400"/>
            <a:ext cx="792163" cy="1295400"/>
            <a:chOff x="5136" y="960"/>
            <a:chExt cx="528" cy="864"/>
          </a:xfrm>
        </p:grpSpPr>
        <p:sp>
          <p:nvSpPr>
            <p:cNvPr id="50185"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86" name="Oval 10"/>
            <p:cNvSpPr>
              <a:spLocks noChangeArrowheads="1"/>
            </p:cNvSpPr>
            <p:nvPr/>
          </p:nvSpPr>
          <p:spPr bwMode="auto">
            <a:xfrm>
              <a:off x="5248" y="960"/>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87" name="Oval 11"/>
            <p:cNvSpPr>
              <a:spLocks noChangeArrowheads="1"/>
            </p:cNvSpPr>
            <p:nvPr/>
          </p:nvSpPr>
          <p:spPr bwMode="auto">
            <a:xfrm>
              <a:off x="5360" y="960"/>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88" name="Oval 12"/>
            <p:cNvSpPr>
              <a:spLocks noChangeArrowheads="1"/>
            </p:cNvSpPr>
            <p:nvPr/>
          </p:nvSpPr>
          <p:spPr bwMode="auto">
            <a:xfrm>
              <a:off x="5136" y="1072"/>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89" name="Oval 13"/>
            <p:cNvSpPr>
              <a:spLocks noChangeArrowheads="1"/>
            </p:cNvSpPr>
            <p:nvPr/>
          </p:nvSpPr>
          <p:spPr bwMode="auto">
            <a:xfrm>
              <a:off x="5248" y="1072"/>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0" name="Oval 14"/>
            <p:cNvSpPr>
              <a:spLocks noChangeArrowheads="1"/>
            </p:cNvSpPr>
            <p:nvPr/>
          </p:nvSpPr>
          <p:spPr bwMode="auto">
            <a:xfrm>
              <a:off x="5360" y="1072"/>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1" name="Oval 15"/>
            <p:cNvSpPr>
              <a:spLocks noChangeArrowheads="1"/>
            </p:cNvSpPr>
            <p:nvPr/>
          </p:nvSpPr>
          <p:spPr bwMode="auto">
            <a:xfrm>
              <a:off x="5472" y="1072"/>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2" name="Oval 16"/>
            <p:cNvSpPr>
              <a:spLocks noChangeArrowheads="1"/>
            </p:cNvSpPr>
            <p:nvPr/>
          </p:nvSpPr>
          <p:spPr bwMode="auto">
            <a:xfrm>
              <a:off x="5136" y="1184"/>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3" name="Oval 17"/>
            <p:cNvSpPr>
              <a:spLocks noChangeArrowheads="1"/>
            </p:cNvSpPr>
            <p:nvPr/>
          </p:nvSpPr>
          <p:spPr bwMode="auto">
            <a:xfrm>
              <a:off x="5248" y="1184"/>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4" name="Oval 18"/>
            <p:cNvSpPr>
              <a:spLocks noChangeArrowheads="1"/>
            </p:cNvSpPr>
            <p:nvPr/>
          </p:nvSpPr>
          <p:spPr bwMode="auto">
            <a:xfrm>
              <a:off x="5360" y="1184"/>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5" name="Oval 19"/>
            <p:cNvSpPr>
              <a:spLocks noChangeArrowheads="1"/>
            </p:cNvSpPr>
            <p:nvPr/>
          </p:nvSpPr>
          <p:spPr bwMode="auto">
            <a:xfrm>
              <a:off x="5472" y="1184"/>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6" name="Oval 20"/>
            <p:cNvSpPr>
              <a:spLocks noChangeArrowheads="1"/>
            </p:cNvSpPr>
            <p:nvPr/>
          </p:nvSpPr>
          <p:spPr bwMode="auto">
            <a:xfrm>
              <a:off x="5584" y="1184"/>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7"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8" name="Oval 22"/>
            <p:cNvSpPr>
              <a:spLocks noChangeArrowheads="1"/>
            </p:cNvSpPr>
            <p:nvPr/>
          </p:nvSpPr>
          <p:spPr bwMode="auto">
            <a:xfrm>
              <a:off x="5248" y="1296"/>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199" name="Oval 23"/>
            <p:cNvSpPr>
              <a:spLocks noChangeArrowheads="1"/>
            </p:cNvSpPr>
            <p:nvPr/>
          </p:nvSpPr>
          <p:spPr bwMode="auto">
            <a:xfrm>
              <a:off x="5360" y="1296"/>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0" name="Oval 24"/>
            <p:cNvSpPr>
              <a:spLocks noChangeArrowheads="1"/>
            </p:cNvSpPr>
            <p:nvPr/>
          </p:nvSpPr>
          <p:spPr bwMode="auto">
            <a:xfrm>
              <a:off x="5472" y="1296"/>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1"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2" name="Oval 26"/>
            <p:cNvSpPr>
              <a:spLocks noChangeArrowheads="1"/>
            </p:cNvSpPr>
            <p:nvPr/>
          </p:nvSpPr>
          <p:spPr bwMode="auto">
            <a:xfrm>
              <a:off x="5248" y="1408"/>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3" name="Oval 27"/>
            <p:cNvSpPr>
              <a:spLocks noChangeArrowheads="1"/>
            </p:cNvSpPr>
            <p:nvPr/>
          </p:nvSpPr>
          <p:spPr bwMode="auto">
            <a:xfrm>
              <a:off x="5360" y="1408"/>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4" name="Oval 28"/>
            <p:cNvSpPr>
              <a:spLocks noChangeArrowheads="1"/>
            </p:cNvSpPr>
            <p:nvPr/>
          </p:nvSpPr>
          <p:spPr bwMode="auto">
            <a:xfrm>
              <a:off x="5472" y="1408"/>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5"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6" name="Oval 30"/>
            <p:cNvSpPr>
              <a:spLocks noChangeArrowheads="1"/>
            </p:cNvSpPr>
            <p:nvPr/>
          </p:nvSpPr>
          <p:spPr bwMode="auto">
            <a:xfrm>
              <a:off x="5136" y="1520"/>
              <a:ext cx="80" cy="80"/>
            </a:xfrm>
            <a:prstGeom prst="ellipse">
              <a:avLst/>
            </a:prstGeom>
            <a:solidFill>
              <a:schemeClr val="accent2"/>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7" name="Oval 31"/>
            <p:cNvSpPr>
              <a:spLocks noChangeArrowheads="1"/>
            </p:cNvSpPr>
            <p:nvPr/>
          </p:nvSpPr>
          <p:spPr bwMode="auto">
            <a:xfrm>
              <a:off x="5248" y="1520"/>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8" name="Oval 32"/>
            <p:cNvSpPr>
              <a:spLocks noChangeArrowheads="1"/>
            </p:cNvSpPr>
            <p:nvPr/>
          </p:nvSpPr>
          <p:spPr bwMode="auto">
            <a:xfrm>
              <a:off x="5360" y="1520"/>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09" name="Oval 33"/>
            <p:cNvSpPr>
              <a:spLocks noChangeArrowheads="1"/>
            </p:cNvSpPr>
            <p:nvPr/>
          </p:nvSpPr>
          <p:spPr bwMode="auto">
            <a:xfrm>
              <a:off x="5472" y="1520"/>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0" name="Oval 34"/>
            <p:cNvSpPr>
              <a:spLocks noChangeArrowheads="1"/>
            </p:cNvSpPr>
            <p:nvPr/>
          </p:nvSpPr>
          <p:spPr bwMode="auto">
            <a:xfrm>
              <a:off x="5136" y="1632"/>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1" name="Oval 35"/>
            <p:cNvSpPr>
              <a:spLocks noChangeArrowheads="1"/>
            </p:cNvSpPr>
            <p:nvPr/>
          </p:nvSpPr>
          <p:spPr bwMode="auto">
            <a:xfrm>
              <a:off x="5248" y="1632"/>
              <a:ext cx="80" cy="80"/>
            </a:xfrm>
            <a:prstGeom prst="ellipse">
              <a:avLst/>
            </a:prstGeom>
            <a:solidFill>
              <a:schemeClr val="accent1"/>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2" name="Oval 36"/>
            <p:cNvSpPr>
              <a:spLocks noChangeArrowheads="1"/>
            </p:cNvSpPr>
            <p:nvPr/>
          </p:nvSpPr>
          <p:spPr bwMode="auto">
            <a:xfrm>
              <a:off x="5360" y="1632"/>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3" name="Oval 37"/>
            <p:cNvSpPr>
              <a:spLocks noChangeArrowheads="1"/>
            </p:cNvSpPr>
            <p:nvPr/>
          </p:nvSpPr>
          <p:spPr bwMode="auto">
            <a:xfrm>
              <a:off x="5472" y="1632"/>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4" name="Oval 38"/>
            <p:cNvSpPr>
              <a:spLocks noChangeArrowheads="1"/>
            </p:cNvSpPr>
            <p:nvPr/>
          </p:nvSpPr>
          <p:spPr bwMode="auto">
            <a:xfrm>
              <a:off x="5248" y="1744"/>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sp>
          <p:nvSpPr>
            <p:cNvPr id="50215" name="Oval 39"/>
            <p:cNvSpPr>
              <a:spLocks noChangeArrowheads="1"/>
            </p:cNvSpPr>
            <p:nvPr/>
          </p:nvSpPr>
          <p:spPr bwMode="auto">
            <a:xfrm>
              <a:off x="5472" y="1744"/>
              <a:ext cx="80" cy="80"/>
            </a:xfrm>
            <a:prstGeom prst="ellipse">
              <a:avLst/>
            </a:prstGeom>
            <a:solidFill>
              <a:schemeClr val="folHlink"/>
            </a:solidFill>
            <a:ln w="9525">
              <a:noFill/>
              <a:round/>
              <a:headEnd/>
              <a:tailEnd/>
            </a:ln>
            <a:effectLst/>
          </p:spPr>
          <p:txBody>
            <a:bodyPr wrap="none" anchor="ctr"/>
            <a:lstStyle/>
            <a:p>
              <a:pPr fontAlgn="base">
                <a:spcBef>
                  <a:spcPct val="0"/>
                </a:spcBef>
                <a:spcAft>
                  <a:spcPct val="0"/>
                </a:spcAft>
              </a:pPr>
              <a:endParaRPr lang="ru-RU">
                <a:solidFill>
                  <a:srgbClr val="000000"/>
                </a:solidFill>
              </a:endParaRPr>
            </a:p>
          </p:txBody>
        </p:sp>
      </p:grpSp>
    </p:spTree>
    <p:extLst>
      <p:ext uri="{BB962C8B-B14F-4D97-AF65-F5344CB8AC3E}">
        <p14:creationId xmlns:p14="http://schemas.microsoft.com/office/powerpoint/2010/main" val="2589314504"/>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Lst>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fontAlgn="base">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fontAlgn="base">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6.xml"/></Relationships>
</file>

<file path=ppt/slides/_rels/slide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9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pedagogical_dictionary.academic.ru/569/%D0%92%D0%BD%D1%83%D1%82%D1%80%D0%B8%D1%88%D0%BA%D0%BE%D0%BB%D1%8C%D0%BD%D1%8B%D0%B9_%D0%BA%D0%BE%D0%BD%D1%82%D1%80%D0%BE%D0%BB%D1%8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800" dirty="0" err="1">
                <a:latin typeface="Times New Roman" panose="02020603050405020304" pitchFamily="18" charset="0"/>
                <a:cs typeface="Times New Roman" panose="02020603050405020304" pitchFamily="18" charset="0"/>
              </a:rPr>
              <a:t>Внутришкольный</a:t>
            </a:r>
            <a:r>
              <a:rPr lang="ru-RU" sz="2800" dirty="0">
                <a:latin typeface="Times New Roman" panose="02020603050405020304" pitchFamily="18" charset="0"/>
                <a:cs typeface="Times New Roman" panose="02020603050405020304" pitchFamily="18" charset="0"/>
              </a:rPr>
              <a:t> контроль</a:t>
            </a:r>
            <a:r>
              <a:rPr lang="ru-RU" sz="2800" dirty="0">
                <a:latin typeface="Times New Roman"/>
                <a:ea typeface="Calibri"/>
              </a:rPr>
              <a:t> как инструмент управления качеством образования</a:t>
            </a:r>
            <a:endParaRPr lang="ru-RU"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Autofit/>
          </a:bodyPr>
          <a:lstStyle/>
          <a:p>
            <a:r>
              <a:rPr lang="ru-RU" sz="2000" dirty="0">
                <a:solidFill>
                  <a:schemeClr val="tx1"/>
                </a:solidFill>
                <a:latin typeface="Times New Roman" panose="02020603050405020304" pitchFamily="18" charset="0"/>
                <a:cs typeface="Times New Roman" panose="02020603050405020304" pitchFamily="18" charset="0"/>
              </a:rPr>
              <a:t>Сомова Лариса Владимировна, заведующая учебно-методическим сектором информационно-методического отдела Управления образования </a:t>
            </a:r>
            <a:r>
              <a:rPr lang="ru-RU" sz="2000" dirty="0" err="1">
                <a:solidFill>
                  <a:schemeClr val="tx1"/>
                </a:solidFill>
                <a:latin typeface="Times New Roman" panose="02020603050405020304" pitchFamily="18" charset="0"/>
                <a:cs typeface="Times New Roman" panose="02020603050405020304" pitchFamily="18" charset="0"/>
              </a:rPr>
              <a:t>г.Казани</a:t>
            </a:r>
            <a:r>
              <a:rPr lang="ru-RU" sz="2000" dirty="0">
                <a:solidFill>
                  <a:schemeClr val="tx1"/>
                </a:solidFill>
                <a:latin typeface="Times New Roman" panose="02020603050405020304" pitchFamily="18" charset="0"/>
                <a:cs typeface="Times New Roman" panose="02020603050405020304" pitchFamily="18" charset="0"/>
              </a:rPr>
              <a:t> по Советскому району</a:t>
            </a:r>
          </a:p>
        </p:txBody>
      </p:sp>
    </p:spTree>
    <p:extLst>
      <p:ext uri="{BB962C8B-B14F-4D97-AF65-F5344CB8AC3E}">
        <p14:creationId xmlns:p14="http://schemas.microsoft.com/office/powerpoint/2010/main" val="2719578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solidFill>
                  <a:srgbClr val="333333"/>
                </a:solidFill>
                <a:latin typeface="Times New Roman"/>
                <a:ea typeface="Times New Roman"/>
              </a:rPr>
              <a:t>Функции контроля</a:t>
            </a:r>
            <a:endParaRPr lang="ru-RU" sz="2800" b="1" dirty="0"/>
          </a:p>
        </p:txBody>
      </p:sp>
      <p:sp>
        <p:nvSpPr>
          <p:cNvPr id="3" name="Объект 2"/>
          <p:cNvSpPr>
            <a:spLocks noGrp="1"/>
          </p:cNvSpPr>
          <p:nvPr>
            <p:ph idx="1"/>
          </p:nvPr>
        </p:nvSpPr>
        <p:spPr/>
        <p:txBody>
          <a:bodyPr>
            <a:normAutofit/>
          </a:bodyPr>
          <a:lstStyle/>
          <a:p>
            <a:pPr>
              <a:lnSpc>
                <a:spcPct val="115000"/>
              </a:lnSpc>
              <a:spcAft>
                <a:spcPts val="0"/>
              </a:spcAft>
            </a:pPr>
            <a:r>
              <a:rPr lang="ru-RU" dirty="0">
                <a:latin typeface="Times New Roman"/>
                <a:ea typeface="Times New Roman"/>
                <a:cs typeface="Times New Roman"/>
              </a:rPr>
              <a:t>информационно-аналитическая;</a:t>
            </a:r>
            <a:endParaRPr lang="ru-RU" sz="2800" dirty="0">
              <a:ea typeface="Calibri"/>
              <a:cs typeface="Times New Roman"/>
            </a:endParaRPr>
          </a:p>
          <a:p>
            <a:pPr>
              <a:lnSpc>
                <a:spcPct val="115000"/>
              </a:lnSpc>
              <a:spcAft>
                <a:spcPts val="0"/>
              </a:spcAft>
            </a:pPr>
            <a:r>
              <a:rPr lang="ru-RU" dirty="0">
                <a:latin typeface="Times New Roman"/>
                <a:ea typeface="Times New Roman"/>
                <a:cs typeface="Times New Roman"/>
              </a:rPr>
              <a:t>контрольно-диагностическая;</a:t>
            </a:r>
            <a:endParaRPr lang="ru-RU" sz="2800" dirty="0">
              <a:ea typeface="Calibri"/>
              <a:cs typeface="Times New Roman"/>
            </a:endParaRPr>
          </a:p>
          <a:p>
            <a:pPr>
              <a:lnSpc>
                <a:spcPct val="115000"/>
              </a:lnSpc>
              <a:spcAft>
                <a:spcPts val="0"/>
              </a:spcAft>
            </a:pPr>
            <a:r>
              <a:rPr lang="ru-RU" dirty="0">
                <a:latin typeface="Times New Roman"/>
                <a:ea typeface="Times New Roman"/>
                <a:cs typeface="Times New Roman"/>
              </a:rPr>
              <a:t>коррективно-регулятивная;</a:t>
            </a:r>
          </a:p>
          <a:p>
            <a:pPr>
              <a:lnSpc>
                <a:spcPct val="115000"/>
              </a:lnSpc>
              <a:spcAft>
                <a:spcPts val="0"/>
              </a:spcAft>
            </a:pPr>
            <a:r>
              <a:rPr lang="ru-RU" dirty="0">
                <a:latin typeface="Times New Roman"/>
                <a:ea typeface="Calibri"/>
                <a:cs typeface="Times New Roman"/>
              </a:rPr>
              <a:t>стимулирующая</a:t>
            </a:r>
            <a:endParaRPr lang="ru-RU" dirty="0">
              <a:ea typeface="Calibri"/>
              <a:cs typeface="Times New Roman"/>
            </a:endParaRPr>
          </a:p>
        </p:txBody>
      </p:sp>
    </p:spTree>
    <p:extLst>
      <p:ext uri="{BB962C8B-B14F-4D97-AF65-F5344CB8AC3E}">
        <p14:creationId xmlns:p14="http://schemas.microsoft.com/office/powerpoint/2010/main" val="4167401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a:latin typeface="Times New Roman" panose="02020603050405020304" pitchFamily="18" charset="0"/>
                <a:cs typeface="Times New Roman" panose="02020603050405020304" pitchFamily="18" charset="0"/>
              </a:rPr>
              <a:t>Структура</a:t>
            </a:r>
            <a:r>
              <a:rPr lang="ru-RU" b="1" dirty="0">
                <a:latin typeface="Times New Roman" panose="02020603050405020304" pitchFamily="18" charset="0"/>
                <a:cs typeface="Times New Roman" panose="02020603050405020304" pitchFamily="18" charset="0"/>
              </a:rPr>
              <a:t> ВШК</a:t>
            </a:r>
          </a:p>
        </p:txBody>
      </p:sp>
      <p:sp>
        <p:nvSpPr>
          <p:cNvPr id="3" name="Объект 2"/>
          <p:cNvSpPr>
            <a:spLocks noGrp="1"/>
          </p:cNvSpPr>
          <p:nvPr>
            <p:ph idx="1"/>
          </p:nvPr>
        </p:nvSpPr>
        <p:spPr/>
        <p:txBody>
          <a:bodyPr>
            <a:normAutofit/>
          </a:bodyPr>
          <a:lstStyle/>
          <a:p>
            <a:r>
              <a:rPr lang="ru-RU" sz="2400" b="1" i="1" dirty="0">
                <a:solidFill>
                  <a:srgbClr val="333333"/>
                </a:solidFill>
                <a:latin typeface="Times New Roman"/>
                <a:ea typeface="Times New Roman"/>
              </a:rPr>
              <a:t>направления (разделы</a:t>
            </a:r>
            <a:r>
              <a:rPr lang="ru-RU" sz="2400" dirty="0">
                <a:solidFill>
                  <a:srgbClr val="333333"/>
                </a:solidFill>
                <a:latin typeface="Times New Roman"/>
                <a:ea typeface="Times New Roman"/>
              </a:rPr>
              <a:t>), входящие в ВШК (обеспечение получения основного общего образования всеми категориями обучающихся; оформление и ведение школьной документации; знания, умения и навыки по предметам и состояние преподавания учебных предметов; классно-обобщающий контроль; контроль за работой педагогических кадров; подготовка к государственной (итоговой) аттестации и др.)</a:t>
            </a:r>
          </a:p>
          <a:p>
            <a:r>
              <a:rPr lang="ru-RU" sz="2400" b="1" i="1" dirty="0">
                <a:solidFill>
                  <a:srgbClr val="333333"/>
                </a:solidFill>
                <a:latin typeface="Times New Roman"/>
                <a:ea typeface="Times New Roman"/>
              </a:rPr>
              <a:t>содержание </a:t>
            </a:r>
            <a:r>
              <a:rPr lang="ru-RU" sz="2400" dirty="0">
                <a:solidFill>
                  <a:srgbClr val="333333"/>
                </a:solidFill>
                <a:latin typeface="Times New Roman"/>
                <a:ea typeface="Times New Roman"/>
              </a:rPr>
              <a:t>каждого направления (раздела) контроля.</a:t>
            </a:r>
          </a:p>
          <a:p>
            <a:r>
              <a:rPr lang="ru-RU" sz="2400" dirty="0">
                <a:solidFill>
                  <a:srgbClr val="333333"/>
                </a:solidFill>
                <a:latin typeface="Times New Roman"/>
                <a:ea typeface="Times New Roman"/>
              </a:rPr>
              <a:t>знание </a:t>
            </a:r>
            <a:r>
              <a:rPr lang="ru-RU" sz="2400" b="1" i="1" dirty="0">
                <a:solidFill>
                  <a:srgbClr val="333333"/>
                </a:solidFill>
                <a:latin typeface="Times New Roman"/>
                <a:ea typeface="Times New Roman"/>
              </a:rPr>
              <a:t>видов, форм и методов </a:t>
            </a:r>
            <a:r>
              <a:rPr lang="ru-RU" sz="2400" dirty="0">
                <a:solidFill>
                  <a:srgbClr val="333333"/>
                </a:solidFill>
                <a:latin typeface="Times New Roman"/>
                <a:ea typeface="Times New Roman"/>
              </a:rPr>
              <a:t>контроля</a:t>
            </a:r>
            <a:endParaRPr lang="ru-RU" sz="2400" dirty="0"/>
          </a:p>
        </p:txBody>
      </p:sp>
    </p:spTree>
    <p:extLst>
      <p:ext uri="{BB962C8B-B14F-4D97-AF65-F5344CB8AC3E}">
        <p14:creationId xmlns:p14="http://schemas.microsoft.com/office/powerpoint/2010/main" val="2936039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a:solidFill>
                  <a:srgbClr val="000000"/>
                </a:solidFill>
                <a:latin typeface="Times New Roman" panose="02020603050405020304" pitchFamily="18" charset="0"/>
                <a:ea typeface="Times New Roman"/>
                <a:cs typeface="Times New Roman" panose="02020603050405020304" pitchFamily="18" charset="0"/>
              </a:rPr>
              <a:t>Виды ВШК:</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0000" lnSpcReduction="20000"/>
          </a:bodyPr>
          <a:lstStyle/>
          <a:p>
            <a:r>
              <a:rPr lang="ru-RU" b="1" i="1" dirty="0">
                <a:solidFill>
                  <a:srgbClr val="000000"/>
                </a:solidFill>
                <a:latin typeface="Times New Roman" panose="02020603050405020304" pitchFamily="18" charset="0"/>
                <a:ea typeface="Times New Roman"/>
                <a:cs typeface="Times New Roman" panose="02020603050405020304" pitchFamily="18" charset="0"/>
              </a:rPr>
              <a:t>по признаку исполнителя контроля </a:t>
            </a:r>
            <a:r>
              <a:rPr lang="ru-RU" dirty="0">
                <a:solidFill>
                  <a:srgbClr val="000000"/>
                </a:solidFill>
                <a:latin typeface="Times New Roman" panose="02020603050405020304" pitchFamily="18" charset="0"/>
                <a:ea typeface="Times New Roman"/>
                <a:cs typeface="Times New Roman" panose="02020603050405020304" pitchFamily="18" charset="0"/>
              </a:rPr>
              <a:t>(коллективный, взаимоконтроль, самоконтроль, административный плановый и неплановый); </a:t>
            </a:r>
          </a:p>
          <a:p>
            <a:r>
              <a:rPr lang="ru-RU" b="1" i="1" dirty="0">
                <a:solidFill>
                  <a:srgbClr val="000000"/>
                </a:solidFill>
                <a:latin typeface="Times New Roman" panose="02020603050405020304" pitchFamily="18" charset="0"/>
                <a:ea typeface="Times New Roman"/>
                <a:cs typeface="Times New Roman" panose="02020603050405020304" pitchFamily="18" charset="0"/>
              </a:rPr>
              <a:t>по охвату объектов контроля </a:t>
            </a:r>
            <a:r>
              <a:rPr lang="ru-RU" dirty="0">
                <a:solidFill>
                  <a:srgbClr val="000000"/>
                </a:solidFill>
                <a:latin typeface="Times New Roman" panose="02020603050405020304" pitchFamily="18" charset="0"/>
                <a:ea typeface="Times New Roman"/>
                <a:cs typeface="Times New Roman" panose="02020603050405020304" pitchFamily="18" charset="0"/>
              </a:rPr>
              <a:t>(классно-обобщающий — анализ работы учителей и учащихся в одном классе, фронтальный — глубокое изучение и анализ общего состояния дел по всем направлениям, тематический — глубокое и всестороннее изучение состояния учебно-воспитательного процесса по конкретному направлению, персональный — всесторонний анализ деятельности отдельных учителей, обзорный — анализ общего состояния дел в школе без их глубокого изучения); </a:t>
            </a:r>
          </a:p>
          <a:p>
            <a:r>
              <a:rPr lang="ru-RU" b="1" i="1" dirty="0">
                <a:solidFill>
                  <a:srgbClr val="000000"/>
                </a:solidFill>
                <a:latin typeface="Times New Roman" panose="02020603050405020304" pitchFamily="18" charset="0"/>
                <a:ea typeface="Times New Roman"/>
                <a:cs typeface="Times New Roman" panose="02020603050405020304" pitchFamily="18" charset="0"/>
              </a:rPr>
              <a:t>по месту в процессе управления</a:t>
            </a:r>
            <a:r>
              <a:rPr lang="ru-RU" dirty="0">
                <a:solidFill>
                  <a:srgbClr val="000000"/>
                </a:solidFill>
                <a:latin typeface="Times New Roman" panose="02020603050405020304" pitchFamily="18" charset="0"/>
                <a:ea typeface="Times New Roman"/>
                <a:cs typeface="Times New Roman" panose="02020603050405020304" pitchFamily="18" charset="0"/>
              </a:rPr>
              <a:t> (текущий, предварительный, промежуточный, итоговый)</a:t>
            </a:r>
          </a:p>
          <a:p>
            <a:pPr marL="0" indent="0">
              <a:lnSpc>
                <a:spcPts val="1800"/>
              </a:lnSpc>
              <a:spcAft>
                <a:spcPts val="1125"/>
              </a:spcAft>
              <a:buNone/>
            </a:pPr>
            <a:endParaRPr lang="ru-RU" sz="2900" i="1" dirty="0">
              <a:solidFill>
                <a:srgbClr val="000000"/>
              </a:solidFill>
              <a:latin typeface="Times New Roman" panose="02020603050405020304" pitchFamily="18" charset="0"/>
              <a:ea typeface="Times New Roman"/>
              <a:cs typeface="Times New Roman" panose="02020603050405020304" pitchFamily="18" charset="0"/>
            </a:endParaRPr>
          </a:p>
          <a:p>
            <a:pPr marL="0" indent="0">
              <a:lnSpc>
                <a:spcPts val="1800"/>
              </a:lnSpc>
              <a:spcAft>
                <a:spcPts val="1125"/>
              </a:spcAft>
              <a:buNone/>
            </a:pPr>
            <a:r>
              <a:rPr lang="ru-RU" sz="2900" i="1" dirty="0">
                <a:solidFill>
                  <a:srgbClr val="000000"/>
                </a:solidFill>
                <a:latin typeface="Times New Roman" panose="02020603050405020304" pitchFamily="18" charset="0"/>
                <a:ea typeface="Times New Roman"/>
                <a:cs typeface="Times New Roman" panose="02020603050405020304" pitchFamily="18" charset="0"/>
              </a:rPr>
              <a:t>Педагогический словарь. — М.: Академия. Г. М. </a:t>
            </a:r>
            <a:r>
              <a:rPr lang="ru-RU" sz="2900" i="1" dirty="0" err="1">
                <a:solidFill>
                  <a:srgbClr val="000000"/>
                </a:solidFill>
                <a:latin typeface="Times New Roman" panose="02020603050405020304" pitchFamily="18" charset="0"/>
                <a:ea typeface="Times New Roman"/>
                <a:cs typeface="Times New Roman" panose="02020603050405020304" pitchFamily="18" charset="0"/>
              </a:rPr>
              <a:t>Коджаспирова</a:t>
            </a:r>
            <a:r>
              <a:rPr lang="ru-RU" sz="2900" i="1" dirty="0">
                <a:solidFill>
                  <a:srgbClr val="000000"/>
                </a:solidFill>
                <a:latin typeface="Times New Roman" panose="02020603050405020304" pitchFamily="18" charset="0"/>
                <a:ea typeface="Times New Roman"/>
                <a:cs typeface="Times New Roman" panose="02020603050405020304" pitchFamily="18" charset="0"/>
              </a:rPr>
              <a:t>, А. Ю. </a:t>
            </a:r>
            <a:r>
              <a:rPr lang="ru-RU" sz="2900" i="1" dirty="0" err="1">
                <a:solidFill>
                  <a:srgbClr val="000000"/>
                </a:solidFill>
                <a:latin typeface="Times New Roman" panose="02020603050405020304" pitchFamily="18" charset="0"/>
                <a:ea typeface="Times New Roman"/>
                <a:cs typeface="Times New Roman" panose="02020603050405020304" pitchFamily="18" charset="0"/>
              </a:rPr>
              <a:t>Коджаспиров</a:t>
            </a:r>
            <a:r>
              <a:rPr lang="ru-RU" sz="2900" i="1" dirty="0">
                <a:solidFill>
                  <a:srgbClr val="000000"/>
                </a:solidFill>
                <a:latin typeface="Times New Roman" panose="02020603050405020304" pitchFamily="18" charset="0"/>
                <a:ea typeface="Times New Roman"/>
                <a:cs typeface="Times New Roman" panose="02020603050405020304" pitchFamily="18" charset="0"/>
              </a:rPr>
              <a:t>. 2005.</a:t>
            </a:r>
            <a:r>
              <a:rPr lang="ru-RU" sz="2900" dirty="0">
                <a:solidFill>
                  <a:srgbClr val="000000"/>
                </a:solidFill>
                <a:latin typeface="Times New Roman" panose="02020603050405020304" pitchFamily="18" charset="0"/>
                <a:ea typeface="Times New Roman"/>
                <a:cs typeface="Times New Roman" panose="02020603050405020304" pitchFamily="18" charset="0"/>
              </a:rPr>
              <a:t> </a:t>
            </a:r>
            <a:endParaRPr lang="ru-RU" sz="2900" dirty="0">
              <a:latin typeface="Times New Roman" panose="02020603050405020304" pitchFamily="18" charset="0"/>
              <a:ea typeface="Calibri"/>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7542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Aft>
                <a:spcPts val="0"/>
              </a:spcAft>
            </a:pPr>
            <a:r>
              <a:rPr lang="ru-RU" sz="2800" b="1" i="1" dirty="0">
                <a:solidFill>
                  <a:srgbClr val="000000"/>
                </a:solidFill>
                <a:latin typeface="Times New Roman" panose="02020603050405020304" pitchFamily="18" charset="0"/>
                <a:ea typeface="Calibri"/>
                <a:cs typeface="Times New Roman" panose="02020603050405020304" pitchFamily="18" charset="0"/>
              </a:rPr>
              <a:t>Вид контроля </a:t>
            </a:r>
            <a:r>
              <a:rPr lang="ru-RU" sz="2800" i="1" dirty="0">
                <a:solidFill>
                  <a:srgbClr val="000000"/>
                </a:solidFill>
                <a:latin typeface="Times New Roman" panose="02020603050405020304" pitchFamily="18" charset="0"/>
                <a:ea typeface="Calibri"/>
                <a:cs typeface="Times New Roman" panose="02020603050405020304" pitchFamily="18" charset="0"/>
              </a:rPr>
              <a:t>- это совокупность форм контроля, проводимых с определенной целью.</a:t>
            </a:r>
            <a:br>
              <a:rPr lang="ru-RU" sz="2800" dirty="0">
                <a:latin typeface="Times New Roman" panose="02020603050405020304" pitchFamily="18" charset="0"/>
                <a:ea typeface="Calibri"/>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1"/>
          </p:nvPr>
        </p:nvSpPr>
        <p:spPr/>
        <p:txBody>
          <a:bodyPr>
            <a:normAutofit fontScale="62500" lnSpcReduction="20000"/>
          </a:bodyPr>
          <a:lstStyle/>
          <a:p>
            <a:pPr>
              <a:lnSpc>
                <a:spcPct val="115000"/>
              </a:lnSpc>
              <a:spcAft>
                <a:spcPts val="0"/>
              </a:spcAft>
            </a:pPr>
            <a:r>
              <a:rPr lang="ru-RU" sz="2900" b="1" i="1" dirty="0">
                <a:solidFill>
                  <a:srgbClr val="000000"/>
                </a:solidFill>
                <a:latin typeface="Times New Roman" panose="02020603050405020304" pitchFamily="18" charset="0"/>
                <a:ea typeface="Calibri"/>
                <a:cs typeface="Times New Roman" panose="02020603050405020304" pitchFamily="18" charset="0"/>
              </a:rPr>
              <a:t>Тематический контроль </a:t>
            </a:r>
            <a:r>
              <a:rPr lang="ru-RU" sz="2900" dirty="0">
                <a:solidFill>
                  <a:srgbClr val="000000"/>
                </a:solidFill>
                <a:latin typeface="Times New Roman"/>
                <a:ea typeface="Calibri"/>
                <a:cs typeface="Times New Roman"/>
              </a:rPr>
              <a:t>проводится в течение всего учебного года с целью углубленного</a:t>
            </a:r>
            <a:r>
              <a:rPr lang="ru-RU" sz="2900" dirty="0">
                <a:ea typeface="Calibri"/>
                <a:cs typeface="Times New Roman"/>
              </a:rPr>
              <a:t> </a:t>
            </a:r>
            <a:r>
              <a:rPr lang="ru-RU" sz="2900" dirty="0">
                <a:solidFill>
                  <a:srgbClr val="000000"/>
                </a:solidFill>
                <a:latin typeface="Times New Roman"/>
                <a:ea typeface="Calibri"/>
                <a:cs typeface="Times New Roman"/>
              </a:rPr>
              <a:t>изучения и получения информации о состоянии определенного элемента объекта управления (уровень ЗУН учащихся, качество работы учителя, классного руководителя, соответствие содержания работы М/О заявленной теме, качество работы кружков и факультативов, проведения индивидуальных занятий, соблюдения техники безопасности на уроке и т.д.).</a:t>
            </a:r>
            <a:endParaRPr lang="ru-RU" sz="2900" dirty="0">
              <a:ea typeface="Calibri"/>
              <a:cs typeface="Times New Roman"/>
            </a:endParaRPr>
          </a:p>
          <a:p>
            <a:endParaRPr lang="ru-RU" sz="2000"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sz="half" idx="2"/>
          </p:nvPr>
        </p:nvSpPr>
        <p:spPr/>
        <p:txBody>
          <a:bodyPr>
            <a:normAutofit fontScale="62500" lnSpcReduction="20000"/>
          </a:bodyPr>
          <a:lstStyle/>
          <a:p>
            <a:pPr>
              <a:lnSpc>
                <a:spcPct val="115000"/>
              </a:lnSpc>
              <a:spcAft>
                <a:spcPts val="0"/>
              </a:spcAft>
            </a:pPr>
            <a:r>
              <a:rPr lang="ru-RU" b="1" i="1" dirty="0">
                <a:solidFill>
                  <a:srgbClr val="000000"/>
                </a:solidFill>
                <a:latin typeface="Times New Roman,Italic"/>
                <a:ea typeface="Calibri"/>
                <a:cs typeface="Times New Roman,Italic"/>
              </a:rPr>
              <a:t>Фронтальный контроль </a:t>
            </a:r>
            <a:r>
              <a:rPr lang="ru-RU" dirty="0">
                <a:solidFill>
                  <a:srgbClr val="000000"/>
                </a:solidFill>
                <a:latin typeface="Times New Roman"/>
                <a:ea typeface="Calibri"/>
                <a:cs typeface="Times New Roman"/>
              </a:rPr>
              <a:t>проводится не чаще двух-трех раз в год с целью одновременной</a:t>
            </a:r>
            <a:r>
              <a:rPr lang="ru-RU" dirty="0">
                <a:ea typeface="Calibri"/>
                <a:cs typeface="Times New Roman"/>
              </a:rPr>
              <a:t> </a:t>
            </a:r>
            <a:r>
              <a:rPr lang="ru-RU" dirty="0">
                <a:solidFill>
                  <a:srgbClr val="000000"/>
                </a:solidFill>
                <a:latin typeface="Times New Roman"/>
                <a:ea typeface="Calibri"/>
                <a:cs typeface="Times New Roman"/>
              </a:rPr>
              <a:t>всесторонней проверки объекта управления в целом (методическая работа, учебно-воспитательная</a:t>
            </a:r>
            <a:r>
              <a:rPr lang="ru-RU" dirty="0">
                <a:ea typeface="Calibri"/>
                <a:cs typeface="Times New Roman"/>
              </a:rPr>
              <a:t> </a:t>
            </a:r>
            <a:r>
              <a:rPr lang="ru-RU" dirty="0">
                <a:solidFill>
                  <a:srgbClr val="000000"/>
                </a:solidFill>
                <a:latin typeface="Times New Roman"/>
                <a:ea typeface="Calibri"/>
              </a:rPr>
              <a:t>работа, внеурочная воспитательная работа, научно-исследовательская и экспериментальная работа и т.д.) или отдельного подразделения школы (параллели классов, М/О, службы).</a:t>
            </a:r>
            <a:endParaRPr lang="ru-RU" dirty="0"/>
          </a:p>
        </p:txBody>
      </p:sp>
    </p:spTree>
    <p:extLst>
      <p:ext uri="{BB962C8B-B14F-4D97-AF65-F5344CB8AC3E}">
        <p14:creationId xmlns:p14="http://schemas.microsoft.com/office/powerpoint/2010/main" val="1548791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nSpc>
                <a:spcPct val="115000"/>
              </a:lnSpc>
              <a:spcAft>
                <a:spcPts val="0"/>
              </a:spcAft>
            </a:pPr>
            <a:r>
              <a:rPr lang="ru-RU" sz="2000" b="1" i="1" dirty="0">
                <a:solidFill>
                  <a:srgbClr val="000000"/>
                </a:solidFill>
                <a:latin typeface="Times New Roman,BoldItalic"/>
                <a:ea typeface="Calibri"/>
                <a:cs typeface="Times New Roman,BoldItalic"/>
              </a:rPr>
              <a:t>Форма контроля </a:t>
            </a:r>
            <a:r>
              <a:rPr lang="ru-RU" sz="2000" dirty="0">
                <a:solidFill>
                  <a:srgbClr val="000000"/>
                </a:solidFill>
                <a:latin typeface="Times New Roman"/>
                <a:ea typeface="Calibri"/>
                <a:cs typeface="Times New Roman"/>
              </a:rPr>
              <a:t>- </a:t>
            </a:r>
            <a:r>
              <a:rPr lang="ru-RU" sz="2000" i="1" dirty="0">
                <a:solidFill>
                  <a:srgbClr val="000000"/>
                </a:solidFill>
                <a:latin typeface="Times New Roman,Italic"/>
                <a:ea typeface="Calibri"/>
                <a:cs typeface="Times New Roman,Italic"/>
              </a:rPr>
              <a:t>это способ организации контроля</a:t>
            </a:r>
            <a:r>
              <a:rPr lang="ru-RU" sz="2400" i="1" dirty="0">
                <a:solidFill>
                  <a:srgbClr val="000000"/>
                </a:solidFill>
                <a:latin typeface="Times New Roman"/>
                <a:ea typeface="Calibri"/>
                <a:cs typeface="Times New Roman"/>
              </a:rPr>
              <a:t>.</a:t>
            </a:r>
            <a:br>
              <a:rPr lang="ru-RU" sz="2000" dirty="0">
                <a:ea typeface="Calibri"/>
                <a:cs typeface="Times New Roman"/>
              </a:rPr>
            </a:b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457200" y="1340768"/>
            <a:ext cx="4038600" cy="4785395"/>
          </a:xfrm>
        </p:spPr>
        <p:txBody>
          <a:bodyPr>
            <a:noAutofit/>
          </a:bodyPr>
          <a:lstStyle/>
          <a:p>
            <a:pPr>
              <a:spcAft>
                <a:spcPts val="0"/>
              </a:spcAft>
            </a:pPr>
            <a:r>
              <a:rPr lang="ru-RU" sz="1800" b="1" i="1" dirty="0">
                <a:solidFill>
                  <a:srgbClr val="000000"/>
                </a:solidFill>
                <a:latin typeface="Times New Roman"/>
                <a:ea typeface="Calibri"/>
                <a:cs typeface="Times New Roman"/>
              </a:rPr>
              <a:t>По периодичности проведения</a:t>
            </a:r>
            <a:r>
              <a:rPr lang="ru-RU" sz="1800" dirty="0">
                <a:solidFill>
                  <a:srgbClr val="000000"/>
                </a:solidFill>
                <a:latin typeface="Times New Roman"/>
                <a:ea typeface="Calibri"/>
                <a:cs typeface="Times New Roman"/>
              </a:rPr>
              <a:t> контроль может быть:</a:t>
            </a:r>
            <a:endParaRPr lang="ru-RU" sz="1800" dirty="0">
              <a:ea typeface="Calibri"/>
              <a:cs typeface="Times New Roman"/>
            </a:endParaRPr>
          </a:p>
          <a:p>
            <a:pPr>
              <a:spcAft>
                <a:spcPts val="0"/>
              </a:spcAft>
            </a:pPr>
            <a:r>
              <a:rPr lang="ru-RU" sz="1800" i="1" dirty="0">
                <a:solidFill>
                  <a:srgbClr val="000000"/>
                </a:solidFill>
                <a:latin typeface="Times New Roman,Italic"/>
                <a:ea typeface="Calibri"/>
                <a:cs typeface="Times New Roman,Italic"/>
              </a:rPr>
              <a:t>входной </a:t>
            </a:r>
            <a:r>
              <a:rPr lang="ru-RU" sz="1800" dirty="0">
                <a:solidFill>
                  <a:srgbClr val="000000"/>
                </a:solidFill>
                <a:latin typeface="Times New Roman"/>
                <a:ea typeface="Calibri"/>
                <a:cs typeface="Times New Roman"/>
              </a:rPr>
              <a:t>(в начале учебного года за курс предыдущего);</a:t>
            </a:r>
            <a:endParaRPr lang="ru-RU" sz="1800" dirty="0">
              <a:ea typeface="Calibri"/>
              <a:cs typeface="Times New Roman"/>
            </a:endParaRPr>
          </a:p>
          <a:p>
            <a:pPr>
              <a:spcAft>
                <a:spcPts val="0"/>
              </a:spcAft>
            </a:pPr>
            <a:r>
              <a:rPr lang="ru-RU" sz="1800" i="1" dirty="0">
                <a:solidFill>
                  <a:srgbClr val="000000"/>
                </a:solidFill>
                <a:latin typeface="Times New Roman,Italic"/>
                <a:ea typeface="Calibri"/>
                <a:cs typeface="Times New Roman,Italic"/>
              </a:rPr>
              <a:t>предварительный </a:t>
            </a:r>
            <a:r>
              <a:rPr lang="ru-RU" sz="1800" dirty="0">
                <a:solidFill>
                  <a:srgbClr val="000000"/>
                </a:solidFill>
                <a:latin typeface="Times New Roman"/>
                <a:ea typeface="Calibri"/>
                <a:cs typeface="Times New Roman"/>
              </a:rPr>
              <a:t>(перед проведением итоговых контрольных работ, перед экзаменами в</a:t>
            </a:r>
            <a:r>
              <a:rPr lang="ru-RU" sz="1800" dirty="0">
                <a:ea typeface="Calibri"/>
                <a:cs typeface="Times New Roman"/>
              </a:rPr>
              <a:t> </a:t>
            </a:r>
            <a:r>
              <a:rPr lang="ru-RU" sz="1800" dirty="0">
                <a:solidFill>
                  <a:srgbClr val="000000"/>
                </a:solidFill>
                <a:latin typeface="Times New Roman"/>
                <a:ea typeface="Calibri"/>
                <a:cs typeface="Times New Roman"/>
              </a:rPr>
              <a:t>выпускных классах, проверка готовности школы к новому учебному году);</a:t>
            </a:r>
            <a:endParaRPr lang="ru-RU" sz="1800" dirty="0">
              <a:ea typeface="Calibri"/>
              <a:cs typeface="Times New Roman"/>
            </a:endParaRPr>
          </a:p>
          <a:p>
            <a:pPr>
              <a:spcAft>
                <a:spcPts val="0"/>
              </a:spcAft>
            </a:pPr>
            <a:r>
              <a:rPr lang="ru-RU" sz="1800" i="1" dirty="0">
                <a:solidFill>
                  <a:srgbClr val="000000"/>
                </a:solidFill>
                <a:latin typeface="Times New Roman,Italic"/>
                <a:ea typeface="Calibri"/>
                <a:cs typeface="Times New Roman,Italic"/>
              </a:rPr>
              <a:t>текущий </a:t>
            </a:r>
            <a:r>
              <a:rPr lang="ru-RU" sz="1800" dirty="0">
                <a:solidFill>
                  <a:srgbClr val="000000"/>
                </a:solidFill>
                <a:latin typeface="Times New Roman"/>
                <a:ea typeface="Calibri"/>
                <a:cs typeface="Times New Roman"/>
              </a:rPr>
              <a:t>(после изучения темы, результаты работы ОУ за четверть, полугодие);</a:t>
            </a:r>
            <a:endParaRPr lang="ru-RU" sz="1800" dirty="0">
              <a:ea typeface="Calibri"/>
              <a:cs typeface="Times New Roman"/>
            </a:endParaRPr>
          </a:p>
          <a:p>
            <a:pPr>
              <a:spcAft>
                <a:spcPts val="0"/>
              </a:spcAft>
            </a:pPr>
            <a:r>
              <a:rPr lang="ru-RU" sz="1800" i="1" dirty="0">
                <a:solidFill>
                  <a:srgbClr val="000000"/>
                </a:solidFill>
                <a:latin typeface="Times New Roman,Italic"/>
                <a:ea typeface="Calibri"/>
                <a:cs typeface="Times New Roman,Italic"/>
              </a:rPr>
              <a:t>промежуточный </a:t>
            </a:r>
            <a:r>
              <a:rPr lang="ru-RU" sz="1800" dirty="0">
                <a:solidFill>
                  <a:srgbClr val="000000"/>
                </a:solidFill>
                <a:latin typeface="Times New Roman"/>
                <a:ea typeface="Calibri"/>
                <a:cs typeface="Times New Roman"/>
              </a:rPr>
              <a:t>(аттестация на конец года в переводных классах);</a:t>
            </a:r>
            <a:endParaRPr lang="ru-RU" sz="1800" dirty="0">
              <a:ea typeface="Calibri"/>
              <a:cs typeface="Times New Roman"/>
            </a:endParaRPr>
          </a:p>
          <a:p>
            <a:pPr>
              <a:spcAft>
                <a:spcPts val="0"/>
              </a:spcAft>
            </a:pPr>
            <a:r>
              <a:rPr lang="ru-RU" sz="1800" i="1" dirty="0">
                <a:solidFill>
                  <a:srgbClr val="000000"/>
                </a:solidFill>
                <a:latin typeface="Times New Roman,Italic"/>
                <a:ea typeface="Calibri"/>
                <a:cs typeface="Times New Roman,Italic"/>
              </a:rPr>
              <a:t>итоговый </a:t>
            </a:r>
            <a:r>
              <a:rPr lang="ru-RU" sz="1800" dirty="0">
                <a:solidFill>
                  <a:srgbClr val="000000"/>
                </a:solidFill>
                <a:latin typeface="Times New Roman"/>
                <a:ea typeface="Calibri"/>
                <a:cs typeface="Times New Roman"/>
              </a:rPr>
              <a:t>(экзамены в выпускных классах - 9-е, 11-е классы, результаты работы ОУ за год).</a:t>
            </a:r>
            <a:endParaRPr lang="ru-RU" sz="1800" dirty="0">
              <a:ea typeface="Calibri"/>
              <a:cs typeface="Times New Roman"/>
            </a:endParaRPr>
          </a:p>
          <a:p>
            <a:endParaRPr lang="ru-RU" sz="1600" dirty="0"/>
          </a:p>
        </p:txBody>
      </p:sp>
      <p:sp>
        <p:nvSpPr>
          <p:cNvPr id="4" name="Объект 3"/>
          <p:cNvSpPr>
            <a:spLocks noGrp="1"/>
          </p:cNvSpPr>
          <p:nvPr>
            <p:ph sz="half" idx="2"/>
          </p:nvPr>
        </p:nvSpPr>
        <p:spPr>
          <a:xfrm>
            <a:off x="4648200" y="1268760"/>
            <a:ext cx="4038600" cy="4857403"/>
          </a:xfrm>
        </p:spPr>
        <p:txBody>
          <a:bodyPr>
            <a:normAutofit/>
          </a:bodyPr>
          <a:lstStyle/>
          <a:p>
            <a:pPr>
              <a:lnSpc>
                <a:spcPct val="115000"/>
              </a:lnSpc>
              <a:spcAft>
                <a:spcPts val="0"/>
              </a:spcAft>
            </a:pPr>
            <a:r>
              <a:rPr lang="ru-RU" sz="2300" b="1" i="1" dirty="0">
                <a:solidFill>
                  <a:srgbClr val="000000"/>
                </a:solidFill>
                <a:latin typeface="Times New Roman"/>
                <a:ea typeface="Calibri"/>
                <a:cs typeface="Times New Roman"/>
              </a:rPr>
              <a:t>по проверяемым объектам </a:t>
            </a:r>
            <a:r>
              <a:rPr lang="ru-RU" sz="2300" dirty="0">
                <a:solidFill>
                  <a:srgbClr val="000000"/>
                </a:solidFill>
                <a:latin typeface="Times New Roman"/>
                <a:ea typeface="Calibri"/>
                <a:cs typeface="Times New Roman"/>
              </a:rPr>
              <a:t>в образовательных</a:t>
            </a:r>
            <a:r>
              <a:rPr lang="ru-RU" sz="2300" dirty="0">
                <a:ea typeface="Calibri"/>
                <a:cs typeface="Times New Roman"/>
              </a:rPr>
              <a:t> </a:t>
            </a:r>
            <a:r>
              <a:rPr lang="ru-RU" sz="2300" dirty="0">
                <a:solidFill>
                  <a:srgbClr val="000000"/>
                </a:solidFill>
                <a:latin typeface="Times New Roman"/>
                <a:ea typeface="Calibri"/>
                <a:cs typeface="Times New Roman"/>
              </a:rPr>
              <a:t>учреждениях:</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персональный;</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классно</a:t>
            </a:r>
            <a:r>
              <a:rPr lang="ru-RU" sz="2300" i="1" dirty="0">
                <a:solidFill>
                  <a:srgbClr val="000000"/>
                </a:solidFill>
                <a:latin typeface="Times New Roman"/>
                <a:ea typeface="Calibri"/>
                <a:cs typeface="Times New Roman"/>
              </a:rPr>
              <a:t>-</a:t>
            </a:r>
            <a:r>
              <a:rPr lang="ru-RU" sz="2300" i="1" dirty="0">
                <a:solidFill>
                  <a:srgbClr val="000000"/>
                </a:solidFill>
                <a:latin typeface="Times New Roman,Italic"/>
                <a:ea typeface="Calibri"/>
                <a:cs typeface="Times New Roman,Italic"/>
              </a:rPr>
              <a:t>обобщающий;</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предметно</a:t>
            </a:r>
            <a:r>
              <a:rPr lang="ru-RU" sz="2300" i="1" dirty="0">
                <a:solidFill>
                  <a:srgbClr val="000000"/>
                </a:solidFill>
                <a:latin typeface="Times New Roman"/>
                <a:ea typeface="Calibri"/>
                <a:cs typeface="Times New Roman"/>
              </a:rPr>
              <a:t>-</a:t>
            </a:r>
            <a:r>
              <a:rPr lang="ru-RU" sz="2300" i="1" dirty="0">
                <a:solidFill>
                  <a:srgbClr val="000000"/>
                </a:solidFill>
                <a:latin typeface="Times New Roman,Italic"/>
                <a:ea typeface="Calibri"/>
                <a:cs typeface="Times New Roman,Italic"/>
              </a:rPr>
              <a:t>обобщающий;</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тематически</a:t>
            </a:r>
            <a:r>
              <a:rPr lang="ru-RU" sz="2300" i="1" dirty="0">
                <a:solidFill>
                  <a:srgbClr val="000000"/>
                </a:solidFill>
                <a:latin typeface="Times New Roman"/>
                <a:ea typeface="Calibri"/>
                <a:cs typeface="Times New Roman"/>
              </a:rPr>
              <a:t>-</a:t>
            </a:r>
            <a:r>
              <a:rPr lang="ru-RU" sz="2300" i="1" dirty="0">
                <a:solidFill>
                  <a:srgbClr val="000000"/>
                </a:solidFill>
                <a:latin typeface="Times New Roman,Italic"/>
                <a:ea typeface="Calibri"/>
                <a:cs typeface="Times New Roman,Italic"/>
              </a:rPr>
              <a:t>обобщающий;</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обзорный;</a:t>
            </a:r>
            <a:endParaRPr lang="ru-RU" sz="2300" dirty="0">
              <a:ea typeface="Calibri"/>
              <a:cs typeface="Times New Roman"/>
            </a:endParaRPr>
          </a:p>
          <a:p>
            <a:pPr>
              <a:lnSpc>
                <a:spcPct val="115000"/>
              </a:lnSpc>
              <a:spcAft>
                <a:spcPts val="0"/>
              </a:spcAft>
            </a:pPr>
            <a:r>
              <a:rPr lang="ru-RU" sz="2300" dirty="0">
                <a:solidFill>
                  <a:srgbClr val="000000"/>
                </a:solidFill>
                <a:latin typeface="Arial"/>
                <a:ea typeface="Calibri"/>
                <a:cs typeface="Times New Roman"/>
              </a:rPr>
              <a:t>- </a:t>
            </a:r>
            <a:r>
              <a:rPr lang="ru-RU" sz="2300" i="1" dirty="0">
                <a:solidFill>
                  <a:srgbClr val="000000"/>
                </a:solidFill>
                <a:latin typeface="Times New Roman,Italic"/>
                <a:ea typeface="Calibri"/>
                <a:cs typeface="Times New Roman,Italic"/>
              </a:rPr>
              <a:t>комплексно</a:t>
            </a:r>
            <a:r>
              <a:rPr lang="ru-RU" sz="2300" i="1" dirty="0">
                <a:solidFill>
                  <a:srgbClr val="000000"/>
                </a:solidFill>
                <a:latin typeface="Times New Roman"/>
                <a:ea typeface="Calibri"/>
                <a:cs typeface="Times New Roman"/>
              </a:rPr>
              <a:t>-</a:t>
            </a:r>
            <a:r>
              <a:rPr lang="ru-RU" sz="2300" i="1" dirty="0">
                <a:solidFill>
                  <a:srgbClr val="000000"/>
                </a:solidFill>
                <a:latin typeface="Times New Roman,Italic"/>
                <a:ea typeface="Calibri"/>
                <a:cs typeface="Times New Roman,Italic"/>
              </a:rPr>
              <a:t>обобщающий.</a:t>
            </a:r>
            <a:endParaRPr lang="ru-RU" sz="2300" dirty="0">
              <a:ea typeface="Calibri"/>
              <a:cs typeface="Times New Roman"/>
            </a:endParaRPr>
          </a:p>
          <a:p>
            <a:endParaRPr lang="ru-RU" dirty="0"/>
          </a:p>
        </p:txBody>
      </p:sp>
    </p:spTree>
    <p:extLst>
      <p:ext uri="{BB962C8B-B14F-4D97-AF65-F5344CB8AC3E}">
        <p14:creationId xmlns:p14="http://schemas.microsoft.com/office/powerpoint/2010/main" val="2393780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nSpc>
                <a:spcPct val="115000"/>
              </a:lnSpc>
              <a:spcAft>
                <a:spcPts val="0"/>
              </a:spcAft>
            </a:pPr>
            <a:r>
              <a:rPr lang="ru-RU" sz="2000" b="1" i="1" dirty="0">
                <a:solidFill>
                  <a:srgbClr val="000000"/>
                </a:solidFill>
                <a:latin typeface="Times New Roman,BoldItalic"/>
                <a:ea typeface="Calibri"/>
                <a:cs typeface="Times New Roman,BoldItalic"/>
              </a:rPr>
              <a:t>Метод контроля </a:t>
            </a:r>
            <a:r>
              <a:rPr lang="ru-RU" sz="2000" i="1" dirty="0">
                <a:solidFill>
                  <a:srgbClr val="000000"/>
                </a:solidFill>
                <a:latin typeface="Times New Roman,Italic"/>
                <a:ea typeface="Calibri"/>
                <a:cs typeface="Times New Roman,Italic"/>
              </a:rPr>
              <a:t>— это способ практического осуществления контроля для достижения</a:t>
            </a:r>
            <a:r>
              <a:rPr lang="ru-RU" sz="2000" dirty="0">
                <a:ea typeface="Calibri"/>
                <a:cs typeface="Times New Roman"/>
              </a:rPr>
              <a:t> </a:t>
            </a:r>
            <a:r>
              <a:rPr lang="ru-RU" sz="2000" i="1" dirty="0">
                <a:solidFill>
                  <a:srgbClr val="000000"/>
                </a:solidFill>
                <a:latin typeface="Times New Roman,Italic"/>
                <a:ea typeface="Calibri"/>
                <a:cs typeface="Times New Roman,Italic"/>
              </a:rPr>
              <a:t>поставленной цели.</a:t>
            </a:r>
            <a:br>
              <a:rPr lang="ru-RU" sz="2000" dirty="0">
                <a:ea typeface="Calibri"/>
                <a:cs typeface="Times New Roman"/>
              </a:rPr>
            </a:br>
            <a:endParaRPr lang="ru-RU" sz="2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p:txBody>
          <a:bodyPr>
            <a:normAutofit fontScale="62500" lnSpcReduction="20000"/>
          </a:bodyPr>
          <a:lstStyle/>
          <a:p>
            <a:pPr>
              <a:lnSpc>
                <a:spcPct val="115000"/>
              </a:lnSpc>
              <a:spcAft>
                <a:spcPts val="0"/>
              </a:spcAft>
            </a:pPr>
            <a:r>
              <a:rPr lang="ru-RU" b="1" i="1" dirty="0">
                <a:solidFill>
                  <a:srgbClr val="000000"/>
                </a:solidFill>
                <a:latin typeface="Times New Roman,BoldItalic"/>
                <a:ea typeface="Calibri"/>
                <a:cs typeface="Times New Roman,BoldItalic"/>
              </a:rPr>
              <a:t>наблюдение </a:t>
            </a:r>
            <a:r>
              <a:rPr lang="ru-RU" dirty="0">
                <a:solidFill>
                  <a:srgbClr val="000000"/>
                </a:solidFill>
                <a:latin typeface="Times New Roman"/>
                <a:ea typeface="Calibri"/>
                <a:cs typeface="Times New Roman"/>
              </a:rPr>
              <a:t>(внимательно следя за чем-либо, изучать, исследовать);</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анализ </a:t>
            </a:r>
            <a:r>
              <a:rPr lang="ru-RU" dirty="0">
                <a:solidFill>
                  <a:srgbClr val="000000"/>
                </a:solidFill>
                <a:latin typeface="Times New Roman"/>
                <a:ea typeface="Calibri"/>
                <a:cs typeface="Times New Roman"/>
              </a:rPr>
              <a:t>(разбор с выявлением причин, определение тенденции развития):</a:t>
            </a:r>
            <a:endParaRPr lang="ru-RU" dirty="0">
              <a:ea typeface="Calibri"/>
              <a:cs typeface="Times New Roman"/>
            </a:endParaRPr>
          </a:p>
          <a:p>
            <a:pPr>
              <a:lnSpc>
                <a:spcPct val="115000"/>
              </a:lnSpc>
              <a:spcAft>
                <a:spcPts val="0"/>
              </a:spcAft>
            </a:pPr>
            <a:r>
              <a:rPr lang="ru-RU" i="1" dirty="0">
                <a:solidFill>
                  <a:srgbClr val="000000"/>
                </a:solidFill>
                <a:latin typeface="Times New Roman,Italic"/>
                <a:ea typeface="Calibri"/>
                <a:cs typeface="Times New Roman,Italic"/>
              </a:rPr>
              <a:t>беседа </a:t>
            </a:r>
            <a:r>
              <a:rPr lang="ru-RU" dirty="0">
                <a:solidFill>
                  <a:srgbClr val="000000"/>
                </a:solidFill>
                <a:latin typeface="Times New Roman"/>
                <a:ea typeface="Calibri"/>
                <a:cs typeface="Times New Roman"/>
              </a:rPr>
              <a:t>(деловой разговор на какую-либо тему с участием слушателе» в обмене мнениями);</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изучение документации </a:t>
            </a:r>
            <a:r>
              <a:rPr lang="ru-RU" dirty="0">
                <a:solidFill>
                  <a:srgbClr val="000000"/>
                </a:solidFill>
                <a:latin typeface="Times New Roman"/>
                <a:ea typeface="Calibri"/>
                <a:cs typeface="Times New Roman"/>
              </a:rPr>
              <a:t>(тщательное обследование с целью ознакомления, выяснения</a:t>
            </a:r>
            <a:r>
              <a:rPr lang="ru-RU" dirty="0">
                <a:ea typeface="Calibri"/>
                <a:cs typeface="Times New Roman"/>
              </a:rPr>
              <a:t> </a:t>
            </a:r>
            <a:r>
              <a:rPr lang="ru-RU" dirty="0">
                <a:solidFill>
                  <a:srgbClr val="000000"/>
                </a:solidFill>
                <a:latin typeface="Times New Roman"/>
                <a:ea typeface="Calibri"/>
                <a:cs typeface="Times New Roman"/>
              </a:rPr>
              <a:t>чего-либо);</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анкетирование </a:t>
            </a:r>
            <a:r>
              <a:rPr lang="ru-RU" dirty="0">
                <a:solidFill>
                  <a:srgbClr val="000000"/>
                </a:solidFill>
                <a:latin typeface="Times New Roman"/>
                <a:ea typeface="Calibri"/>
                <a:cs typeface="Times New Roman"/>
              </a:rPr>
              <a:t>(способ исследования путем опроса);</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хронометраж </a:t>
            </a:r>
            <a:r>
              <a:rPr lang="ru-RU" dirty="0">
                <a:solidFill>
                  <a:srgbClr val="000000"/>
                </a:solidFill>
                <a:latin typeface="Times New Roman"/>
                <a:ea typeface="Calibri"/>
                <a:cs typeface="Times New Roman"/>
              </a:rPr>
              <a:t>(измерение затрат рабочего времени на выполнения повторяющихся</a:t>
            </a:r>
            <a:r>
              <a:rPr lang="ru-RU" dirty="0">
                <a:ea typeface="Calibri"/>
                <a:cs typeface="Times New Roman"/>
              </a:rPr>
              <a:t> </a:t>
            </a:r>
            <a:r>
              <a:rPr lang="ru-RU" dirty="0">
                <a:solidFill>
                  <a:srgbClr val="000000"/>
                </a:solidFill>
                <a:latin typeface="Times New Roman"/>
                <a:ea typeface="Calibri"/>
                <a:cs typeface="Times New Roman"/>
              </a:rPr>
              <a:t>операций);</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устная или письменная проверка знаний </a:t>
            </a:r>
            <a:r>
              <a:rPr lang="ru-RU" dirty="0">
                <a:solidFill>
                  <a:srgbClr val="000000"/>
                </a:solidFill>
                <a:latin typeface="Times New Roman"/>
                <a:ea typeface="Calibri"/>
                <a:cs typeface="Times New Roman"/>
              </a:rPr>
              <a:t>(испытание для выявления уровня</a:t>
            </a:r>
            <a:r>
              <a:rPr lang="ru-RU" dirty="0">
                <a:ea typeface="Calibri"/>
                <a:cs typeface="Times New Roman"/>
              </a:rPr>
              <a:t> </a:t>
            </a:r>
            <a:r>
              <a:rPr lang="ru-RU" dirty="0" err="1">
                <a:solidFill>
                  <a:srgbClr val="000000"/>
                </a:solidFill>
                <a:latin typeface="Times New Roman"/>
                <a:ea typeface="Calibri"/>
                <a:cs typeface="Times New Roman"/>
              </a:rPr>
              <a:t>обученности</a:t>
            </a:r>
            <a:r>
              <a:rPr lang="ru-RU" dirty="0">
                <a:solidFill>
                  <a:srgbClr val="000000"/>
                </a:solidFill>
                <a:latin typeface="Times New Roman"/>
                <a:ea typeface="Calibri"/>
                <a:cs typeface="Times New Roman"/>
              </a:rPr>
              <a:t>)</a:t>
            </a:r>
          </a:p>
          <a:p>
            <a:pPr>
              <a:lnSpc>
                <a:spcPct val="115000"/>
              </a:lnSpc>
              <a:spcAft>
                <a:spcPts val="0"/>
              </a:spcAft>
            </a:pPr>
            <a:r>
              <a:rPr lang="ru-RU" b="1" dirty="0">
                <a:solidFill>
                  <a:srgbClr val="000000"/>
                </a:solidFill>
                <a:latin typeface="Times New Roman"/>
                <a:ea typeface="Calibri"/>
                <a:cs typeface="Times New Roman"/>
              </a:rPr>
              <a:t>Социальный опрос</a:t>
            </a:r>
            <a:endParaRPr lang="ru-RU" b="1" dirty="0">
              <a:ea typeface="Calibri"/>
              <a:cs typeface="Times New Roman"/>
            </a:endParaRPr>
          </a:p>
          <a:p>
            <a:endParaRPr lang="ru-RU" dirty="0"/>
          </a:p>
        </p:txBody>
      </p:sp>
    </p:spTree>
    <p:extLst>
      <p:ext uri="{BB962C8B-B14F-4D97-AF65-F5344CB8AC3E}">
        <p14:creationId xmlns:p14="http://schemas.microsoft.com/office/powerpoint/2010/main" val="3457223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latin typeface="Times New Roman" panose="02020603050405020304" pitchFamily="18" charset="0"/>
                <a:cs typeface="Times New Roman" panose="02020603050405020304" pitchFamily="18" charset="0"/>
              </a:rPr>
              <a:t>Последовательность осуществления ВШК</a:t>
            </a:r>
          </a:p>
        </p:txBody>
      </p:sp>
      <p:sp>
        <p:nvSpPr>
          <p:cNvPr id="3" name="Объект 2"/>
          <p:cNvSpPr>
            <a:spLocks noGrp="1"/>
          </p:cNvSpPr>
          <p:nvPr>
            <p:ph idx="1"/>
          </p:nvPr>
        </p:nvSpPr>
        <p:spPr/>
        <p:txBody>
          <a:bodyPr>
            <a:normAutofit/>
          </a:bodyPr>
          <a:lstStyle/>
          <a:p>
            <a:r>
              <a:rPr lang="ru-RU" sz="2400" dirty="0">
                <a:solidFill>
                  <a:srgbClr val="333333"/>
                </a:solidFill>
                <a:latin typeface="Times New Roman"/>
                <a:ea typeface="Times New Roman"/>
              </a:rPr>
              <a:t>обоснование проверки, </a:t>
            </a:r>
          </a:p>
          <a:p>
            <a:r>
              <a:rPr lang="ru-RU" sz="2400" dirty="0">
                <a:solidFill>
                  <a:srgbClr val="333333"/>
                </a:solidFill>
                <a:latin typeface="Times New Roman"/>
                <a:ea typeface="Times New Roman"/>
              </a:rPr>
              <a:t>формулирование цели, </a:t>
            </a:r>
          </a:p>
          <a:p>
            <a:r>
              <a:rPr lang="ru-RU" sz="2400" dirty="0">
                <a:solidFill>
                  <a:srgbClr val="333333"/>
                </a:solidFill>
                <a:latin typeface="Times New Roman"/>
                <a:ea typeface="Times New Roman"/>
              </a:rPr>
              <a:t>разработка плана-задания, </a:t>
            </a:r>
          </a:p>
          <a:p>
            <a:r>
              <a:rPr lang="ru-RU" sz="2400" dirty="0">
                <a:solidFill>
                  <a:srgbClr val="333333"/>
                </a:solidFill>
                <a:latin typeface="Times New Roman"/>
                <a:ea typeface="Times New Roman"/>
              </a:rPr>
              <a:t>сбор информации, </a:t>
            </a:r>
          </a:p>
          <a:p>
            <a:r>
              <a:rPr lang="ru-RU" sz="2400" dirty="0">
                <a:solidFill>
                  <a:srgbClr val="333333"/>
                </a:solidFill>
                <a:latin typeface="Times New Roman"/>
                <a:ea typeface="Times New Roman"/>
              </a:rPr>
              <a:t>анализ результатов проверки, </a:t>
            </a:r>
          </a:p>
          <a:p>
            <a:r>
              <a:rPr lang="ru-RU" sz="2400" dirty="0">
                <a:solidFill>
                  <a:srgbClr val="333333"/>
                </a:solidFill>
                <a:latin typeface="Times New Roman"/>
                <a:ea typeface="Times New Roman"/>
              </a:rPr>
              <a:t>обсуждение итогов.</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4054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Совет №1</a:t>
            </a:r>
          </a:p>
        </p:txBody>
      </p:sp>
      <p:sp>
        <p:nvSpPr>
          <p:cNvPr id="3" name="Объект 2"/>
          <p:cNvSpPr>
            <a:spLocks noGrp="1"/>
          </p:cNvSpPr>
          <p:nvPr>
            <p:ph idx="1"/>
          </p:nvPr>
        </p:nvSpPr>
        <p:spPr/>
        <p:txBody>
          <a:bodyPr>
            <a:normAutofit/>
          </a:bodyPr>
          <a:lstStyle/>
          <a:p>
            <a:pPr algn="just">
              <a:lnSpc>
                <a:spcPts val="1200"/>
              </a:lnSpc>
              <a:spcAft>
                <a:spcPts val="600"/>
              </a:spcAft>
            </a:pPr>
            <a:endParaRPr lang="ru-RU" sz="2400" dirty="0">
              <a:solidFill>
                <a:srgbClr val="333333"/>
              </a:solidFill>
              <a:latin typeface="Times New Roman"/>
              <a:ea typeface="Times New Roman"/>
              <a:cs typeface="Times New Roman"/>
            </a:endParaRPr>
          </a:p>
          <a:p>
            <a:pPr marL="0" indent="0" algn="just">
              <a:lnSpc>
                <a:spcPts val="1200"/>
              </a:lnSpc>
              <a:spcAft>
                <a:spcPts val="600"/>
              </a:spcAft>
              <a:buNone/>
            </a:pPr>
            <a:r>
              <a:rPr lang="ru-RU" sz="2400" dirty="0">
                <a:solidFill>
                  <a:srgbClr val="333333"/>
                </a:solidFill>
                <a:latin typeface="Times New Roman" panose="02020603050405020304" pitchFamily="18" charset="0"/>
                <a:ea typeface="Times New Roman"/>
                <a:cs typeface="Times New Roman" panose="02020603050405020304" pitchFamily="18" charset="0"/>
              </a:rPr>
              <a:t>О ВШК </a:t>
            </a:r>
            <a:r>
              <a:rPr lang="ru-RU" sz="2400" b="1" i="1" dirty="0">
                <a:solidFill>
                  <a:srgbClr val="333333"/>
                </a:solidFill>
                <a:latin typeface="Times New Roman" panose="02020603050405020304" pitchFamily="18" charset="0"/>
                <a:ea typeface="Times New Roman"/>
                <a:cs typeface="Times New Roman" panose="02020603050405020304" pitchFamily="18" charset="0"/>
              </a:rPr>
              <a:t>необходимо знать </a:t>
            </a:r>
            <a:r>
              <a:rPr lang="ru-RU" sz="2400" dirty="0">
                <a:solidFill>
                  <a:srgbClr val="333333"/>
                </a:solidFill>
                <a:latin typeface="Times New Roman" panose="02020603050405020304" pitchFamily="18" charset="0"/>
                <a:ea typeface="Times New Roman"/>
                <a:cs typeface="Times New Roman" panose="02020603050405020304" pitchFamily="18" charset="0"/>
              </a:rPr>
              <a:t>следующее:</a:t>
            </a:r>
          </a:p>
          <a:p>
            <a:pPr algn="just">
              <a:lnSpc>
                <a:spcPts val="1200"/>
              </a:lnSpc>
              <a:spcAft>
                <a:spcPts val="600"/>
              </a:spcAft>
            </a:pPr>
            <a:endParaRPr lang="ru-RU" sz="2400" dirty="0">
              <a:solidFill>
                <a:srgbClr val="333333"/>
              </a:solidFill>
              <a:latin typeface="Times New Roman" panose="02020603050405020304" pitchFamily="18" charset="0"/>
              <a:ea typeface="Times New Roman"/>
              <a:cs typeface="Times New Roman" panose="02020603050405020304" pitchFamily="18" charset="0"/>
            </a:endParaRPr>
          </a:p>
          <a:p>
            <a:pPr algn="just">
              <a:lnSpc>
                <a:spcPts val="1200"/>
              </a:lnSpc>
              <a:spcAft>
                <a:spcPts val="600"/>
              </a:spcAft>
            </a:pPr>
            <a:r>
              <a:rPr lang="ru-RU" sz="2400" dirty="0">
                <a:solidFill>
                  <a:srgbClr val="333333"/>
                </a:solidFill>
                <a:latin typeface="Times New Roman" panose="02020603050405020304" pitchFamily="18" charset="0"/>
                <a:ea typeface="Times New Roman"/>
                <a:cs typeface="Times New Roman" panose="02020603050405020304" pitchFamily="18" charset="0"/>
              </a:rPr>
              <a:t>1. структуру ВШК;</a:t>
            </a:r>
            <a:endParaRPr lang="ru-RU" sz="2400" dirty="0">
              <a:latin typeface="Times New Roman" panose="02020603050405020304" pitchFamily="18" charset="0"/>
              <a:ea typeface="Calibri"/>
              <a:cs typeface="Times New Roman" panose="02020603050405020304" pitchFamily="18" charset="0"/>
            </a:endParaRPr>
          </a:p>
          <a:p>
            <a:pPr algn="just">
              <a:lnSpc>
                <a:spcPts val="1200"/>
              </a:lnSpc>
              <a:spcAft>
                <a:spcPts val="600"/>
              </a:spcAft>
            </a:pPr>
            <a:r>
              <a:rPr lang="ru-RU" sz="2400" dirty="0">
                <a:solidFill>
                  <a:srgbClr val="333333"/>
                </a:solidFill>
                <a:latin typeface="Times New Roman" panose="02020603050405020304" pitchFamily="18" charset="0"/>
                <a:ea typeface="Times New Roman"/>
                <a:cs typeface="Times New Roman" panose="02020603050405020304" pitchFamily="18" charset="0"/>
              </a:rPr>
              <a:t>2. приоритетные, для Вашей школы, направления </a:t>
            </a:r>
          </a:p>
          <a:p>
            <a:pPr marL="0" indent="0" algn="just">
              <a:lnSpc>
                <a:spcPts val="1200"/>
              </a:lnSpc>
              <a:spcAft>
                <a:spcPts val="600"/>
              </a:spcAft>
              <a:buNone/>
            </a:pPr>
            <a:r>
              <a:rPr lang="ru-RU" sz="2400" dirty="0">
                <a:solidFill>
                  <a:srgbClr val="333333"/>
                </a:solidFill>
                <a:latin typeface="Times New Roman" panose="02020603050405020304" pitchFamily="18" charset="0"/>
                <a:ea typeface="Times New Roman"/>
                <a:cs typeface="Times New Roman" panose="02020603050405020304" pitchFamily="18" charset="0"/>
              </a:rPr>
              <a:t>         ВШК;</a:t>
            </a:r>
            <a:endParaRPr lang="ru-RU" sz="2400" dirty="0">
              <a:latin typeface="Times New Roman" panose="02020603050405020304" pitchFamily="18" charset="0"/>
              <a:ea typeface="Calibri"/>
              <a:cs typeface="Times New Roman" panose="02020603050405020304" pitchFamily="18" charset="0"/>
            </a:endParaRPr>
          </a:p>
          <a:p>
            <a:pPr algn="just">
              <a:lnSpc>
                <a:spcPts val="1200"/>
              </a:lnSpc>
              <a:spcAft>
                <a:spcPts val="600"/>
              </a:spcAft>
            </a:pPr>
            <a:r>
              <a:rPr lang="ru-RU" sz="2400" dirty="0">
                <a:solidFill>
                  <a:srgbClr val="333333"/>
                </a:solidFill>
                <a:latin typeface="Times New Roman" panose="02020603050405020304" pitchFamily="18" charset="0"/>
                <a:ea typeface="Times New Roman"/>
                <a:cs typeface="Times New Roman" panose="02020603050405020304" pitchFamily="18" charset="0"/>
              </a:rPr>
              <a:t>3. содержание каждого направления контроля;</a:t>
            </a:r>
            <a:endParaRPr lang="ru-RU" sz="2400" dirty="0">
              <a:latin typeface="Times New Roman" panose="02020603050405020304" pitchFamily="18" charset="0"/>
              <a:ea typeface="Calibri"/>
              <a:cs typeface="Times New Roman" panose="02020603050405020304" pitchFamily="18" charset="0"/>
            </a:endParaRPr>
          </a:p>
          <a:p>
            <a:pPr algn="just">
              <a:lnSpc>
                <a:spcPts val="1200"/>
              </a:lnSpc>
              <a:spcAft>
                <a:spcPts val="600"/>
              </a:spcAft>
            </a:pPr>
            <a:r>
              <a:rPr lang="ru-RU" sz="2400" dirty="0">
                <a:solidFill>
                  <a:srgbClr val="333333"/>
                </a:solidFill>
                <a:latin typeface="Times New Roman" panose="02020603050405020304" pitchFamily="18" charset="0"/>
                <a:ea typeface="Times New Roman"/>
                <a:cs typeface="Times New Roman" panose="02020603050405020304" pitchFamily="18" charset="0"/>
              </a:rPr>
              <a:t>4. виды, формы и методы ВШК;</a:t>
            </a:r>
            <a:endParaRPr lang="ru-RU" sz="2400" dirty="0">
              <a:latin typeface="Times New Roman" panose="02020603050405020304" pitchFamily="18" charset="0"/>
              <a:ea typeface="Calibri"/>
              <a:cs typeface="Times New Roman" panose="02020603050405020304" pitchFamily="18" charset="0"/>
            </a:endParaRPr>
          </a:p>
          <a:p>
            <a:pPr algn="just">
              <a:lnSpc>
                <a:spcPts val="1200"/>
              </a:lnSpc>
              <a:spcAft>
                <a:spcPts val="600"/>
              </a:spcAft>
            </a:pPr>
            <a:r>
              <a:rPr lang="ru-RU" sz="2400" dirty="0">
                <a:solidFill>
                  <a:srgbClr val="333333"/>
                </a:solidFill>
                <a:latin typeface="Times New Roman" panose="02020603050405020304" pitchFamily="18" charset="0"/>
                <a:ea typeface="Times New Roman"/>
                <a:cs typeface="Times New Roman" panose="02020603050405020304" pitchFamily="18" charset="0"/>
              </a:rPr>
              <a:t>5. цепочку последовательности проведения ВШК.</a:t>
            </a:r>
            <a:endParaRPr lang="ru-RU" sz="2400" dirty="0">
              <a:latin typeface="Times New Roman" panose="02020603050405020304" pitchFamily="18" charset="0"/>
              <a:ea typeface="Calibri"/>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796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342900" lvl="0" indent="-342900">
              <a:lnSpc>
                <a:spcPct val="115000"/>
              </a:lnSpc>
              <a:spcBef>
                <a:spcPct val="20000"/>
              </a:spcBef>
            </a:pPr>
            <a:br>
              <a:rPr lang="ru-RU" sz="1900" b="1" dirty="0">
                <a:solidFill>
                  <a:srgbClr val="666666"/>
                </a:solidFill>
                <a:latin typeface="Times New Roman"/>
                <a:ea typeface="Times New Roman"/>
                <a:cs typeface="Times New Roman"/>
              </a:rPr>
            </a:br>
            <a:r>
              <a:rPr lang="ru-RU" sz="2200" b="1" dirty="0" err="1">
                <a:latin typeface="Times New Roman"/>
                <a:ea typeface="Times New Roman"/>
                <a:cs typeface="Times New Roman"/>
              </a:rPr>
              <a:t>Внутришкольный</a:t>
            </a:r>
            <a:r>
              <a:rPr lang="ru-RU" sz="2200" b="1" dirty="0">
                <a:latin typeface="Times New Roman"/>
                <a:ea typeface="Times New Roman"/>
                <a:cs typeface="Times New Roman"/>
              </a:rPr>
              <a:t> контроль может осуществляться в виде плановых или   оперативных   проверок, мониторинга, проведения административных работ.</a:t>
            </a:r>
            <a:br>
              <a:rPr lang="ru-RU" sz="2200" b="1" dirty="0">
                <a:ea typeface="Calibri"/>
                <a:cs typeface="Times New Roman"/>
              </a:rPr>
            </a:br>
            <a:endParaRPr lang="ru-RU" sz="2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lnSpc>
                <a:spcPct val="115000"/>
              </a:lnSpc>
              <a:spcAft>
                <a:spcPts val="0"/>
              </a:spcAft>
            </a:pPr>
            <a:r>
              <a:rPr lang="ru-RU" sz="2000" dirty="0" err="1">
                <a:latin typeface="Times New Roman"/>
                <a:ea typeface="Times New Roman"/>
                <a:cs typeface="Times New Roman"/>
              </a:rPr>
              <a:t>Внутришкольный</a:t>
            </a:r>
            <a:r>
              <a:rPr lang="ru-RU" sz="2000" dirty="0">
                <a:latin typeface="Times New Roman"/>
                <a:ea typeface="Times New Roman"/>
                <a:cs typeface="Times New Roman"/>
              </a:rPr>
              <a:t> контроль в виде </a:t>
            </a:r>
            <a:r>
              <a:rPr lang="ru-RU" sz="2000" b="1" i="1" dirty="0">
                <a:latin typeface="Times New Roman"/>
                <a:ea typeface="Times New Roman"/>
                <a:cs typeface="Times New Roman"/>
              </a:rPr>
              <a:t>плановых проверок </a:t>
            </a:r>
            <a:r>
              <a:rPr lang="ru-RU" sz="2000" dirty="0">
                <a:latin typeface="Times New Roman"/>
                <a:ea typeface="Times New Roman"/>
                <a:cs typeface="Times New Roman"/>
              </a:rPr>
              <a:t>осуществляется в соответствии с утвержденным планом-графиком, который обеспечивает периодичность и исключает нерациональное дублирование в организации проверок. Он доводится до членов педагогического коллектива в начале учебного года.</a:t>
            </a:r>
            <a:endParaRPr lang="ru-RU" sz="1800" dirty="0">
              <a:ea typeface="Calibri"/>
              <a:cs typeface="Times New Roman"/>
            </a:endParaRPr>
          </a:p>
          <a:p>
            <a:pPr>
              <a:lnSpc>
                <a:spcPct val="115000"/>
              </a:lnSpc>
              <a:spcAft>
                <a:spcPts val="0"/>
              </a:spcAft>
            </a:pPr>
            <a:r>
              <a:rPr lang="ru-RU" sz="2000" dirty="0" err="1">
                <a:latin typeface="Times New Roman"/>
                <a:ea typeface="Times New Roman"/>
                <a:cs typeface="Times New Roman"/>
              </a:rPr>
              <a:t>Внутришкольный</a:t>
            </a:r>
            <a:r>
              <a:rPr lang="ru-RU" sz="2000" dirty="0">
                <a:latin typeface="Times New Roman"/>
                <a:ea typeface="Times New Roman"/>
                <a:cs typeface="Times New Roman"/>
              </a:rPr>
              <a:t> контроль в виде </a:t>
            </a:r>
            <a:r>
              <a:rPr lang="ru-RU" sz="2000" b="1" i="1" dirty="0">
                <a:latin typeface="Times New Roman"/>
                <a:ea typeface="Times New Roman"/>
                <a:cs typeface="Times New Roman"/>
              </a:rPr>
              <a:t>оперативных проверок </a:t>
            </a:r>
            <a:r>
              <a:rPr lang="ru-RU" sz="2000" dirty="0">
                <a:latin typeface="Times New Roman"/>
                <a:ea typeface="Times New Roman"/>
                <a:cs typeface="Times New Roman"/>
              </a:rPr>
              <a:t>осуществляется в целях установления фактов и проверки сведений о нарушени­ях, указанных в обращениях обучающихся и их родителей или других гра­ждан, организаций, урегулирования конфликтных ситуаций в отношениях между участниками образовательного процесса.</a:t>
            </a:r>
            <a:endParaRPr lang="ru-RU" sz="1800" dirty="0">
              <a:ea typeface="Calibri"/>
              <a:cs typeface="Times New Roman"/>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8879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b="1" dirty="0" err="1">
                <a:latin typeface="Times New Roman"/>
                <a:ea typeface="Times New Roman"/>
                <a:cs typeface="Times New Roman"/>
              </a:rPr>
              <a:t>Внутришкольный</a:t>
            </a:r>
            <a:r>
              <a:rPr lang="ru-RU" sz="2000" b="1" dirty="0">
                <a:latin typeface="Times New Roman"/>
                <a:ea typeface="Times New Roman"/>
                <a:cs typeface="Times New Roman"/>
              </a:rPr>
              <a:t> контроль может осуществляться в виде плановых или   оперативных   проверок, мониторинга, проведения административных работ.</a:t>
            </a:r>
            <a:br>
              <a:rPr lang="ru-RU" sz="2000" b="1" dirty="0">
                <a:ea typeface="Calibri"/>
                <a:cs typeface="Times New Roman"/>
              </a:rPr>
            </a:b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a:bodyPr>
          <a:lstStyle/>
          <a:p>
            <a:pPr>
              <a:lnSpc>
                <a:spcPct val="115000"/>
              </a:lnSpc>
              <a:spcAft>
                <a:spcPts val="0"/>
              </a:spcAft>
            </a:pPr>
            <a:r>
              <a:rPr lang="ru-RU" sz="2000" dirty="0" err="1">
                <a:latin typeface="Times New Roman"/>
                <a:ea typeface="Times New Roman"/>
                <a:cs typeface="Times New Roman"/>
              </a:rPr>
              <a:t>Внутришкольный</a:t>
            </a:r>
            <a:r>
              <a:rPr lang="ru-RU" sz="2000" dirty="0">
                <a:latin typeface="Times New Roman"/>
                <a:ea typeface="Times New Roman"/>
                <a:cs typeface="Times New Roman"/>
              </a:rPr>
              <a:t> контроль в виде </a:t>
            </a:r>
            <a:r>
              <a:rPr lang="ru-RU" sz="2000" b="1" i="1" dirty="0">
                <a:latin typeface="Times New Roman"/>
                <a:ea typeface="Times New Roman"/>
                <a:cs typeface="Times New Roman"/>
              </a:rPr>
              <a:t>мониторинга</a:t>
            </a:r>
            <a:r>
              <a:rPr lang="ru-RU" sz="2000" dirty="0">
                <a:latin typeface="Times New Roman"/>
                <a:ea typeface="Times New Roman"/>
                <a:cs typeface="Times New Roman"/>
              </a:rPr>
              <a:t> предусматривает сбор, системный учет, обработку и анализ информации об организации и результатах образовательного процесса для эффективного решения задач управления качеством образования (результаты образовательной деятель­ности, состояние здоровья обучающихся, организация питания, выполне­ние режимных моментов, исполнительная дисциплина, учебно-методическое обеспечение, диагностика педагогического мастерства и т.д.).</a:t>
            </a:r>
            <a:endParaRPr lang="ru-RU" sz="1800" dirty="0">
              <a:ea typeface="Calibri"/>
              <a:cs typeface="Times New Roman"/>
            </a:endParaRPr>
          </a:p>
          <a:p>
            <a:pPr>
              <a:lnSpc>
                <a:spcPct val="115000"/>
              </a:lnSpc>
              <a:spcAft>
                <a:spcPts val="0"/>
              </a:spcAft>
            </a:pPr>
            <a:r>
              <a:rPr lang="ru-RU" sz="2000" dirty="0" err="1">
                <a:latin typeface="Times New Roman"/>
                <a:ea typeface="Times New Roman"/>
                <a:cs typeface="Times New Roman"/>
              </a:rPr>
              <a:t>Внутришкольный</a:t>
            </a:r>
            <a:r>
              <a:rPr lang="ru-RU" sz="2000" dirty="0">
                <a:latin typeface="Times New Roman"/>
                <a:ea typeface="Times New Roman"/>
                <a:cs typeface="Times New Roman"/>
              </a:rPr>
              <a:t> контроль в виде </a:t>
            </a:r>
            <a:r>
              <a:rPr lang="ru-RU" sz="2000" b="1" i="1" dirty="0">
                <a:latin typeface="Times New Roman"/>
                <a:ea typeface="Times New Roman"/>
                <a:cs typeface="Times New Roman"/>
              </a:rPr>
              <a:t>административной работы </a:t>
            </a:r>
            <a:r>
              <a:rPr lang="ru-RU" sz="2000" dirty="0">
                <a:latin typeface="Times New Roman"/>
                <a:ea typeface="Times New Roman"/>
                <a:cs typeface="Times New Roman"/>
              </a:rPr>
              <a:t>осу­ществляется директором школы или его заместителями по учебно-воспитательной работе с целью проверки успешности обучения в рамках текущего контроля успеваемости и промежуточной аттестации обучаю­щихся.</a:t>
            </a:r>
            <a:endParaRPr lang="ru-RU" sz="1800" dirty="0">
              <a:ea typeface="Calibri"/>
              <a:cs typeface="Times New Roman"/>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8489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0526FE-5B20-A503-A412-3A3A0468411D}"/>
              </a:ext>
            </a:extLst>
          </p:cNvPr>
          <p:cNvSpPr>
            <a:spLocks noGrp="1"/>
          </p:cNvSpPr>
          <p:nvPr>
            <p:ph type="title"/>
          </p:nvPr>
        </p:nvSpPr>
        <p:spPr/>
        <p:txBody>
          <a:bodyPr/>
          <a:lstStyle/>
          <a:p>
            <a:r>
              <a:rPr lang="ru-RU" dirty="0"/>
              <a:t>Направления ВСОКО</a:t>
            </a:r>
          </a:p>
        </p:txBody>
      </p:sp>
      <p:pic>
        <p:nvPicPr>
          <p:cNvPr id="5" name="Объект 4">
            <a:extLst>
              <a:ext uri="{FF2B5EF4-FFF2-40B4-BE49-F238E27FC236}">
                <a16:creationId xmlns:a16="http://schemas.microsoft.com/office/drawing/2014/main" id="{62BB16D9-4734-2C9C-080E-5D0941E3BD2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600200"/>
            <a:ext cx="7906071" cy="4940920"/>
          </a:xfrm>
        </p:spPr>
      </p:pic>
    </p:spTree>
    <p:extLst>
      <p:ext uri="{BB962C8B-B14F-4D97-AF65-F5344CB8AC3E}">
        <p14:creationId xmlns:p14="http://schemas.microsoft.com/office/powerpoint/2010/main" val="2528784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latin typeface="Times New Roman" panose="02020603050405020304" pitchFamily="18" charset="0"/>
                <a:cs typeface="Times New Roman" panose="02020603050405020304" pitchFamily="18" charset="0"/>
              </a:rPr>
              <a:t>Последовательность осуществления ВШК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(правила проведения ВШК)</a:t>
            </a:r>
          </a:p>
        </p:txBody>
      </p:sp>
      <p:sp>
        <p:nvSpPr>
          <p:cNvPr id="3" name="Объект 2"/>
          <p:cNvSpPr>
            <a:spLocks noGrp="1"/>
          </p:cNvSpPr>
          <p:nvPr>
            <p:ph idx="1"/>
          </p:nvPr>
        </p:nvSpPr>
        <p:spPr/>
        <p:txBody>
          <a:bodyPr>
            <a:normAutofit/>
          </a:bodyPr>
          <a:lstStyle/>
          <a:p>
            <a:r>
              <a:rPr lang="ru-RU" sz="2400" dirty="0">
                <a:solidFill>
                  <a:srgbClr val="333333"/>
                </a:solidFill>
                <a:latin typeface="Times New Roman"/>
                <a:ea typeface="Times New Roman"/>
              </a:rPr>
              <a:t>обоснование проверки, </a:t>
            </a:r>
          </a:p>
          <a:p>
            <a:r>
              <a:rPr lang="ru-RU" sz="2400" dirty="0">
                <a:solidFill>
                  <a:srgbClr val="333333"/>
                </a:solidFill>
                <a:latin typeface="Times New Roman"/>
                <a:ea typeface="Times New Roman"/>
              </a:rPr>
              <a:t>формулирование цели, </a:t>
            </a:r>
          </a:p>
          <a:p>
            <a:r>
              <a:rPr lang="ru-RU" sz="2400" dirty="0">
                <a:solidFill>
                  <a:srgbClr val="333333"/>
                </a:solidFill>
                <a:latin typeface="Times New Roman"/>
                <a:ea typeface="Times New Roman"/>
              </a:rPr>
              <a:t>разработка плана-задания, </a:t>
            </a:r>
          </a:p>
          <a:p>
            <a:r>
              <a:rPr lang="ru-RU" sz="2400" dirty="0">
                <a:solidFill>
                  <a:srgbClr val="333333"/>
                </a:solidFill>
                <a:latin typeface="Times New Roman"/>
                <a:ea typeface="Times New Roman"/>
              </a:rPr>
              <a:t>сбор информации, </a:t>
            </a:r>
          </a:p>
          <a:p>
            <a:r>
              <a:rPr lang="ru-RU" sz="2400" dirty="0">
                <a:solidFill>
                  <a:srgbClr val="333333"/>
                </a:solidFill>
                <a:latin typeface="Times New Roman"/>
                <a:ea typeface="Times New Roman"/>
              </a:rPr>
              <a:t>анализ результатов проверки, </a:t>
            </a:r>
          </a:p>
          <a:p>
            <a:r>
              <a:rPr lang="ru-RU" sz="2400" dirty="0">
                <a:solidFill>
                  <a:srgbClr val="333333"/>
                </a:solidFill>
                <a:latin typeface="Times New Roman"/>
                <a:ea typeface="Times New Roman"/>
              </a:rPr>
              <a:t>обсуждение итогов.</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4470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Совет №2</a:t>
            </a:r>
          </a:p>
        </p:txBody>
      </p:sp>
      <p:sp>
        <p:nvSpPr>
          <p:cNvPr id="3" name="Объект 2"/>
          <p:cNvSpPr>
            <a:spLocks noGrp="1"/>
          </p:cNvSpPr>
          <p:nvPr>
            <p:ph idx="1"/>
          </p:nvPr>
        </p:nvSpPr>
        <p:spPr/>
        <p:txBody>
          <a:bodyPr>
            <a:normAutofit/>
          </a:bodyPr>
          <a:lstStyle/>
          <a:p>
            <a:r>
              <a:rPr lang="ru-RU" sz="2400" dirty="0">
                <a:latin typeface="Times New Roman" panose="02020603050405020304" pitchFamily="18" charset="0"/>
                <a:cs typeface="Times New Roman" panose="02020603050405020304" pitchFamily="18" charset="0"/>
              </a:rPr>
              <a:t>1. </a:t>
            </a:r>
            <a:r>
              <a:rPr lang="ru-RU" sz="2000" dirty="0">
                <a:latin typeface="Times New Roman" panose="02020603050405020304" pitchFamily="18" charset="0"/>
                <a:cs typeface="Times New Roman" panose="02020603050405020304" pitchFamily="18" charset="0"/>
              </a:rPr>
              <a:t>подходить ответственно к анализу работы школы за прошедший год, ибо только тщательный анализ позволит получить полную картину дел в школе и выявить стороны подлежащие изучению и контролю;</a:t>
            </a:r>
          </a:p>
          <a:p>
            <a:r>
              <a:rPr lang="ru-RU" sz="2000" dirty="0">
                <a:latin typeface="Times New Roman" panose="02020603050405020304" pitchFamily="18" charset="0"/>
                <a:cs typeface="Times New Roman" panose="02020603050405020304" pitchFamily="18" charset="0"/>
              </a:rPr>
              <a:t>2. не возлагать на себя весь груз ВШК. Делегировать контролирующие функции другим субъектам образовательного пространства. Например, контроль за уровнем </a:t>
            </a:r>
            <a:r>
              <a:rPr lang="ru-RU" sz="2000" dirty="0" err="1">
                <a:latin typeface="Times New Roman" panose="02020603050405020304" pitchFamily="18" charset="0"/>
                <a:cs typeface="Times New Roman" panose="02020603050405020304" pitchFamily="18" charset="0"/>
              </a:rPr>
              <a:t>ЗУНов</a:t>
            </a:r>
            <a:r>
              <a:rPr lang="ru-RU" sz="2000" dirty="0">
                <a:latin typeface="Times New Roman" panose="02020603050405020304" pitchFamily="18" charset="0"/>
                <a:cs typeface="Times New Roman" panose="02020603050405020304" pitchFamily="18" charset="0"/>
              </a:rPr>
              <a:t>, ведением ученических тетрадей может осуществляться руководителями предметных методических объединений; </a:t>
            </a:r>
          </a:p>
          <a:p>
            <a:r>
              <a:rPr lang="ru-RU" sz="2000" dirty="0">
                <a:latin typeface="Times New Roman" panose="02020603050405020304" pitchFamily="18" charset="0"/>
                <a:cs typeface="Times New Roman" panose="02020603050405020304" pitchFamily="18" charset="0"/>
              </a:rPr>
              <a:t>3. разработать оптимальную форму плана ВШК: компактную, наглядную, отражающую все стороны жизни школы, удобную для повседневной работы.</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212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План ВШК</a:t>
            </a:r>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928101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3800" b="1"/>
              <a:t>План внутришкольного контроля</a:t>
            </a:r>
          </a:p>
        </p:txBody>
      </p:sp>
      <p:sp>
        <p:nvSpPr>
          <p:cNvPr id="11267" name="Rectangle 3"/>
          <p:cNvSpPr>
            <a:spLocks noGrp="1" noChangeArrowheads="1"/>
          </p:cNvSpPr>
          <p:nvPr>
            <p:ph idx="1"/>
          </p:nvPr>
        </p:nvSpPr>
        <p:spPr/>
        <p:txBody>
          <a:bodyPr>
            <a:normAutofit/>
          </a:bodyPr>
          <a:lstStyle/>
          <a:p>
            <a:pPr eaLnBrk="1" hangingPunct="1">
              <a:lnSpc>
                <a:spcPct val="80000"/>
              </a:lnSpc>
            </a:pPr>
            <a:r>
              <a:rPr lang="ru-RU" altLang="ru-RU" sz="2000" dirty="0">
                <a:latin typeface="Times New Roman" panose="02020603050405020304" pitchFamily="18" charset="0"/>
                <a:cs typeface="Times New Roman" panose="02020603050405020304" pitchFamily="18" charset="0"/>
              </a:rPr>
              <a:t>План </a:t>
            </a:r>
            <a:r>
              <a:rPr lang="ru-RU" altLang="ru-RU" sz="2000" dirty="0" err="1">
                <a:latin typeface="Times New Roman" panose="02020603050405020304" pitchFamily="18" charset="0"/>
                <a:cs typeface="Times New Roman" panose="02020603050405020304" pitchFamily="18" charset="0"/>
              </a:rPr>
              <a:t>внутришкольного</a:t>
            </a:r>
            <a:r>
              <a:rPr lang="ru-RU" altLang="ru-RU" sz="2000" dirty="0">
                <a:latin typeface="Times New Roman" panose="02020603050405020304" pitchFamily="18" charset="0"/>
                <a:cs typeface="Times New Roman" panose="02020603050405020304" pitchFamily="18" charset="0"/>
              </a:rPr>
              <a:t> контроля должен полностью соответствовать годовому плану работы образовательного учреждения. Кроме этого, в плане внутри-школьного контроля должна прослеживаться </a:t>
            </a:r>
            <a:r>
              <a:rPr lang="ru-RU" altLang="ru-RU" sz="2000" b="1" dirty="0">
                <a:latin typeface="Times New Roman" panose="02020603050405020304" pitchFamily="18" charset="0"/>
                <a:cs typeface="Times New Roman" panose="02020603050405020304" pitchFamily="18" charset="0"/>
              </a:rPr>
              <a:t>преемственность в задачах </a:t>
            </a:r>
            <a:r>
              <a:rPr lang="ru-RU" altLang="ru-RU" sz="2000" dirty="0">
                <a:latin typeface="Times New Roman" panose="02020603050405020304" pitchFamily="18" charset="0"/>
                <a:cs typeface="Times New Roman" panose="02020603050405020304" pitchFamily="18" charset="0"/>
              </a:rPr>
              <a:t>пре­дыдущего и последующего учебного года, для этого необходим анализ проведения </a:t>
            </a:r>
            <a:r>
              <a:rPr lang="ru-RU" altLang="ru-RU" sz="2000" dirty="0" err="1">
                <a:latin typeface="Times New Roman" panose="02020603050405020304" pitchFamily="18" charset="0"/>
                <a:cs typeface="Times New Roman" panose="02020603050405020304" pitchFamily="18" charset="0"/>
              </a:rPr>
              <a:t>внутришкольного</a:t>
            </a:r>
            <a:r>
              <a:rPr lang="ru-RU" altLang="ru-RU" sz="2000" dirty="0">
                <a:latin typeface="Times New Roman" panose="02020603050405020304" pitchFamily="18" charset="0"/>
                <a:cs typeface="Times New Roman" panose="02020603050405020304" pitchFamily="18" charset="0"/>
              </a:rPr>
              <a:t> контроля в предыдущем учебном году.</a:t>
            </a:r>
          </a:p>
          <a:p>
            <a:pPr eaLnBrk="1" hangingPunct="1">
              <a:lnSpc>
                <a:spcPct val="80000"/>
              </a:lnSpc>
            </a:pPr>
            <a:r>
              <a:rPr lang="ru-RU" altLang="ru-RU" sz="2000" dirty="0">
                <a:latin typeface="Times New Roman" panose="02020603050405020304" pitchFamily="18" charset="0"/>
                <a:cs typeface="Times New Roman" panose="02020603050405020304" pitchFamily="18" charset="0"/>
              </a:rPr>
              <a:t>План </a:t>
            </a:r>
            <a:r>
              <a:rPr lang="ru-RU" altLang="ru-RU" sz="2000" dirty="0" err="1">
                <a:latin typeface="Times New Roman" panose="02020603050405020304" pitchFamily="18" charset="0"/>
                <a:cs typeface="Times New Roman" panose="02020603050405020304" pitchFamily="18" charset="0"/>
              </a:rPr>
              <a:t>внутришкольного</a:t>
            </a:r>
            <a:r>
              <a:rPr lang="ru-RU" altLang="ru-RU" sz="2000" dirty="0">
                <a:latin typeface="Times New Roman" panose="02020603050405020304" pitchFamily="18" charset="0"/>
                <a:cs typeface="Times New Roman" panose="02020603050405020304" pitchFamily="18" charset="0"/>
              </a:rPr>
              <a:t> контроля, как и любой другой план, должен своевременно выполняться. По уважительным причинам можно заменить одну тему проверки на другую или изменить сроки осуществления контроля (в пределах ежемесячного планирования), но такие изменения необходимо согласовать с проверяемым педагогическим работником и органом самоуправления (традиционно это педагогический совет), утвердившим план работы образовательного учреждения на год. О назначении новых сроков проведения проверки должен быть издан </a:t>
            </a:r>
            <a:r>
              <a:rPr lang="ru-RU" altLang="ru-RU" sz="2000" b="1" dirty="0">
                <a:latin typeface="Times New Roman" panose="02020603050405020304" pitchFamily="18" charset="0"/>
                <a:cs typeface="Times New Roman" panose="02020603050405020304" pitchFamily="18" charset="0"/>
              </a:rPr>
              <a:t>приказ </a:t>
            </a:r>
            <a:r>
              <a:rPr lang="ru-RU" altLang="ru-RU" sz="2000" dirty="0">
                <a:latin typeface="Times New Roman" panose="02020603050405020304" pitchFamily="18" charset="0"/>
                <a:cs typeface="Times New Roman" panose="02020603050405020304" pitchFamily="18" charset="0"/>
              </a:rPr>
              <a:t>образовательного учреждения.</a:t>
            </a:r>
          </a:p>
        </p:txBody>
      </p:sp>
    </p:spTree>
    <p:extLst>
      <p:ext uri="{BB962C8B-B14F-4D97-AF65-F5344CB8AC3E}">
        <p14:creationId xmlns:p14="http://schemas.microsoft.com/office/powerpoint/2010/main" val="3434461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ru-RU" altLang="ru-RU" b="1"/>
              <a:t>Темы проверки</a:t>
            </a:r>
          </a:p>
        </p:txBody>
      </p:sp>
      <p:sp>
        <p:nvSpPr>
          <p:cNvPr id="21507" name="Rectangle 3"/>
          <p:cNvSpPr>
            <a:spLocks noGrp="1" noChangeArrowheads="1"/>
          </p:cNvSpPr>
          <p:nvPr>
            <p:ph type="body" idx="1"/>
          </p:nvPr>
        </p:nvSpPr>
        <p:spPr>
          <a:xfrm>
            <a:off x="914400" y="1600200"/>
            <a:ext cx="7772400" cy="4997450"/>
          </a:xfrm>
        </p:spPr>
        <p:txBody>
          <a:bodyPr/>
          <a:lstStyle/>
          <a:p>
            <a:pPr eaLnBrk="1" hangingPunct="1">
              <a:lnSpc>
                <a:spcPct val="80000"/>
              </a:lnSpc>
              <a:buFont typeface="Wingdings" pitchFamily="2" charset="2"/>
              <a:buNone/>
            </a:pPr>
            <a:r>
              <a:rPr lang="ru-RU" altLang="ru-RU" sz="1800"/>
              <a:t>		Внутришкольный контроль рекомендуется проводить </a:t>
            </a:r>
            <a:r>
              <a:rPr lang="ru-RU" altLang="ru-RU" sz="1800" b="1"/>
              <a:t>по следующим темам:</a:t>
            </a:r>
            <a:endParaRPr lang="ru-RU" altLang="ru-RU" sz="1800"/>
          </a:p>
          <a:p>
            <a:pPr eaLnBrk="1" hangingPunct="1">
              <a:lnSpc>
                <a:spcPct val="80000"/>
              </a:lnSpc>
              <a:buFont typeface="Wingdings" pitchFamily="2" charset="2"/>
              <a:buAutoNum type="arabicPeriod"/>
            </a:pPr>
            <a:r>
              <a:rPr lang="ru-RU" altLang="ru-RU" sz="1800"/>
              <a:t>Состояние преподавания учебного предмета (указать).</a:t>
            </a:r>
          </a:p>
          <a:p>
            <a:pPr eaLnBrk="1" hangingPunct="1">
              <a:lnSpc>
                <a:spcPct val="80000"/>
              </a:lnSpc>
              <a:buFont typeface="Wingdings" pitchFamily="2" charset="2"/>
              <a:buAutoNum type="arabicPeriod"/>
            </a:pPr>
            <a:r>
              <a:rPr lang="ru-RU" altLang="ru-RU" sz="1800"/>
              <a:t>Выполнение образовательных программ:</a:t>
            </a:r>
          </a:p>
          <a:p>
            <a:pPr lvl="1" eaLnBrk="1" hangingPunct="1">
              <a:lnSpc>
                <a:spcPct val="80000"/>
              </a:lnSpc>
            </a:pPr>
            <a:r>
              <a:rPr lang="ru-RU" altLang="ru-RU" sz="1700"/>
              <a:t>проведение контрольных срезов текущей успеваемости обучающихся два раза в год;</a:t>
            </a:r>
          </a:p>
          <a:p>
            <a:pPr lvl="1" eaLnBrk="1" hangingPunct="1">
              <a:lnSpc>
                <a:spcPct val="80000"/>
              </a:lnSpc>
            </a:pPr>
            <a:r>
              <a:rPr lang="ru-RU" altLang="ru-RU" sz="1700"/>
              <a:t>выполнение тематического планирования (теоретическая и практическая части образовательных программ) по классным журналам;</a:t>
            </a:r>
          </a:p>
          <a:p>
            <a:pPr lvl="1" eaLnBrk="1" hangingPunct="1">
              <a:lnSpc>
                <a:spcPct val="80000"/>
              </a:lnSpc>
            </a:pPr>
            <a:r>
              <a:rPr lang="ru-RU" altLang="ru-RU" sz="1700"/>
              <a:t>система домашних заданий (тренировочные упражнения, домашние творческие и индивидуальные работы, их объем).</a:t>
            </a:r>
          </a:p>
          <a:p>
            <a:pPr eaLnBrk="1" hangingPunct="1">
              <a:lnSpc>
                <a:spcPct val="80000"/>
              </a:lnSpc>
              <a:buFont typeface="Wingdings" pitchFamily="2" charset="2"/>
              <a:buAutoNum type="arabicPeriod"/>
            </a:pPr>
            <a:r>
              <a:rPr lang="ru-RU" altLang="ru-RU" sz="1800"/>
              <a:t>Работа по исполнению законодательства о защите прав детства.</a:t>
            </a:r>
          </a:p>
          <a:p>
            <a:pPr eaLnBrk="1" hangingPunct="1">
              <a:lnSpc>
                <a:spcPct val="80000"/>
              </a:lnSpc>
              <a:buFont typeface="Wingdings" pitchFamily="2" charset="2"/>
              <a:buAutoNum type="arabicPeriod"/>
            </a:pPr>
            <a:r>
              <a:rPr lang="ru-RU" altLang="ru-RU" sz="1800"/>
              <a:t>Ведение педагогическими работниками установленной школьной документации.</a:t>
            </a:r>
          </a:p>
          <a:p>
            <a:pPr eaLnBrk="1" hangingPunct="1">
              <a:lnSpc>
                <a:spcPct val="80000"/>
              </a:lnSpc>
              <a:buFont typeface="Wingdings" pitchFamily="2" charset="2"/>
              <a:buAutoNum type="arabicPeriod"/>
            </a:pPr>
            <a:r>
              <a:rPr lang="ru-RU" altLang="ru-RU" sz="1800"/>
              <a:t>Подготовка к экзаменам в выпускных классах.</a:t>
            </a:r>
          </a:p>
          <a:p>
            <a:pPr eaLnBrk="1" hangingPunct="1">
              <a:lnSpc>
                <a:spcPct val="80000"/>
              </a:lnSpc>
              <a:buFont typeface="Wingdings" pitchFamily="2" charset="2"/>
              <a:buAutoNum type="arabicPeriod"/>
            </a:pPr>
            <a:r>
              <a:rPr lang="ru-RU" altLang="ru-RU" sz="1800"/>
              <a:t>Организация работы педагогов над типичными ошибками обучающихся и ликвидацией пробелов в освоении учебного материала.</a:t>
            </a:r>
          </a:p>
        </p:txBody>
      </p:sp>
    </p:spTree>
    <p:extLst>
      <p:ext uri="{BB962C8B-B14F-4D97-AF65-F5344CB8AC3E}">
        <p14:creationId xmlns:p14="http://schemas.microsoft.com/office/powerpoint/2010/main" val="3762027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r>
              <a:rPr lang="ru-RU" altLang="ru-RU" b="1"/>
              <a:t>Темы проверки</a:t>
            </a:r>
          </a:p>
        </p:txBody>
      </p:sp>
      <p:sp>
        <p:nvSpPr>
          <p:cNvPr id="22531" name="Rectangle 3"/>
          <p:cNvSpPr>
            <a:spLocks noGrp="1" noChangeArrowheads="1"/>
          </p:cNvSpPr>
          <p:nvPr>
            <p:ph type="body" idx="1"/>
          </p:nvPr>
        </p:nvSpPr>
        <p:spPr/>
        <p:txBody>
          <a:bodyPr/>
          <a:lstStyle/>
          <a:p>
            <a:pPr eaLnBrk="1" hangingPunct="1">
              <a:lnSpc>
                <a:spcPct val="80000"/>
              </a:lnSpc>
              <a:buClr>
                <a:schemeClr val="hlink"/>
              </a:buClr>
              <a:buFont typeface="Wingdings" pitchFamily="2" charset="2"/>
              <a:buAutoNum type="arabicPeriod" startAt="7"/>
            </a:pPr>
            <a:r>
              <a:rPr lang="ru-RU" altLang="ru-RU" sz="1800"/>
              <a:t>Состояние работы в группах продленного дня.</a:t>
            </a:r>
          </a:p>
          <a:p>
            <a:pPr eaLnBrk="1" hangingPunct="1">
              <a:lnSpc>
                <a:spcPct val="80000"/>
              </a:lnSpc>
              <a:buClr>
                <a:schemeClr val="hlink"/>
              </a:buClr>
              <a:buFont typeface="Wingdings" pitchFamily="2" charset="2"/>
              <a:buAutoNum type="arabicPeriod" startAt="7"/>
            </a:pPr>
            <a:r>
              <a:rPr lang="ru-RU" altLang="ru-RU" sz="1800"/>
              <a:t>Состояние работы педагогов с детьми, обучающимися на дому (по болезни).</a:t>
            </a:r>
          </a:p>
          <a:p>
            <a:pPr eaLnBrk="1" hangingPunct="1">
              <a:lnSpc>
                <a:spcPct val="80000"/>
              </a:lnSpc>
              <a:buClr>
                <a:schemeClr val="hlink"/>
              </a:buClr>
              <a:buFont typeface="Wingdings" pitchFamily="2" charset="2"/>
              <a:buAutoNum type="arabicPeriod" startAt="7"/>
            </a:pPr>
            <a:r>
              <a:rPr lang="ru-RU" altLang="ru-RU" sz="1800"/>
              <a:t>Результаты деятельности педагогов по соблюдению охраны труда и соз­данию безопасных условий при организации учебных занятий.</a:t>
            </a:r>
          </a:p>
          <a:p>
            <a:pPr eaLnBrk="1" hangingPunct="1">
              <a:lnSpc>
                <a:spcPct val="80000"/>
              </a:lnSpc>
              <a:buClr>
                <a:schemeClr val="hlink"/>
              </a:buClr>
              <a:buFont typeface="Wingdings" pitchFamily="2" charset="2"/>
              <a:buAutoNum type="arabicPeriod" startAt="7"/>
            </a:pPr>
            <a:r>
              <a:rPr lang="ru-RU" altLang="ru-RU" sz="1800"/>
              <a:t>Организация образовательной деятельности молодого (вновь назначенного) педагога.</a:t>
            </a:r>
          </a:p>
          <a:p>
            <a:pPr eaLnBrk="1" hangingPunct="1">
              <a:lnSpc>
                <a:spcPct val="80000"/>
              </a:lnSpc>
              <a:buClr>
                <a:schemeClr val="hlink"/>
              </a:buClr>
              <a:buFont typeface="Wingdings" pitchFamily="2" charset="2"/>
              <a:buAutoNum type="arabicPeriod" startAt="7"/>
            </a:pPr>
            <a:r>
              <a:rPr lang="ru-RU" altLang="ru-RU" sz="1800"/>
              <a:t>Результаты инновационной или экспериментальной работы педагогического работника.</a:t>
            </a:r>
          </a:p>
          <a:p>
            <a:pPr eaLnBrk="1" hangingPunct="1">
              <a:lnSpc>
                <a:spcPct val="80000"/>
              </a:lnSpc>
              <a:buClr>
                <a:schemeClr val="hlink"/>
              </a:buClr>
              <a:buFont typeface="Wingdings" pitchFamily="2" charset="2"/>
              <a:buAutoNum type="arabicPeriod" startAt="7"/>
            </a:pPr>
            <a:r>
              <a:rPr lang="ru-RU" altLang="ru-RU" sz="1800"/>
              <a:t>Совместная деятельность педагогических работников в классе, классного руководителя, родителей обучающихся по профилактике безнадзорности и правонарушений.</a:t>
            </a:r>
          </a:p>
          <a:p>
            <a:pPr eaLnBrk="1" hangingPunct="1">
              <a:lnSpc>
                <a:spcPct val="80000"/>
              </a:lnSpc>
              <a:buClr>
                <a:schemeClr val="hlink"/>
              </a:buClr>
              <a:buFont typeface="Wingdings" pitchFamily="2" charset="2"/>
              <a:buAutoNum type="arabicPeriod" startAt="7"/>
            </a:pPr>
            <a:r>
              <a:rPr lang="ru-RU" altLang="ru-RU" sz="1800"/>
              <a:t>Состояние работы педагогических работников по воспитанию сознательной дисциплины обучающихся (осознанное отношение к учебной деятельности, пропуск учебных занятий и т. п.).</a:t>
            </a:r>
          </a:p>
        </p:txBody>
      </p:sp>
    </p:spTree>
    <p:extLst>
      <p:ext uri="{BB962C8B-B14F-4D97-AF65-F5344CB8AC3E}">
        <p14:creationId xmlns:p14="http://schemas.microsoft.com/office/powerpoint/2010/main" val="212155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ru-RU" altLang="ru-RU" b="1"/>
              <a:t>Методика проверки</a:t>
            </a:r>
          </a:p>
        </p:txBody>
      </p:sp>
      <p:sp>
        <p:nvSpPr>
          <p:cNvPr id="13315" name="Rectangle 3"/>
          <p:cNvSpPr>
            <a:spLocks noGrp="1" noChangeArrowheads="1"/>
          </p:cNvSpPr>
          <p:nvPr>
            <p:ph type="body" idx="1"/>
          </p:nvPr>
        </p:nvSpPr>
        <p:spPr/>
        <p:txBody>
          <a:bodyPr/>
          <a:lstStyle/>
          <a:p>
            <a:pPr eaLnBrk="1" hangingPunct="1">
              <a:buFont typeface="Wingdings" pitchFamily="2" charset="2"/>
              <a:buNone/>
            </a:pPr>
            <a:r>
              <a:rPr lang="ru-RU" altLang="ru-RU" sz="2400"/>
              <a:t>		При осуществлении внутришкольного контроля необходимо пользоваться той </a:t>
            </a:r>
            <a:r>
              <a:rPr lang="ru-RU" altLang="ru-RU" sz="2400" b="1"/>
              <a:t>методикой, </a:t>
            </a:r>
            <a:r>
              <a:rPr lang="ru-RU" altLang="ru-RU" sz="2400"/>
              <a:t>которая наиболее полно раскрывает содержание тематики проверки. Так, при проверке выполнения образовательных программ бессмысленно составлять таблицу с данными по классам о том, сколько уроков по учебному предмету намечено по плану и сколько проведено фактически, т. к. контролируется не количество пропущенных и незамененных уроков, а качество усвоения образовательной программы.</a:t>
            </a:r>
          </a:p>
        </p:txBody>
      </p:sp>
    </p:spTree>
    <p:extLst>
      <p:ext uri="{BB962C8B-B14F-4D97-AF65-F5344CB8AC3E}">
        <p14:creationId xmlns:p14="http://schemas.microsoft.com/office/powerpoint/2010/main" val="1146701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ru-RU" altLang="ru-RU" b="1"/>
              <a:t>Методика проверки</a:t>
            </a:r>
          </a:p>
        </p:txBody>
      </p:sp>
      <p:sp>
        <p:nvSpPr>
          <p:cNvPr id="14339" name="Rectangle 3"/>
          <p:cNvSpPr>
            <a:spLocks noGrp="1" noChangeArrowheads="1"/>
          </p:cNvSpPr>
          <p:nvPr>
            <p:ph type="body" idx="1"/>
          </p:nvPr>
        </p:nvSpPr>
        <p:spPr/>
        <p:txBody>
          <a:bodyPr/>
          <a:lstStyle/>
          <a:p>
            <a:pPr eaLnBrk="1" hangingPunct="1">
              <a:lnSpc>
                <a:spcPct val="80000"/>
              </a:lnSpc>
              <a:buFont typeface="Wingdings" pitchFamily="2" charset="2"/>
              <a:buNone/>
            </a:pPr>
            <a:r>
              <a:rPr lang="ru-RU" altLang="ru-RU" sz="2000"/>
              <a:t>		Целесообразнее воспользоваться </a:t>
            </a:r>
            <a:r>
              <a:rPr lang="ru-RU" altLang="ru-RU" sz="2000" b="1"/>
              <a:t>одним из следующих вариантов:</a:t>
            </a:r>
            <a:endParaRPr lang="ru-RU" altLang="ru-RU" sz="2000"/>
          </a:p>
          <a:p>
            <a:pPr eaLnBrk="1" hangingPunct="1">
              <a:lnSpc>
                <a:spcPct val="80000"/>
              </a:lnSpc>
              <a:buFont typeface="Wingdings" pitchFamily="2" charset="2"/>
              <a:buChar char="ü"/>
            </a:pPr>
            <a:r>
              <a:rPr lang="ru-RU" altLang="ru-RU" sz="2000"/>
              <a:t>провести по согласованию с педагогом обзорную проверочную работу, включающую запланированные тематические разделы проверяемого периода и проанализировать ошибки, допущенные обучающимися по каждому разделу;</a:t>
            </a:r>
          </a:p>
          <a:p>
            <a:pPr eaLnBrk="1" hangingPunct="1">
              <a:lnSpc>
                <a:spcPct val="80000"/>
              </a:lnSpc>
              <a:buFont typeface="Wingdings" pitchFamily="2" charset="2"/>
              <a:buChar char="ü"/>
            </a:pPr>
            <a:r>
              <a:rPr lang="ru-RU" altLang="ru-RU" sz="2000"/>
              <a:t>сравнить записи изученного на уроке по классному журналу и записи в тематическом плане на соответствующий период обучения; проверить темы письменных проверочных работ и практических заданий (лабораторных и практических работ) обучающихся по проверяемому учебному предмету;</a:t>
            </a:r>
          </a:p>
          <a:p>
            <a:pPr eaLnBrk="1" hangingPunct="1">
              <a:lnSpc>
                <a:spcPct val="80000"/>
              </a:lnSpc>
              <a:buFont typeface="Wingdings" pitchFamily="2" charset="2"/>
              <a:buChar char="ü"/>
            </a:pPr>
            <a:r>
              <a:rPr lang="ru-RU" altLang="ru-RU" sz="2000"/>
              <a:t>провести собеседование с учителем с просмотром записей в классных журналах и тетрадей обучающихся для выполнения практической части образовательной программы.</a:t>
            </a:r>
          </a:p>
        </p:txBody>
      </p:sp>
    </p:spTree>
    <p:extLst>
      <p:ext uri="{BB962C8B-B14F-4D97-AF65-F5344CB8AC3E}">
        <p14:creationId xmlns:p14="http://schemas.microsoft.com/office/powerpoint/2010/main" val="13073206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ru-RU" altLang="ru-RU" b="1"/>
              <a:t>Методика проверки</a:t>
            </a:r>
          </a:p>
        </p:txBody>
      </p:sp>
      <p:sp>
        <p:nvSpPr>
          <p:cNvPr id="15363" name="Rectangle 3"/>
          <p:cNvSpPr>
            <a:spLocks noGrp="1" noChangeArrowheads="1"/>
          </p:cNvSpPr>
          <p:nvPr>
            <p:ph type="body" idx="1"/>
          </p:nvPr>
        </p:nvSpPr>
        <p:spPr/>
        <p:txBody>
          <a:bodyPr/>
          <a:lstStyle/>
          <a:p>
            <a:pPr eaLnBrk="1" hangingPunct="1">
              <a:lnSpc>
                <a:spcPct val="90000"/>
              </a:lnSpc>
              <a:buFont typeface="Wingdings" pitchFamily="2" charset="2"/>
              <a:buNone/>
            </a:pPr>
            <a:r>
              <a:rPr lang="ru-RU" altLang="ru-RU" sz="2000" dirty="0"/>
              <a:t>		На практике руководители образовательных учреждений зачастую посещают учебные занятия без изучения уровня освоения обучающимися образовательных программ или же ограничиваются письменными проверочными работами. При этом анализ результатов проверочных работ заменяется сравнительным анализом количества удовлетворительных и неудовлетворительных отметок, без анализа ошибок, допущенных обучающимися при выполнении проверочных работ.</a:t>
            </a:r>
          </a:p>
        </p:txBody>
      </p:sp>
    </p:spTree>
    <p:extLst>
      <p:ext uri="{BB962C8B-B14F-4D97-AF65-F5344CB8AC3E}">
        <p14:creationId xmlns:p14="http://schemas.microsoft.com/office/powerpoint/2010/main" val="1293692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ru-RU" altLang="ru-RU" b="1"/>
              <a:t>Анализ результатов проверки</a:t>
            </a:r>
          </a:p>
        </p:txBody>
      </p:sp>
      <p:sp>
        <p:nvSpPr>
          <p:cNvPr id="16387" name="Rectangle 3"/>
          <p:cNvSpPr>
            <a:spLocks noGrp="1" noChangeArrowheads="1"/>
          </p:cNvSpPr>
          <p:nvPr>
            <p:ph type="body" idx="1"/>
          </p:nvPr>
        </p:nvSpPr>
        <p:spPr>
          <a:xfrm>
            <a:off x="914400" y="1600200"/>
            <a:ext cx="7772400" cy="4781550"/>
          </a:xfrm>
        </p:spPr>
        <p:txBody>
          <a:bodyPr/>
          <a:lstStyle/>
          <a:p>
            <a:pPr eaLnBrk="1" hangingPunct="1">
              <a:lnSpc>
                <a:spcPct val="80000"/>
              </a:lnSpc>
              <a:buFont typeface="Wingdings" pitchFamily="2" charset="2"/>
              <a:buNone/>
            </a:pPr>
            <a:r>
              <a:rPr lang="ru-RU" altLang="ru-RU" sz="2000"/>
              <a:t>		Выводы и предложения по совершенствованию работы проверяемого должны соответствовать </a:t>
            </a:r>
            <a:r>
              <a:rPr lang="ru-RU" altLang="ru-RU" sz="2000" b="1"/>
              <a:t>теме проверки:</a:t>
            </a:r>
            <a:endParaRPr lang="ru-RU" altLang="ru-RU" sz="2000"/>
          </a:p>
          <a:p>
            <a:pPr eaLnBrk="1" hangingPunct="1">
              <a:lnSpc>
                <a:spcPct val="80000"/>
              </a:lnSpc>
              <a:buFont typeface="Wingdings" pitchFamily="2" charset="2"/>
              <a:buChar char="ü"/>
            </a:pPr>
            <a:r>
              <a:rPr lang="ru-RU" altLang="ru-RU" sz="2000"/>
              <a:t>при классно-обобщающем контроле формулируется вывод о системе обра­зовательной деятельности педагогического коллектива с данным классом;</a:t>
            </a:r>
          </a:p>
          <a:p>
            <a:pPr eaLnBrk="1" hangingPunct="1">
              <a:lnSpc>
                <a:spcPct val="80000"/>
              </a:lnSpc>
              <a:buFont typeface="Wingdings" pitchFamily="2" charset="2"/>
              <a:buChar char="ü"/>
            </a:pPr>
            <a:r>
              <a:rPr lang="ru-RU" altLang="ru-RU" sz="2000"/>
              <a:t>при проверке состояния преподавания учебного предмета выносится заключение о системе работы учителя в разных классах по данному предмету, включая внеклассную работу с обучающимися.</a:t>
            </a:r>
          </a:p>
          <a:p>
            <a:pPr eaLnBrk="1" hangingPunct="1">
              <a:lnSpc>
                <a:spcPct val="80000"/>
              </a:lnSpc>
              <a:buFont typeface="Wingdings" pitchFamily="2" charset="2"/>
              <a:buNone/>
            </a:pPr>
            <a:r>
              <a:rPr lang="ru-RU" altLang="ru-RU" sz="2000"/>
              <a:t>		В итоговых документах по проведению проверок нередко отсутствует анализ изученного, в основном дается перечень отдельных замечаний и недостатков без вскрытия причин их возникновения.</a:t>
            </a:r>
          </a:p>
          <a:p>
            <a:pPr eaLnBrk="1" hangingPunct="1">
              <a:lnSpc>
                <a:spcPct val="80000"/>
              </a:lnSpc>
              <a:buFont typeface="Wingdings" pitchFamily="2" charset="2"/>
              <a:buNone/>
            </a:pPr>
            <a:r>
              <a:rPr lang="ru-RU" altLang="ru-RU" sz="2000"/>
              <a:t>		Между тем в нем должны быть сформулированы </a:t>
            </a:r>
            <a:r>
              <a:rPr lang="ru-RU" altLang="ru-RU" sz="2000" b="1"/>
              <a:t>конкретные рекомендации </a:t>
            </a:r>
            <a:r>
              <a:rPr lang="ru-RU" altLang="ru-RU" sz="2000"/>
              <a:t>проверяемому без употребления слов: "лучше", "шире", "глубже", "чаще" и т. д., чтобы впоследствии эффективнее провести повторный контроль.</a:t>
            </a:r>
          </a:p>
        </p:txBody>
      </p:sp>
    </p:spTree>
    <p:extLst>
      <p:ext uri="{BB962C8B-B14F-4D97-AF65-F5344CB8AC3E}">
        <p14:creationId xmlns:p14="http://schemas.microsoft.com/office/powerpoint/2010/main" val="2075778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indent="342900"/>
            <a:br>
              <a:rPr lang="ru-RU" sz="2700" dirty="0">
                <a:latin typeface="Times New Roman" panose="02020603050405020304" pitchFamily="18" charset="0"/>
                <a:ea typeface="Times New Roman"/>
                <a:cs typeface="Times New Roman" panose="02020603050405020304" pitchFamily="18" charset="0"/>
              </a:rPr>
            </a:br>
            <a:r>
              <a:rPr lang="ru-RU" sz="2200" b="1" dirty="0">
                <a:solidFill>
                  <a:prstClr val="black"/>
                </a:solidFill>
                <a:latin typeface="Times New Roman" panose="02020603050405020304" pitchFamily="18" charset="0"/>
                <a:ea typeface="Times New Roman"/>
                <a:cs typeface="Times New Roman" panose="02020603050405020304" pitchFamily="18" charset="0"/>
              </a:rPr>
              <a:t>Федеральный закон от 29.12.2012 N 273-ФЗ (ред. от 31.12.2014) </a:t>
            </a:r>
            <a:br>
              <a:rPr lang="ru-RU" sz="2200" b="1" dirty="0">
                <a:solidFill>
                  <a:prstClr val="black"/>
                </a:solidFill>
                <a:latin typeface="Times New Roman" panose="02020603050405020304" pitchFamily="18" charset="0"/>
                <a:ea typeface="Times New Roman"/>
                <a:cs typeface="Times New Roman" panose="02020603050405020304" pitchFamily="18" charset="0"/>
              </a:rPr>
            </a:br>
            <a:r>
              <a:rPr lang="ru-RU" sz="2200" b="1" dirty="0">
                <a:solidFill>
                  <a:prstClr val="black"/>
                </a:solidFill>
                <a:latin typeface="Times New Roman" panose="02020603050405020304" pitchFamily="18" charset="0"/>
                <a:ea typeface="Times New Roman"/>
                <a:cs typeface="Times New Roman" panose="02020603050405020304" pitchFamily="18" charset="0"/>
              </a:rPr>
              <a:t>"Об образовании в Российской Федерации" (ст.28)</a:t>
            </a:r>
            <a:r>
              <a:rPr lang="ru-RU" sz="3200" dirty="0">
                <a:latin typeface="Arial"/>
                <a:ea typeface="Times New Roman"/>
              </a:rPr>
              <a:t> </a:t>
            </a:r>
            <a:br>
              <a:rPr lang="ru-RU" sz="3200" dirty="0">
                <a:latin typeface="Arial"/>
                <a:ea typeface="Times New Roman"/>
              </a:rPr>
            </a:br>
            <a:endParaRPr lang="ru-RU" dirty="0"/>
          </a:p>
        </p:txBody>
      </p:sp>
      <p:sp>
        <p:nvSpPr>
          <p:cNvPr id="3" name="Объект 2"/>
          <p:cNvSpPr>
            <a:spLocks noGrp="1"/>
          </p:cNvSpPr>
          <p:nvPr>
            <p:ph idx="1"/>
          </p:nvPr>
        </p:nvSpPr>
        <p:spPr/>
        <p:txBody>
          <a:bodyPr>
            <a:normAutofit fontScale="92500" lnSpcReduction="10000"/>
          </a:bodyPr>
          <a:lstStyle/>
          <a:p>
            <a:pPr indent="342900" algn="just">
              <a:spcAft>
                <a:spcPts val="0"/>
              </a:spcAft>
            </a:pPr>
            <a:r>
              <a:rPr lang="ru-RU" sz="2000" dirty="0">
                <a:latin typeface="Times New Roman" panose="02020603050405020304" pitchFamily="18" charset="0"/>
                <a:ea typeface="Times New Roman"/>
                <a:cs typeface="Times New Roman" panose="02020603050405020304" pitchFamily="18" charset="0"/>
              </a:rPr>
              <a:t>3. К компетенции образовательной организации в установленной сфере деятельности относятся:</a:t>
            </a:r>
          </a:p>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10) осуществление текущего контроля успеваемости и промежуточной аттестации обучающихся, установление их форм, периодичности и порядка проведения;</a:t>
            </a:r>
          </a:p>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11) индивидуальный учет результатов освоения обучающимися образовательных программ и поощрений обучающихся, а также хранение в архивах информации об этих результатах и поощрениях на бумажных и (или) электронных носителях;</a:t>
            </a:r>
          </a:p>
          <a:p>
            <a:pPr algn="just">
              <a:spcAft>
                <a:spcPts val="0"/>
              </a:spcAft>
            </a:pPr>
            <a:r>
              <a:rPr lang="ru-RU" sz="1800" dirty="0">
                <a:latin typeface="Times New Roman" panose="02020603050405020304" pitchFamily="18" charset="0"/>
                <a:ea typeface="Times New Roman"/>
                <a:cs typeface="Times New Roman" panose="02020603050405020304" pitchFamily="18" charset="0"/>
              </a:rPr>
              <a:t>(в ред. Федерального закона от 27.05.2014 N 135-ФЗ)</a:t>
            </a:r>
          </a:p>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12) использование и совершенствование методов обучения и воспитания, образовательных технологий, электронного обучения;</a:t>
            </a:r>
          </a:p>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13) проведение </a:t>
            </a:r>
            <a:r>
              <a:rPr lang="ru-RU" sz="1800" dirty="0" err="1">
                <a:latin typeface="Times New Roman" panose="02020603050405020304" pitchFamily="18" charset="0"/>
                <a:ea typeface="Times New Roman"/>
                <a:cs typeface="Times New Roman" panose="02020603050405020304" pitchFamily="18" charset="0"/>
              </a:rPr>
              <a:t>самообследования</a:t>
            </a:r>
            <a:r>
              <a:rPr lang="ru-RU" sz="1800" dirty="0">
                <a:latin typeface="Times New Roman" panose="02020603050405020304" pitchFamily="18" charset="0"/>
                <a:ea typeface="Times New Roman"/>
                <a:cs typeface="Times New Roman" panose="02020603050405020304" pitchFamily="18" charset="0"/>
              </a:rPr>
              <a:t>, обеспечение функционирования внутренней системы оценки качества образования;</a:t>
            </a:r>
          </a:p>
          <a:p>
            <a:pPr indent="342900" algn="just">
              <a:spcAft>
                <a:spcPts val="0"/>
              </a:spcAft>
            </a:pPr>
            <a:r>
              <a:rPr lang="ru-RU" sz="1900" dirty="0">
                <a:latin typeface="Times New Roman" panose="02020603050405020304" pitchFamily="18" charset="0"/>
                <a:ea typeface="Times New Roman"/>
                <a:cs typeface="Times New Roman" panose="02020603050405020304" pitchFamily="18" charset="0"/>
              </a:rPr>
              <a:t>15) создание необходимых условий для охраны и укрепления здоровья, организации питания обучающихся и работников образовательной организации;</a:t>
            </a:r>
          </a:p>
          <a:p>
            <a:pPr indent="342900" algn="just">
              <a:spcAft>
                <a:spcPts val="0"/>
              </a:spcAft>
            </a:pPr>
            <a:endParaRPr lang="ru-RU" sz="1800" dirty="0">
              <a:latin typeface="Times New Roman" panose="02020603050405020304" pitchFamily="18" charset="0"/>
              <a:ea typeface="Times New Roman"/>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13222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Аналитическая справка</a:t>
            </a:r>
          </a:p>
        </p:txBody>
      </p:sp>
      <p:sp>
        <p:nvSpPr>
          <p:cNvPr id="3" name="Объект 2"/>
          <p:cNvSpPr>
            <a:spLocks noGrp="1"/>
          </p:cNvSpPr>
          <p:nvPr>
            <p:ph idx="1"/>
          </p:nvPr>
        </p:nvSpPr>
        <p:spPr/>
        <p:txBody>
          <a:bodyPr>
            <a:normAutofit/>
          </a:bodyPr>
          <a:lstStyle/>
          <a:p>
            <a:pPr marL="457200" indent="-457200">
              <a:buAutoNum type="arabicPeriod"/>
            </a:pPr>
            <a:r>
              <a:rPr lang="ru-RU" sz="2000" dirty="0">
                <a:latin typeface="Times New Roman" panose="02020603050405020304" pitchFamily="18" charset="0"/>
                <a:cs typeface="Times New Roman" panose="02020603050405020304" pitchFamily="18" charset="0"/>
              </a:rPr>
              <a:t>Цель проверки</a:t>
            </a:r>
          </a:p>
          <a:p>
            <a:pPr marL="457200" indent="-457200">
              <a:buAutoNum type="arabicPeriod"/>
            </a:pPr>
            <a:r>
              <a:rPr lang="ru-RU" sz="2000" dirty="0">
                <a:latin typeface="Times New Roman" panose="02020603050405020304" pitchFamily="18" charset="0"/>
                <a:cs typeface="Times New Roman" panose="02020603050405020304" pitchFamily="18" charset="0"/>
              </a:rPr>
              <a:t>Сроки проведения проверки</a:t>
            </a:r>
          </a:p>
          <a:p>
            <a:pPr marL="457200" indent="-457200">
              <a:buAutoNum type="arabicPeriod"/>
            </a:pPr>
            <a:r>
              <a:rPr lang="ru-RU" sz="2000" dirty="0">
                <a:latin typeface="Times New Roman" panose="02020603050405020304" pitchFamily="18" charset="0"/>
                <a:cs typeface="Times New Roman" panose="02020603050405020304" pitchFamily="18" charset="0"/>
              </a:rPr>
              <a:t>Состав комиссии</a:t>
            </a:r>
          </a:p>
          <a:p>
            <a:pPr marL="457200" indent="-457200">
              <a:buAutoNum type="arabicPeriod"/>
            </a:pPr>
            <a:r>
              <a:rPr lang="ru-RU" sz="2000" dirty="0">
                <a:latin typeface="Times New Roman" panose="02020603050405020304" pitchFamily="18" charset="0"/>
                <a:cs typeface="Times New Roman" panose="02020603050405020304" pitchFamily="18" charset="0"/>
              </a:rPr>
              <a:t>Работа, проведенная в ходе проверки(посещение уроков, проведение контрольных работ, изучение школьной документации, собеседования и др.)</a:t>
            </a:r>
          </a:p>
          <a:p>
            <a:pPr marL="457200" indent="-457200">
              <a:buAutoNum type="arabicPeriod"/>
            </a:pPr>
            <a:r>
              <a:rPr lang="ru-RU" sz="2000" dirty="0">
                <a:latin typeface="Times New Roman" panose="02020603050405020304" pitchFamily="18" charset="0"/>
                <a:cs typeface="Times New Roman" panose="02020603050405020304" pitchFamily="18" charset="0"/>
              </a:rPr>
              <a:t>Констатация фактов (что выявлено в ходе проверки)</a:t>
            </a:r>
          </a:p>
          <a:p>
            <a:pPr marL="457200" indent="-457200">
              <a:buAutoNum type="arabicPeriod"/>
            </a:pPr>
            <a:r>
              <a:rPr lang="ru-RU" sz="2000" dirty="0">
                <a:latin typeface="Times New Roman" panose="02020603050405020304" pitchFamily="18" charset="0"/>
                <a:cs typeface="Times New Roman" panose="02020603050405020304" pitchFamily="18" charset="0"/>
              </a:rPr>
              <a:t>Рекомендации и предложения</a:t>
            </a:r>
          </a:p>
          <a:p>
            <a:pPr marL="457200" indent="-457200">
              <a:buAutoNum type="arabicPeriod"/>
            </a:pPr>
            <a:r>
              <a:rPr lang="ru-RU" sz="2000" dirty="0">
                <a:latin typeface="Times New Roman" panose="02020603050405020304" pitchFamily="18" charset="0"/>
                <a:cs typeface="Times New Roman" panose="02020603050405020304" pitchFamily="18" charset="0"/>
              </a:rPr>
              <a:t>Место, где подведены итоги проверки (заседание ШМО, совещание </a:t>
            </a:r>
            <a:r>
              <a:rPr lang="ru-RU" sz="2000" dirty="0" err="1">
                <a:latin typeface="Times New Roman" panose="02020603050405020304" pitchFamily="18" charset="0"/>
                <a:cs typeface="Times New Roman" panose="02020603050405020304" pitchFamily="18" charset="0"/>
              </a:rPr>
              <a:t>педколлектива</a:t>
            </a:r>
            <a:r>
              <a:rPr lang="ru-RU" sz="2000" dirty="0">
                <a:latin typeface="Times New Roman" panose="02020603050405020304" pitchFamily="18" charset="0"/>
                <a:cs typeface="Times New Roman" panose="02020603050405020304" pitchFamily="18" charset="0"/>
              </a:rPr>
              <a:t>, совещание при директоре, индивидуально)</a:t>
            </a:r>
          </a:p>
          <a:p>
            <a:pPr marL="457200" indent="-457200">
              <a:buAutoNum type="arabicPeriod"/>
            </a:pPr>
            <a:r>
              <a:rPr lang="ru-RU" sz="2000" dirty="0">
                <a:latin typeface="Times New Roman" panose="02020603050405020304" pitchFamily="18" charset="0"/>
                <a:cs typeface="Times New Roman" panose="02020603050405020304" pitchFamily="18" charset="0"/>
              </a:rPr>
              <a:t>Дата составления справки и подпись лица, ответственного за составление справки </a:t>
            </a:r>
          </a:p>
        </p:txBody>
      </p:sp>
    </p:spTree>
    <p:extLst>
      <p:ext uri="{BB962C8B-B14F-4D97-AF65-F5344CB8AC3E}">
        <p14:creationId xmlns:p14="http://schemas.microsoft.com/office/powerpoint/2010/main" val="2677980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ru-RU" altLang="ru-RU" b="1"/>
              <a:t>Повторный контроль</a:t>
            </a:r>
          </a:p>
        </p:txBody>
      </p:sp>
      <p:sp>
        <p:nvSpPr>
          <p:cNvPr id="19459" name="Rectangle 3"/>
          <p:cNvSpPr>
            <a:spLocks noGrp="1" noChangeArrowheads="1"/>
          </p:cNvSpPr>
          <p:nvPr>
            <p:ph type="body" idx="1"/>
          </p:nvPr>
        </p:nvSpPr>
        <p:spPr/>
        <p:txBody>
          <a:bodyPr/>
          <a:lstStyle/>
          <a:p>
            <a:pPr eaLnBrk="1" hangingPunct="1">
              <a:lnSpc>
                <a:spcPct val="90000"/>
              </a:lnSpc>
            </a:pPr>
            <a:r>
              <a:rPr lang="ru-RU" altLang="ru-RU" sz="2000"/>
              <a:t>Следует использовать возможности повторного контроля для индивидуального подбора каждому педагогу рекомендаций по совершенствованию его работы с обучающимися. При этом повторный контроль может быть предусмотрен в следующем учебном году, а до него - собеседования с педагогическим работником по методике преподавания или по результатам текущего контроля обучающихся.</a:t>
            </a:r>
          </a:p>
          <a:p>
            <a:pPr eaLnBrk="1" hangingPunct="1">
              <a:lnSpc>
                <a:spcPct val="90000"/>
              </a:lnSpc>
            </a:pPr>
            <a:r>
              <a:rPr lang="ru-RU" altLang="ru-RU" sz="2000"/>
              <a:t>Внутришкольный контроль в отдельных образовательных учреждениях все еще используется как "карательное" воздействие руководства, а не как один из видов кропотливой методической работы с педагогическим работником по совершенствованию его деятельности. Именно такова задача внутришкольного контроля.</a:t>
            </a:r>
          </a:p>
        </p:txBody>
      </p:sp>
    </p:spTree>
    <p:extLst>
      <p:ext uri="{BB962C8B-B14F-4D97-AF65-F5344CB8AC3E}">
        <p14:creationId xmlns:p14="http://schemas.microsoft.com/office/powerpoint/2010/main" val="727469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ru-RU" altLang="ru-RU" b="1"/>
              <a:t>Повторный контроль</a:t>
            </a:r>
          </a:p>
        </p:txBody>
      </p:sp>
      <p:sp>
        <p:nvSpPr>
          <p:cNvPr id="20483" name="Rectangle 3"/>
          <p:cNvSpPr>
            <a:spLocks noGrp="1" noChangeArrowheads="1"/>
          </p:cNvSpPr>
          <p:nvPr>
            <p:ph type="body" idx="1"/>
          </p:nvPr>
        </p:nvSpPr>
        <p:spPr/>
        <p:txBody>
          <a:bodyPr/>
          <a:lstStyle/>
          <a:p>
            <a:pPr eaLnBrk="1" hangingPunct="1">
              <a:lnSpc>
                <a:spcPct val="90000"/>
              </a:lnSpc>
            </a:pPr>
            <a:r>
              <a:rPr lang="ru-RU" altLang="ru-RU" sz="2000"/>
              <a:t>Не следует практиковать ежегодное назначение одних и тех же объектов проверки без изменения тематики и методики проверок. Результат внутришкольного контроля при этом нередко минимальный, т. к. из года в год проверяются одни и те же учебные предметы и одни и те же педагогические работники.</a:t>
            </a:r>
          </a:p>
          <a:p>
            <a:pPr eaLnBrk="1" hangingPunct="1">
              <a:lnSpc>
                <a:spcPct val="90000"/>
              </a:lnSpc>
            </a:pPr>
            <a:r>
              <a:rPr lang="ru-RU" altLang="ru-RU" sz="2000"/>
              <a:t>Причиной неэффективности внутришкольного контроля может быть и слабый уровень подготовки руководства к проведению проверок. Вследствие этого предложения по итогам проверки вносятся в основном по выполнению домашнего задания, активности, поведению обучающихся на уроках, т. е. о том, что можно заметить при посещении учебных занятий.</a:t>
            </a:r>
          </a:p>
        </p:txBody>
      </p:sp>
    </p:spTree>
    <p:extLst>
      <p:ext uri="{BB962C8B-B14F-4D97-AF65-F5344CB8AC3E}">
        <p14:creationId xmlns:p14="http://schemas.microsoft.com/office/powerpoint/2010/main" val="12831559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Совет №3</a:t>
            </a:r>
          </a:p>
        </p:txBody>
      </p:sp>
      <p:sp>
        <p:nvSpPr>
          <p:cNvPr id="3" name="Объект 2"/>
          <p:cNvSpPr>
            <a:spLocks noGrp="1"/>
          </p:cNvSpPr>
          <p:nvPr>
            <p:ph idx="1"/>
          </p:nvPr>
        </p:nvSpPr>
        <p:spPr/>
        <p:txBody>
          <a:bodyPr>
            <a:normAutofit fontScale="92500" lnSpcReduction="10000"/>
          </a:bodyPr>
          <a:lstStyle/>
          <a:p>
            <a:r>
              <a:rPr lang="ru-RU" sz="2400" dirty="0">
                <a:latin typeface="Times New Roman" panose="02020603050405020304" pitchFamily="18" charset="0"/>
                <a:cs typeface="Times New Roman" panose="02020603050405020304" pitchFamily="18" charset="0"/>
              </a:rPr>
              <a:t>1. Внимательно изучи школьное положение (локальный акт) о должностном внутришкольном контроле, раздел “Правила внутришкольного контроля”.</a:t>
            </a:r>
          </a:p>
          <a:p>
            <a:r>
              <a:rPr lang="ru-RU" sz="2400" dirty="0">
                <a:latin typeface="Times New Roman" panose="02020603050405020304" pitchFamily="18" charset="0"/>
                <a:cs typeface="Times New Roman" panose="02020603050405020304" pitchFamily="18" charset="0"/>
              </a:rPr>
              <a:t>2. Прежде чем отправиться на урок к тому или иному педагогу, изучи классный журнал, дающий представление об успеваемости учащихся по преподаваемому предмету за определенный период, а также тему, которая изучалась на предыдущем уроке, обрати внимание на регулярность и своевременность заполнения журнала и выставления оценок обучающимся.</a:t>
            </a:r>
          </a:p>
          <a:p>
            <a:r>
              <a:rPr lang="ru-RU" sz="2400" dirty="0">
                <a:latin typeface="Times New Roman" panose="02020603050405020304" pitchFamily="18" charset="0"/>
                <a:cs typeface="Times New Roman" panose="02020603050405020304" pitchFamily="18" charset="0"/>
              </a:rPr>
              <a:t>3. Анализ каждого урока проводи индивидуально с каждым учителем. При обсуждении будь принципиальным и требовательным, но корректным и доброжелательным. Неприятные для учителя замечания аргументируй фактами. </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3898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ru-RU" altLang="ru-RU" sz="3800" b="1"/>
              <a:t>Журнал внутришкольного контроля</a:t>
            </a:r>
          </a:p>
        </p:txBody>
      </p:sp>
      <p:sp>
        <p:nvSpPr>
          <p:cNvPr id="24579" name="Rectangle 4"/>
          <p:cNvSpPr>
            <a:spLocks noGrp="1" noChangeArrowheads="1"/>
          </p:cNvSpPr>
          <p:nvPr>
            <p:ph type="body" sz="half" idx="1"/>
          </p:nvPr>
        </p:nvSpPr>
        <p:spPr>
          <a:xfrm>
            <a:off x="914400" y="1600200"/>
            <a:ext cx="7772400" cy="1108075"/>
          </a:xfrm>
        </p:spPr>
        <p:txBody>
          <a:bodyPr/>
          <a:lstStyle/>
          <a:p>
            <a:pPr eaLnBrk="1" hangingPunct="1">
              <a:lnSpc>
                <a:spcPct val="80000"/>
              </a:lnSpc>
              <a:buFont typeface="Wingdings" pitchFamily="2" charset="2"/>
              <a:buNone/>
            </a:pPr>
            <a:r>
              <a:rPr lang="ru-RU" altLang="ru-RU" sz="2000" dirty="0"/>
              <a:t>		В отдельных образовательных учреждениях, для того чтобы оградить себя от оформления "пухлого" документа, ведут </a:t>
            </a:r>
            <a:r>
              <a:rPr lang="ru-RU" altLang="ru-RU" sz="2000" b="1" dirty="0"/>
              <a:t>журнал инспектирования </a:t>
            </a:r>
            <a:r>
              <a:rPr lang="ru-RU" altLang="ru-RU" sz="2000" dirty="0"/>
              <a:t>по следующей форме (на развороте тетради):</a:t>
            </a:r>
          </a:p>
        </p:txBody>
      </p:sp>
      <p:pic>
        <p:nvPicPr>
          <p:cNvPr id="24580" name="Picture 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55650" y="2997200"/>
            <a:ext cx="8128000" cy="2120900"/>
          </a:xfrm>
        </p:spPr>
      </p:pic>
    </p:spTree>
    <p:extLst>
      <p:ext uri="{BB962C8B-B14F-4D97-AF65-F5344CB8AC3E}">
        <p14:creationId xmlns:p14="http://schemas.microsoft.com/office/powerpoint/2010/main" val="36331076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81000" y="274638"/>
            <a:ext cx="8305800" cy="1782762"/>
          </a:xfrm>
        </p:spPr>
        <p:txBody>
          <a:bodyPr/>
          <a:lstStyle/>
          <a:p>
            <a:pPr algn="ctr"/>
            <a:r>
              <a:rPr lang="ru-RU" sz="3500" dirty="0"/>
              <a:t>Благодарю за внимание и желаю успехов!</a:t>
            </a:r>
          </a:p>
        </p:txBody>
      </p:sp>
      <p:pic>
        <p:nvPicPr>
          <p:cNvPr id="36867" name="Picture 3" descr="j0301252"/>
          <p:cNvPicPr>
            <a:picLocks noGrp="1" noChangeAspect="1" noChangeArrowheads="1"/>
          </p:cNvPicPr>
          <p:nvPr>
            <p:ph idx="1"/>
          </p:nvPr>
        </p:nvPicPr>
        <p:blipFill>
          <a:blip r:embed="rId2"/>
          <a:srcRect/>
          <a:stretch>
            <a:fillRect/>
          </a:stretch>
        </p:blipFill>
        <p:spPr>
          <a:xfrm>
            <a:off x="2208213" y="2765425"/>
            <a:ext cx="4040187" cy="3067050"/>
          </a:xfrm>
        </p:spPr>
      </p:pic>
    </p:spTree>
    <p:extLst>
      <p:ext uri="{BB962C8B-B14F-4D97-AF65-F5344CB8AC3E}">
        <p14:creationId xmlns:p14="http://schemas.microsoft.com/office/powerpoint/2010/main" val="319165426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a:solidFill>
                  <a:prstClr val="black"/>
                </a:solidFill>
                <a:latin typeface="Times New Roman" panose="02020603050405020304" pitchFamily="18" charset="0"/>
                <a:ea typeface="Times New Roman"/>
                <a:cs typeface="Times New Roman" panose="02020603050405020304" pitchFamily="18" charset="0"/>
              </a:rPr>
              <a:t>Федеральный закон от 29.12.2012 N 273-ФЗ (ред. от 31.12.2014) </a:t>
            </a:r>
            <a:br>
              <a:rPr lang="ru-RU" sz="2000" b="1" dirty="0">
                <a:solidFill>
                  <a:prstClr val="black"/>
                </a:solidFill>
                <a:latin typeface="Times New Roman" panose="02020603050405020304" pitchFamily="18" charset="0"/>
                <a:ea typeface="Times New Roman"/>
                <a:cs typeface="Times New Roman" panose="02020603050405020304" pitchFamily="18" charset="0"/>
              </a:rPr>
            </a:br>
            <a:r>
              <a:rPr lang="ru-RU" sz="2000" b="1" dirty="0">
                <a:solidFill>
                  <a:prstClr val="black"/>
                </a:solidFill>
                <a:latin typeface="Times New Roman" panose="02020603050405020304" pitchFamily="18" charset="0"/>
                <a:ea typeface="Times New Roman"/>
                <a:cs typeface="Times New Roman" panose="02020603050405020304" pitchFamily="18" charset="0"/>
              </a:rPr>
              <a:t>"Об образовании в Российской Федерации" (ст.28)</a:t>
            </a:r>
            <a:r>
              <a:rPr lang="ru-RU" sz="2900" dirty="0">
                <a:solidFill>
                  <a:prstClr val="black"/>
                </a:solidFill>
                <a:latin typeface="Arial"/>
                <a:ea typeface="Times New Roman"/>
              </a:rPr>
              <a:t> </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6. Образовательная организация обязана осуществлять свою деятельность в соответствии с законодательством об образовании, в том числе:</a:t>
            </a:r>
          </a:p>
          <a:p>
            <a:pPr indent="342900" algn="just">
              <a:spcAft>
                <a:spcPts val="0"/>
              </a:spcAft>
            </a:pPr>
            <a:r>
              <a:rPr lang="ru-RU" sz="1800" dirty="0">
                <a:latin typeface="Times New Roman" panose="02020603050405020304" pitchFamily="18" charset="0"/>
                <a:ea typeface="Times New Roman"/>
                <a:cs typeface="Times New Roman" panose="02020603050405020304" pitchFamily="18" charset="0"/>
              </a:rPr>
              <a:t>1) обеспечивать реализацию в полном объеме образовательных программ, соответствие качества подготовки обучающихся установленным требованиям, соответствие применяемых форм, средств, методов обучения и воспитания возрастным, психофизическим особенностям, склонностям, способностям, интересам и потребностям обучающихся;</a:t>
            </a:r>
          </a:p>
          <a:p>
            <a:endParaRPr lang="ru-RU" dirty="0"/>
          </a:p>
        </p:txBody>
      </p:sp>
    </p:spTree>
    <p:extLst>
      <p:ext uri="{BB962C8B-B14F-4D97-AF65-F5344CB8AC3E}">
        <p14:creationId xmlns:p14="http://schemas.microsoft.com/office/powerpoint/2010/main" val="2904380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err="1">
                <a:solidFill>
                  <a:srgbClr val="000000"/>
                </a:solidFill>
                <a:latin typeface="Times New Roman" panose="02020603050405020304" pitchFamily="18" charset="0"/>
                <a:ea typeface="Times New Roman"/>
                <a:cs typeface="Times New Roman" panose="02020603050405020304" pitchFamily="18" charset="0"/>
              </a:rPr>
              <a:t>Внутришкольный</a:t>
            </a:r>
            <a:r>
              <a:rPr lang="ru-RU" sz="2800" b="1" dirty="0">
                <a:solidFill>
                  <a:srgbClr val="000000"/>
                </a:solidFill>
                <a:latin typeface="Times New Roman" panose="02020603050405020304" pitchFamily="18" charset="0"/>
                <a:ea typeface="Times New Roman"/>
                <a:cs typeface="Times New Roman" panose="02020603050405020304" pitchFamily="18" charset="0"/>
              </a:rPr>
              <a:t> контроль: определение</a:t>
            </a:r>
            <a:endParaRPr lang="ru-RU" sz="2800" dirty="0"/>
          </a:p>
        </p:txBody>
      </p:sp>
      <p:sp>
        <p:nvSpPr>
          <p:cNvPr id="3" name="Объект 2"/>
          <p:cNvSpPr>
            <a:spLocks noGrp="1"/>
          </p:cNvSpPr>
          <p:nvPr>
            <p:ph idx="1"/>
          </p:nvPr>
        </p:nvSpPr>
        <p:spPr/>
        <p:txBody>
          <a:bodyPr>
            <a:normAutofit/>
          </a:bodyPr>
          <a:lstStyle/>
          <a:p>
            <a:pPr>
              <a:spcAft>
                <a:spcPts val="0"/>
              </a:spcAft>
            </a:pPr>
            <a:r>
              <a:rPr lang="ru-RU" sz="2000" b="1" u="sng" dirty="0" err="1">
                <a:latin typeface="Times New Roman" panose="02020603050405020304" pitchFamily="18" charset="0"/>
                <a:ea typeface="Times New Roman"/>
                <a:cs typeface="Times New Roman" panose="02020603050405020304" pitchFamily="18" charset="0"/>
                <a:hlinkClick r:id="rId2"/>
              </a:rPr>
              <a:t>Внутришкольный</a:t>
            </a:r>
            <a:r>
              <a:rPr lang="ru-RU" sz="2000" b="1" u="sng" dirty="0">
                <a:latin typeface="Times New Roman" panose="02020603050405020304" pitchFamily="18" charset="0"/>
                <a:ea typeface="Times New Roman"/>
                <a:cs typeface="Times New Roman" panose="02020603050405020304" pitchFamily="18" charset="0"/>
                <a:hlinkClick r:id="rId2"/>
              </a:rPr>
              <a:t> контроль</a:t>
            </a:r>
            <a:r>
              <a:rPr lang="ru-RU" sz="2000" dirty="0">
                <a:latin typeface="Times New Roman" panose="02020603050405020304" pitchFamily="18" charset="0"/>
                <a:ea typeface="Times New Roman"/>
                <a:cs typeface="Times New Roman" panose="02020603050405020304" pitchFamily="18" charset="0"/>
              </a:rPr>
              <a:t> </a:t>
            </a:r>
            <a:r>
              <a:rPr lang="ru-RU" sz="2000" dirty="0">
                <a:solidFill>
                  <a:srgbClr val="000000"/>
                </a:solidFill>
                <a:latin typeface="Times New Roman" panose="02020603050405020304" pitchFamily="18" charset="0"/>
                <a:ea typeface="Times New Roman"/>
                <a:cs typeface="Times New Roman" panose="02020603050405020304" pitchFamily="18" charset="0"/>
              </a:rPr>
              <a:t>—     одна из общих функций систем </a:t>
            </a:r>
            <a:r>
              <a:rPr lang="ru-RU" sz="2000" dirty="0" err="1">
                <a:solidFill>
                  <a:srgbClr val="000000"/>
                </a:solidFill>
                <a:latin typeface="Times New Roman" panose="02020603050405020304" pitchFamily="18" charset="0"/>
                <a:ea typeface="Times New Roman"/>
                <a:cs typeface="Times New Roman" panose="02020603050405020304" pitchFamily="18" charset="0"/>
              </a:rPr>
              <a:t>внутришкольного</a:t>
            </a:r>
            <a:r>
              <a:rPr lang="ru-RU" sz="2000" dirty="0">
                <a:solidFill>
                  <a:srgbClr val="000000"/>
                </a:solidFill>
                <a:latin typeface="Times New Roman" panose="02020603050405020304" pitchFamily="18" charset="0"/>
                <a:ea typeface="Times New Roman"/>
                <a:cs typeface="Times New Roman" panose="02020603050405020304" pitchFamily="18" charset="0"/>
              </a:rPr>
              <a:t> управления. </a:t>
            </a:r>
            <a:r>
              <a:rPr lang="ru-RU" sz="2000" i="1" dirty="0">
                <a:solidFill>
                  <a:srgbClr val="000000"/>
                </a:solidFill>
                <a:latin typeface="Times New Roman" panose="02020603050405020304" pitchFamily="18" charset="0"/>
                <a:ea typeface="Times New Roman"/>
                <a:cs typeface="Times New Roman" panose="02020603050405020304" pitchFamily="18" charset="0"/>
              </a:rPr>
              <a:t>Педагогический терминологический словарь</a:t>
            </a:r>
            <a:endParaRPr lang="ru-RU" sz="2000" i="1" dirty="0">
              <a:latin typeface="Times New Roman" panose="02020603050405020304" pitchFamily="18" charset="0"/>
              <a:ea typeface="Calibri"/>
              <a:cs typeface="Times New Roman" panose="02020603050405020304" pitchFamily="18" charset="0"/>
            </a:endParaRPr>
          </a:p>
          <a:p>
            <a:pPr>
              <a:spcAft>
                <a:spcPts val="0"/>
              </a:spcAft>
            </a:pPr>
            <a:r>
              <a:rPr lang="ru-RU" sz="2000" b="1" dirty="0" err="1">
                <a:solidFill>
                  <a:srgbClr val="000000"/>
                </a:solidFill>
                <a:latin typeface="Times New Roman" panose="02020603050405020304" pitchFamily="18" charset="0"/>
                <a:ea typeface="Times New Roman"/>
                <a:cs typeface="Times New Roman" panose="02020603050405020304" pitchFamily="18" charset="0"/>
              </a:rPr>
              <a:t>Внутришкольный</a:t>
            </a:r>
            <a:r>
              <a:rPr lang="ru-RU" sz="2000" b="1" dirty="0">
                <a:solidFill>
                  <a:srgbClr val="000000"/>
                </a:solidFill>
                <a:latin typeface="Times New Roman" panose="02020603050405020304" pitchFamily="18" charset="0"/>
                <a:ea typeface="Times New Roman"/>
                <a:cs typeface="Times New Roman" panose="02020603050405020304" pitchFamily="18" charset="0"/>
              </a:rPr>
              <a:t> контроль </a:t>
            </a:r>
            <a:r>
              <a:rPr lang="ru-RU" sz="2000" dirty="0">
                <a:solidFill>
                  <a:srgbClr val="000000"/>
                </a:solidFill>
                <a:latin typeface="Times New Roman" panose="02020603050405020304" pitchFamily="18" charset="0"/>
                <a:ea typeface="Times New Roman"/>
                <a:cs typeface="Times New Roman" panose="02020603050405020304" pitchFamily="18" charset="0"/>
              </a:rPr>
              <a:t>— в Рос. Федерации, один из элементов самоуправления в школе. Включает систематическое и глубокое изучение УВП и труда учителя, оказание ему своевременной помощи. </a:t>
            </a:r>
            <a:r>
              <a:rPr lang="ru-RU" sz="2000" i="1" dirty="0">
                <a:solidFill>
                  <a:srgbClr val="000000"/>
                </a:solidFill>
                <a:latin typeface="Times New Roman" panose="02020603050405020304" pitchFamily="18" charset="0"/>
                <a:ea typeface="Times New Roman"/>
                <a:cs typeface="Times New Roman" panose="02020603050405020304" pitchFamily="18" charset="0"/>
              </a:rPr>
              <a:t>Российская педагогическая энциклопедия</a:t>
            </a:r>
            <a:endParaRPr lang="ru-RU" sz="2000" i="1" dirty="0">
              <a:latin typeface="Times New Roman" panose="02020603050405020304" pitchFamily="18" charset="0"/>
              <a:ea typeface="Calibri"/>
              <a:cs typeface="Times New Roman" panose="02020603050405020304" pitchFamily="18" charset="0"/>
            </a:endParaRPr>
          </a:p>
          <a:p>
            <a:pPr>
              <a:spcAft>
                <a:spcPts val="1125"/>
              </a:spcAft>
            </a:pPr>
            <a:r>
              <a:rPr lang="ru-RU" sz="2000" b="1" dirty="0" err="1">
                <a:solidFill>
                  <a:srgbClr val="000000"/>
                </a:solidFill>
                <a:latin typeface="Times New Roman" panose="02020603050405020304" pitchFamily="18" charset="0"/>
                <a:ea typeface="Times New Roman"/>
                <a:cs typeface="Times New Roman" panose="02020603050405020304" pitchFamily="18" charset="0"/>
              </a:rPr>
              <a:t>Внутришкольный</a:t>
            </a:r>
            <a:r>
              <a:rPr lang="ru-RU" sz="2000" b="1" dirty="0">
                <a:solidFill>
                  <a:srgbClr val="000000"/>
                </a:solidFill>
                <a:latin typeface="Times New Roman" panose="02020603050405020304" pitchFamily="18" charset="0"/>
                <a:ea typeface="Times New Roman"/>
                <a:cs typeface="Times New Roman" panose="02020603050405020304" pitchFamily="18" charset="0"/>
              </a:rPr>
              <a:t> контроль - </a:t>
            </a:r>
            <a:r>
              <a:rPr lang="ru-RU" sz="2000" dirty="0">
                <a:solidFill>
                  <a:srgbClr val="000000"/>
                </a:solidFill>
                <a:latin typeface="Times New Roman" panose="02020603050405020304" pitchFamily="18" charset="0"/>
                <a:ea typeface="Times New Roman"/>
                <a:cs typeface="Times New Roman" panose="02020603050405020304" pitchFamily="18" charset="0"/>
              </a:rPr>
              <a:t>всестороннее изучение и анализ учебно-воспитательного процесса в школе в целях координации всей ее работы в соответствии со стоящими перед ней задачами, предупреждения возможных ошибок и оказания необходимой помощи </a:t>
            </a:r>
            <a:r>
              <a:rPr lang="ru-RU" sz="2000" dirty="0" err="1">
                <a:solidFill>
                  <a:srgbClr val="000000"/>
                </a:solidFill>
                <a:latin typeface="Times New Roman" panose="02020603050405020304" pitchFamily="18" charset="0"/>
                <a:ea typeface="Times New Roman"/>
                <a:cs typeface="Times New Roman" panose="02020603050405020304" pitchFamily="18" charset="0"/>
              </a:rPr>
              <a:t>пед</a:t>
            </a:r>
            <a:r>
              <a:rPr lang="ru-RU" sz="2000" dirty="0">
                <a:solidFill>
                  <a:srgbClr val="000000"/>
                </a:solidFill>
                <a:latin typeface="Times New Roman" panose="02020603050405020304" pitchFamily="18" charset="0"/>
                <a:ea typeface="Times New Roman"/>
                <a:cs typeface="Times New Roman" panose="02020603050405020304" pitchFamily="18" charset="0"/>
              </a:rPr>
              <a:t>. коллективу </a:t>
            </a:r>
            <a:r>
              <a:rPr lang="ru-RU" sz="2000" i="1" dirty="0">
                <a:solidFill>
                  <a:srgbClr val="000000"/>
                </a:solidFill>
                <a:latin typeface="Times New Roman" panose="02020603050405020304" pitchFamily="18" charset="0"/>
                <a:ea typeface="Times New Roman"/>
                <a:cs typeface="Times New Roman" panose="02020603050405020304" pitchFamily="18" charset="0"/>
              </a:rPr>
              <a:t> Педагогический словарь. — М.: Академия. Г. М. </a:t>
            </a:r>
            <a:r>
              <a:rPr lang="ru-RU" sz="2000" i="1" dirty="0" err="1">
                <a:solidFill>
                  <a:srgbClr val="000000"/>
                </a:solidFill>
                <a:latin typeface="Times New Roman" panose="02020603050405020304" pitchFamily="18" charset="0"/>
                <a:ea typeface="Times New Roman"/>
                <a:cs typeface="Times New Roman" panose="02020603050405020304" pitchFamily="18" charset="0"/>
              </a:rPr>
              <a:t>Коджаспирова</a:t>
            </a:r>
            <a:r>
              <a:rPr lang="ru-RU" sz="2000" i="1" dirty="0">
                <a:solidFill>
                  <a:srgbClr val="000000"/>
                </a:solidFill>
                <a:latin typeface="Times New Roman" panose="02020603050405020304" pitchFamily="18" charset="0"/>
                <a:ea typeface="Times New Roman"/>
                <a:cs typeface="Times New Roman" panose="02020603050405020304" pitchFamily="18" charset="0"/>
              </a:rPr>
              <a:t>, А. Ю. </a:t>
            </a:r>
            <a:r>
              <a:rPr lang="ru-RU" sz="2000" i="1" dirty="0" err="1">
                <a:solidFill>
                  <a:srgbClr val="000000"/>
                </a:solidFill>
                <a:latin typeface="Times New Roman" panose="02020603050405020304" pitchFamily="18" charset="0"/>
                <a:ea typeface="Times New Roman"/>
                <a:cs typeface="Times New Roman" panose="02020603050405020304" pitchFamily="18" charset="0"/>
              </a:rPr>
              <a:t>Коджаспиров</a:t>
            </a:r>
            <a:r>
              <a:rPr lang="ru-RU" sz="2000" i="1" dirty="0">
                <a:solidFill>
                  <a:srgbClr val="000000"/>
                </a:solidFill>
                <a:latin typeface="Times New Roman" panose="02020603050405020304" pitchFamily="18" charset="0"/>
                <a:ea typeface="Times New Roman"/>
                <a:cs typeface="Times New Roman" panose="02020603050405020304" pitchFamily="18" charset="0"/>
              </a:rPr>
              <a:t>. 2005</a:t>
            </a:r>
            <a:r>
              <a:rPr lang="ru-RU" sz="2000" i="1" dirty="0">
                <a:solidFill>
                  <a:srgbClr val="000000"/>
                </a:solidFill>
                <a:latin typeface="Helvetica"/>
                <a:ea typeface="Times New Roman"/>
                <a:cs typeface="Times New Roman"/>
              </a:rPr>
              <a:t>.</a:t>
            </a:r>
            <a:r>
              <a:rPr lang="ru-RU" sz="2000" dirty="0">
                <a:solidFill>
                  <a:srgbClr val="000000"/>
                </a:solidFill>
                <a:latin typeface="Helvetica"/>
                <a:ea typeface="Times New Roman"/>
                <a:cs typeface="Times New Roman"/>
              </a:rPr>
              <a:t> </a:t>
            </a:r>
            <a:endParaRPr lang="ru-RU" sz="2400" dirty="0">
              <a:ea typeface="Calibri"/>
              <a:cs typeface="Times New Roman"/>
            </a:endParaRPr>
          </a:p>
          <a:p>
            <a:pPr>
              <a:lnSpc>
                <a:spcPts val="1800"/>
              </a:lnSpc>
              <a:spcAft>
                <a:spcPts val="1125"/>
              </a:spcAft>
            </a:pPr>
            <a:endParaRPr lang="ru-RU" sz="20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3108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Контроль должен быть</a:t>
            </a:r>
          </a:p>
        </p:txBody>
      </p:sp>
      <p:sp>
        <p:nvSpPr>
          <p:cNvPr id="3" name="Объект 2"/>
          <p:cNvSpPr>
            <a:spLocks noGrp="1"/>
          </p:cNvSpPr>
          <p:nvPr>
            <p:ph idx="1"/>
          </p:nvPr>
        </p:nvSpPr>
        <p:spPr/>
        <p:txBody>
          <a:bodyPr>
            <a:normAutofit fontScale="62500" lnSpcReduction="20000"/>
          </a:bodyPr>
          <a:lstStyle/>
          <a:p>
            <a:pPr>
              <a:lnSpc>
                <a:spcPct val="115000"/>
              </a:lnSpc>
              <a:spcAft>
                <a:spcPts val="0"/>
              </a:spcAft>
            </a:pPr>
            <a:r>
              <a:rPr lang="ru-RU" b="1" i="1" dirty="0">
                <a:solidFill>
                  <a:srgbClr val="000000"/>
                </a:solidFill>
                <a:latin typeface="Times New Roman,BoldItalic"/>
                <a:ea typeface="Calibri"/>
                <a:cs typeface="Times New Roman,BoldItalic"/>
              </a:rPr>
              <a:t>многоцелевой </a:t>
            </a:r>
            <a:r>
              <a:rPr lang="ru-RU" dirty="0">
                <a:solidFill>
                  <a:srgbClr val="000000"/>
                </a:solidFill>
                <a:latin typeface="Times New Roman"/>
                <a:ea typeface="Calibri"/>
                <a:cs typeface="Times New Roman"/>
              </a:rPr>
              <a:t>- то есть направлен на проверку различных вопросов (учебно-воспитательная,</a:t>
            </a:r>
            <a:r>
              <a:rPr lang="ru-RU" dirty="0">
                <a:ea typeface="Calibri"/>
                <a:cs typeface="Times New Roman"/>
              </a:rPr>
              <a:t> </a:t>
            </a:r>
            <a:r>
              <a:rPr lang="ru-RU" dirty="0">
                <a:solidFill>
                  <a:srgbClr val="000000"/>
                </a:solidFill>
                <a:latin typeface="Times New Roman"/>
                <a:ea typeface="Calibri"/>
                <a:cs typeface="Times New Roman"/>
              </a:rPr>
              <a:t>методическая, научно-исследовательская и экспериментальная деятельность, совершенствование</a:t>
            </a:r>
            <a:r>
              <a:rPr lang="ru-RU" dirty="0">
                <a:ea typeface="Calibri"/>
                <a:cs typeface="Times New Roman"/>
              </a:rPr>
              <a:t> </a:t>
            </a:r>
            <a:r>
              <a:rPr lang="ru-RU" dirty="0">
                <a:solidFill>
                  <a:srgbClr val="000000"/>
                </a:solidFill>
                <a:latin typeface="Times New Roman"/>
                <a:ea typeface="Calibri"/>
                <a:cs typeface="Times New Roman"/>
              </a:rPr>
              <a:t>учебно-материальной базы школы, выполнение санитарно-гигиенических требований, соблюдение</a:t>
            </a:r>
            <a:r>
              <a:rPr lang="ru-RU" dirty="0">
                <a:ea typeface="Calibri"/>
                <a:cs typeface="Times New Roman"/>
              </a:rPr>
              <a:t> </a:t>
            </a:r>
            <a:r>
              <a:rPr lang="ru-RU" dirty="0">
                <a:solidFill>
                  <a:srgbClr val="000000"/>
                </a:solidFill>
                <a:latin typeface="Times New Roman"/>
                <a:ea typeface="Calibri"/>
                <a:cs typeface="Times New Roman"/>
              </a:rPr>
              <a:t>техники безопасности и др.);</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многосторонний </a:t>
            </a:r>
            <a:r>
              <a:rPr lang="ru-RU" dirty="0">
                <a:solidFill>
                  <a:srgbClr val="000000"/>
                </a:solidFill>
                <a:latin typeface="Times New Roman"/>
                <a:ea typeface="Calibri"/>
                <a:cs typeface="Times New Roman"/>
              </a:rPr>
              <a:t>- означает применение различных форм и методов контроля к одному и тому</a:t>
            </a:r>
            <a:r>
              <a:rPr lang="ru-RU" dirty="0">
                <a:ea typeface="Calibri"/>
                <a:cs typeface="Times New Roman"/>
              </a:rPr>
              <a:t> </a:t>
            </a:r>
            <a:r>
              <a:rPr lang="ru-RU" dirty="0">
                <a:solidFill>
                  <a:srgbClr val="000000"/>
                </a:solidFill>
                <a:latin typeface="Times New Roman"/>
                <a:ea typeface="Calibri"/>
                <a:cs typeface="Times New Roman"/>
              </a:rPr>
              <a:t>же объекту (фронтальный, тематический, персональный контроль деятельности учителя и т.п.);</a:t>
            </a:r>
            <a:endParaRPr lang="ru-RU" dirty="0">
              <a:ea typeface="Calibri"/>
              <a:cs typeface="Times New Roman"/>
            </a:endParaRPr>
          </a:p>
          <a:p>
            <a:pPr>
              <a:lnSpc>
                <a:spcPct val="115000"/>
              </a:lnSpc>
              <a:spcAft>
                <a:spcPts val="0"/>
              </a:spcAft>
            </a:pPr>
            <a:r>
              <a:rPr lang="ru-RU" b="1" i="1" dirty="0">
                <a:solidFill>
                  <a:srgbClr val="000000"/>
                </a:solidFill>
                <a:latin typeface="Times New Roman,BoldItalic"/>
                <a:ea typeface="Calibri"/>
                <a:cs typeface="Times New Roman,BoldItalic"/>
              </a:rPr>
              <a:t>многоступенчатый </a:t>
            </a:r>
            <a:r>
              <a:rPr lang="ru-RU" dirty="0">
                <a:solidFill>
                  <a:srgbClr val="000000"/>
                </a:solidFill>
                <a:latin typeface="Times New Roman"/>
                <a:ea typeface="Calibri"/>
                <a:cs typeface="Times New Roman"/>
              </a:rPr>
              <a:t>- контроль одного и того же объекта различными уровнями органов</a:t>
            </a:r>
            <a:r>
              <a:rPr lang="ru-RU" dirty="0">
                <a:ea typeface="Calibri"/>
                <a:cs typeface="Times New Roman"/>
              </a:rPr>
              <a:t> </a:t>
            </a:r>
            <a:r>
              <a:rPr lang="ru-RU" dirty="0">
                <a:solidFill>
                  <a:srgbClr val="000000"/>
                </a:solidFill>
                <a:latin typeface="Times New Roman"/>
                <a:ea typeface="Calibri"/>
                <a:cs typeface="Times New Roman"/>
              </a:rPr>
              <a:t>управления (работу учителя в ходе образовательного процесса контролируют директор, заместители директора, председатели методических объединений, представители Управления образования округа и т.д.).</a:t>
            </a:r>
            <a:endParaRPr lang="ru-RU" dirty="0">
              <a:ea typeface="Calibri"/>
              <a:cs typeface="Times New Roman"/>
            </a:endParaRPr>
          </a:p>
          <a:p>
            <a:endParaRPr lang="ru-RU" dirty="0"/>
          </a:p>
        </p:txBody>
      </p:sp>
    </p:spTree>
    <p:extLst>
      <p:ext uri="{BB962C8B-B14F-4D97-AF65-F5344CB8AC3E}">
        <p14:creationId xmlns:p14="http://schemas.microsoft.com/office/powerpoint/2010/main" val="1654540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Цели и задачи ВШК</a:t>
            </a:r>
          </a:p>
        </p:txBody>
      </p:sp>
      <p:sp>
        <p:nvSpPr>
          <p:cNvPr id="3" name="Объект 2"/>
          <p:cNvSpPr>
            <a:spLocks noGrp="1"/>
          </p:cNvSpPr>
          <p:nvPr>
            <p:ph idx="1"/>
          </p:nvPr>
        </p:nvSpPr>
        <p:spPr/>
        <p:txBody>
          <a:bodyPr>
            <a:normAutofit fontScale="32500" lnSpcReduction="20000"/>
          </a:bodyPr>
          <a:lstStyle/>
          <a:p>
            <a:pPr>
              <a:lnSpc>
                <a:spcPct val="115000"/>
              </a:lnSpc>
              <a:spcAft>
                <a:spcPts val="0"/>
              </a:spcAft>
            </a:pPr>
            <a:r>
              <a:rPr lang="ru-RU" sz="4500" b="1" dirty="0">
                <a:latin typeface="Times New Roman"/>
                <a:ea typeface="Times New Roman"/>
                <a:cs typeface="Times New Roman"/>
              </a:rPr>
              <a:t>Цели ВШК</a:t>
            </a:r>
            <a:r>
              <a:rPr lang="ru-RU" sz="4500" dirty="0">
                <a:latin typeface="Times New Roman"/>
                <a:ea typeface="Times New Roman"/>
                <a:cs typeface="Times New Roman"/>
              </a:rPr>
              <a:t>:</a:t>
            </a:r>
          </a:p>
          <a:p>
            <a:pPr>
              <a:lnSpc>
                <a:spcPct val="115000"/>
              </a:lnSpc>
              <a:spcAft>
                <a:spcPts val="0"/>
              </a:spcAft>
            </a:pPr>
            <a:r>
              <a:rPr lang="ru-RU" sz="4500" dirty="0">
                <a:latin typeface="Times New Roman"/>
                <a:ea typeface="Times New Roman"/>
                <a:cs typeface="Times New Roman"/>
              </a:rPr>
              <a:t>совершенствование деятельности образовательного учре­ждения;</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повышение мастерства учителей;</a:t>
            </a:r>
            <a:endParaRPr lang="ru-RU" sz="4500" dirty="0">
              <a:ea typeface="Calibri"/>
              <a:cs typeface="Times New Roman"/>
            </a:endParaRPr>
          </a:p>
          <a:p>
            <a:r>
              <a:rPr lang="ru-RU" sz="4500" dirty="0">
                <a:latin typeface="Times New Roman"/>
                <a:ea typeface="Times New Roman"/>
              </a:rPr>
              <a:t>- улучшения качества образования в школе</a:t>
            </a:r>
          </a:p>
          <a:p>
            <a:pPr>
              <a:lnSpc>
                <a:spcPct val="115000"/>
              </a:lnSpc>
              <a:spcAft>
                <a:spcPts val="0"/>
              </a:spcAft>
            </a:pPr>
            <a:r>
              <a:rPr lang="ru-RU" sz="4500" b="1" dirty="0">
                <a:latin typeface="Times New Roman"/>
                <a:ea typeface="Times New Roman"/>
                <a:cs typeface="Times New Roman"/>
              </a:rPr>
              <a:t>Задачи </a:t>
            </a:r>
            <a:r>
              <a:rPr lang="ru-RU" sz="4500" b="1" dirty="0" err="1">
                <a:latin typeface="Times New Roman"/>
                <a:ea typeface="Times New Roman"/>
                <a:cs typeface="Times New Roman"/>
              </a:rPr>
              <a:t>внутришкольного</a:t>
            </a:r>
            <a:r>
              <a:rPr lang="ru-RU" sz="4500" b="1" dirty="0">
                <a:latin typeface="Times New Roman"/>
                <a:ea typeface="Times New Roman"/>
                <a:cs typeface="Times New Roman"/>
              </a:rPr>
              <a:t> контроля</a:t>
            </a:r>
            <a:r>
              <a:rPr lang="ru-RU" sz="4500" dirty="0">
                <a:latin typeface="Times New Roman"/>
                <a:ea typeface="Times New Roman"/>
                <a:cs typeface="Times New Roman"/>
              </a:rPr>
              <a:t>:</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осуществление контроля над исполнением законодательства в области образования;</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выявление случаев нарушений и неисполнения законодательных и иных нормативно-правовых актов, принятие мер по их пресечению;</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анализ причин, лежащих в основе нарушений, принятие мер по их предупреждению;</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анализ и экспертная оценка эффективности результатов деятельности педагогических работников;</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изучение результатов педагогической деятельности, выявление  положительных и отрицательных тенденций в организации обра­зователь­ного процесса и разработка на этой основе предложений по распространению педагогического опы­та и устране­нию негативных тенденций;</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анализ результатов реализации приказов и распоряжений по школе;</a:t>
            </a:r>
            <a:endParaRPr lang="ru-RU" sz="4500" dirty="0">
              <a:ea typeface="Calibri"/>
              <a:cs typeface="Times New Roman"/>
            </a:endParaRPr>
          </a:p>
          <a:p>
            <a:pPr>
              <a:lnSpc>
                <a:spcPct val="115000"/>
              </a:lnSpc>
              <a:spcAft>
                <a:spcPts val="0"/>
              </a:spcAft>
            </a:pPr>
            <a:r>
              <a:rPr lang="ru-RU" sz="4500" dirty="0">
                <a:latin typeface="Times New Roman"/>
                <a:ea typeface="Times New Roman"/>
                <a:cs typeface="Times New Roman"/>
              </a:rPr>
              <a:t>- оказание методической помощи педагогическим работникам в процессе контроля.</a:t>
            </a:r>
            <a:endParaRPr lang="ru-RU" sz="4500" dirty="0">
              <a:ea typeface="Calibri"/>
              <a:cs typeface="Times New Roman"/>
            </a:endParaRPr>
          </a:p>
          <a:p>
            <a:endParaRPr lang="ru-RU" sz="2000" dirty="0"/>
          </a:p>
        </p:txBody>
      </p:sp>
    </p:spTree>
    <p:extLst>
      <p:ext uri="{BB962C8B-B14F-4D97-AF65-F5344CB8AC3E}">
        <p14:creationId xmlns:p14="http://schemas.microsoft.com/office/powerpoint/2010/main" val="4184117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Times New Roman" panose="02020603050405020304" pitchFamily="18" charset="0"/>
                <a:cs typeface="Times New Roman" panose="02020603050405020304" pitchFamily="18" charset="0"/>
              </a:rPr>
              <a:t>Принципы </a:t>
            </a:r>
            <a:r>
              <a:rPr lang="ru-RU" sz="2800" b="1" dirty="0" err="1">
                <a:latin typeface="Times New Roman" panose="02020603050405020304" pitchFamily="18" charset="0"/>
                <a:cs typeface="Times New Roman" panose="02020603050405020304" pitchFamily="18" charset="0"/>
              </a:rPr>
              <a:t>внутришкольного</a:t>
            </a:r>
            <a:r>
              <a:rPr lang="ru-RU" sz="2800" b="1" dirty="0">
                <a:latin typeface="Times New Roman" panose="02020603050405020304" pitchFamily="18" charset="0"/>
                <a:cs typeface="Times New Roman" panose="02020603050405020304" pitchFamily="18" charset="0"/>
              </a:rPr>
              <a:t> контроля (ВШК)</a:t>
            </a:r>
          </a:p>
        </p:txBody>
      </p:sp>
      <p:sp>
        <p:nvSpPr>
          <p:cNvPr id="3" name="Объект 2"/>
          <p:cNvSpPr>
            <a:spLocks noGrp="1"/>
          </p:cNvSpPr>
          <p:nvPr>
            <p:ph idx="1"/>
          </p:nvPr>
        </p:nvSpPr>
        <p:spPr/>
        <p:txBody>
          <a:bodyPr/>
          <a:lstStyle/>
          <a:p>
            <a:r>
              <a:rPr lang="ru-RU" dirty="0">
                <a:solidFill>
                  <a:srgbClr val="000000"/>
                </a:solidFill>
                <a:latin typeface="Helvetica"/>
                <a:ea typeface="Times New Roman"/>
              </a:rPr>
              <a:t>Предупредительный характер, </a:t>
            </a:r>
          </a:p>
          <a:p>
            <a:r>
              <a:rPr lang="ru-RU" dirty="0">
                <a:solidFill>
                  <a:srgbClr val="000000"/>
                </a:solidFill>
                <a:latin typeface="Helvetica"/>
                <a:ea typeface="Times New Roman"/>
              </a:rPr>
              <a:t>планомерность, </a:t>
            </a:r>
          </a:p>
          <a:p>
            <a:r>
              <a:rPr lang="ru-RU" dirty="0">
                <a:solidFill>
                  <a:srgbClr val="000000"/>
                </a:solidFill>
                <a:latin typeface="Helvetica"/>
                <a:ea typeface="Times New Roman"/>
              </a:rPr>
              <a:t>обоснованность, </a:t>
            </a:r>
          </a:p>
          <a:p>
            <a:r>
              <a:rPr lang="ru-RU" dirty="0">
                <a:solidFill>
                  <a:srgbClr val="000000"/>
                </a:solidFill>
                <a:latin typeface="Helvetica"/>
                <a:ea typeface="Times New Roman"/>
              </a:rPr>
              <a:t>всесторонность, </a:t>
            </a:r>
          </a:p>
          <a:p>
            <a:r>
              <a:rPr lang="ru-RU" dirty="0">
                <a:solidFill>
                  <a:srgbClr val="000000"/>
                </a:solidFill>
                <a:latin typeface="Helvetica"/>
                <a:ea typeface="Times New Roman"/>
              </a:rPr>
              <a:t>теоретическая и методическая подготовленность</a:t>
            </a:r>
            <a:endParaRPr lang="ru-RU" dirty="0"/>
          </a:p>
        </p:txBody>
      </p:sp>
    </p:spTree>
    <p:extLst>
      <p:ext uri="{BB962C8B-B14F-4D97-AF65-F5344CB8AC3E}">
        <p14:creationId xmlns:p14="http://schemas.microsoft.com/office/powerpoint/2010/main" val="1847546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a:t>Объекты ВШК</a:t>
            </a:r>
          </a:p>
        </p:txBody>
      </p:sp>
      <p:sp>
        <p:nvSpPr>
          <p:cNvPr id="3" name="Объект 2"/>
          <p:cNvSpPr>
            <a:spLocks noGrp="1"/>
          </p:cNvSpPr>
          <p:nvPr>
            <p:ph idx="1"/>
          </p:nvPr>
        </p:nvSpPr>
        <p:spPr/>
        <p:txBody>
          <a:bodyPr>
            <a:normAutofit/>
          </a:bodyPr>
          <a:lstStyle/>
          <a:p>
            <a:r>
              <a:rPr lang="ru-RU" dirty="0">
                <a:latin typeface="Helvetica"/>
                <a:ea typeface="Times New Roman"/>
                <a:cs typeface="Times New Roman"/>
              </a:rPr>
              <a:t>Учебный процесс</a:t>
            </a:r>
            <a:r>
              <a:rPr lang="ru-RU" dirty="0">
                <a:solidFill>
                  <a:srgbClr val="000000"/>
                </a:solidFill>
                <a:latin typeface="Helvetica"/>
                <a:ea typeface="Times New Roman"/>
              </a:rPr>
              <a:t>, </a:t>
            </a:r>
          </a:p>
          <a:p>
            <a:r>
              <a:rPr lang="ru-RU" dirty="0">
                <a:solidFill>
                  <a:srgbClr val="000000"/>
                </a:solidFill>
                <a:latin typeface="Helvetica"/>
                <a:ea typeface="Times New Roman"/>
              </a:rPr>
              <a:t>воспитательный процесс, </a:t>
            </a:r>
          </a:p>
          <a:p>
            <a:r>
              <a:rPr lang="ru-RU" dirty="0">
                <a:solidFill>
                  <a:srgbClr val="000000"/>
                </a:solidFill>
                <a:latin typeface="Helvetica"/>
                <a:ea typeface="Times New Roman"/>
              </a:rPr>
              <a:t>методическая работа, </a:t>
            </a:r>
          </a:p>
          <a:p>
            <a:r>
              <a:rPr lang="ru-RU" dirty="0">
                <a:solidFill>
                  <a:srgbClr val="000000"/>
                </a:solidFill>
                <a:latin typeface="Helvetica"/>
                <a:ea typeface="Times New Roman"/>
              </a:rPr>
              <a:t>научная и экспериментальная </a:t>
            </a:r>
            <a:r>
              <a:rPr lang="ru-RU" dirty="0">
                <a:latin typeface="Helvetica"/>
                <a:ea typeface="Times New Roman"/>
                <a:cs typeface="Times New Roman"/>
              </a:rPr>
              <a:t>деятельность</a:t>
            </a:r>
            <a:r>
              <a:rPr lang="ru-RU" dirty="0">
                <a:solidFill>
                  <a:srgbClr val="000000"/>
                </a:solidFill>
                <a:latin typeface="Helvetica"/>
                <a:ea typeface="Times New Roman"/>
              </a:rPr>
              <a:t>, </a:t>
            </a:r>
          </a:p>
          <a:p>
            <a:r>
              <a:rPr lang="ru-RU" dirty="0">
                <a:solidFill>
                  <a:srgbClr val="000000"/>
                </a:solidFill>
                <a:latin typeface="Helvetica"/>
                <a:ea typeface="Times New Roman"/>
              </a:rPr>
              <a:t>психологическое состояние детского и </a:t>
            </a:r>
            <a:r>
              <a:rPr lang="ru-RU" dirty="0" err="1">
                <a:solidFill>
                  <a:srgbClr val="000000"/>
                </a:solidFill>
                <a:latin typeface="Helvetica"/>
                <a:ea typeface="Times New Roman"/>
              </a:rPr>
              <a:t>пед</a:t>
            </a:r>
            <a:r>
              <a:rPr lang="ru-RU" dirty="0">
                <a:solidFill>
                  <a:srgbClr val="000000"/>
                </a:solidFill>
                <a:latin typeface="Helvetica"/>
                <a:ea typeface="Times New Roman"/>
              </a:rPr>
              <a:t>. коллективов, </a:t>
            </a:r>
          </a:p>
          <a:p>
            <a:r>
              <a:rPr lang="ru-RU" dirty="0">
                <a:solidFill>
                  <a:srgbClr val="000000"/>
                </a:solidFill>
                <a:latin typeface="Helvetica"/>
                <a:ea typeface="Times New Roman"/>
              </a:rPr>
              <a:t>обеспеченность учебно-воспитательного процесса необходимыми условиями.</a:t>
            </a:r>
            <a:endParaRPr lang="ru-RU" dirty="0"/>
          </a:p>
        </p:txBody>
      </p:sp>
    </p:spTree>
    <p:extLst>
      <p:ext uri="{BB962C8B-B14F-4D97-AF65-F5344CB8AC3E}">
        <p14:creationId xmlns:p14="http://schemas.microsoft.com/office/powerpoint/2010/main" val="2318339941"/>
      </p:ext>
    </p:extLst>
  </p:cSld>
  <p:clrMapOvr>
    <a:masterClrMapping/>
  </p:clrMapOvr>
</p:sld>
</file>

<file path=ppt/theme/theme1.xml><?xml version="1.0" encoding="utf-8"?>
<a:theme xmlns:a="http://schemas.openxmlformats.org/drawingml/2006/main" name="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Сеть">
  <a:themeElements>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Сеть">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еть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Сеть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Сеть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Сеть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Сеть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Сеть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Сеть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Сеть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Сеть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Сеть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464</TotalTime>
  <Words>2682</Words>
  <Application>Microsoft Office PowerPoint</Application>
  <PresentationFormat>Экран (4:3)</PresentationFormat>
  <Paragraphs>183</Paragraphs>
  <Slides>35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9</vt:i4>
      </vt:variant>
      <vt:variant>
        <vt:lpstr>Заголовки слайдов</vt:lpstr>
      </vt:variant>
      <vt:variant>
        <vt:i4>35</vt:i4>
      </vt:variant>
    </vt:vector>
  </HeadingPairs>
  <TitlesOfParts>
    <vt:vector size="51" baseType="lpstr">
      <vt:lpstr>Arial</vt:lpstr>
      <vt:lpstr>Calibri</vt:lpstr>
      <vt:lpstr>Helvetica</vt:lpstr>
      <vt:lpstr>Times New Roman</vt:lpstr>
      <vt:lpstr>Times New Roman,BoldItalic</vt:lpstr>
      <vt:lpstr>Times New Roman,Italic</vt:lpstr>
      <vt:lpstr>Wingdings</vt:lpstr>
      <vt:lpstr>Слои</vt:lpstr>
      <vt:lpstr>1_Слои</vt:lpstr>
      <vt:lpstr>2_Слои</vt:lpstr>
      <vt:lpstr>3_Слои</vt:lpstr>
      <vt:lpstr>4_Слои</vt:lpstr>
      <vt:lpstr>5_Слои</vt:lpstr>
      <vt:lpstr>6_Слои</vt:lpstr>
      <vt:lpstr>8_Слои</vt:lpstr>
      <vt:lpstr>Сеть</vt:lpstr>
      <vt:lpstr>Внутришкольный контроль как инструмент управления качеством образования</vt:lpstr>
      <vt:lpstr>Направления ВСОКО</vt:lpstr>
      <vt:lpstr> Федеральный закон от 29.12.2012 N 273-ФЗ (ред. от 31.12.2014)  "Об образовании в Российской Федерации" (ст.28)  </vt:lpstr>
      <vt:lpstr>Федеральный закон от 29.12.2012 N 273-ФЗ (ред. от 31.12.2014)  "Об образовании в Российской Федерации" (ст.28) </vt:lpstr>
      <vt:lpstr>Внутришкольный контроль: определение</vt:lpstr>
      <vt:lpstr>Контроль должен быть</vt:lpstr>
      <vt:lpstr>Цели и задачи ВШК</vt:lpstr>
      <vt:lpstr>Принципы внутришкольного контроля (ВШК)</vt:lpstr>
      <vt:lpstr>Объекты ВШК</vt:lpstr>
      <vt:lpstr>Функции контроля</vt:lpstr>
      <vt:lpstr>Структура ВШК</vt:lpstr>
      <vt:lpstr>Виды ВШК:</vt:lpstr>
      <vt:lpstr>Вид контроля - это совокупность форм контроля, проводимых с определенной целью. </vt:lpstr>
      <vt:lpstr>Форма контроля - это способ организации контроля. </vt:lpstr>
      <vt:lpstr>Метод контроля — это способ практического осуществления контроля для достижения поставленной цели. </vt:lpstr>
      <vt:lpstr>Последовательность осуществления ВШК</vt:lpstr>
      <vt:lpstr>Совет №1</vt:lpstr>
      <vt:lpstr> Внутришкольный контроль может осуществляться в виде плановых или   оперативных   проверок, мониторинга, проведения административных работ. </vt:lpstr>
      <vt:lpstr>Внутришкольный контроль может осуществляться в виде плановых или   оперативных   проверок, мониторинга, проведения административных работ. </vt:lpstr>
      <vt:lpstr>Последовательность осуществления ВШК  (правила проведения ВШК)</vt:lpstr>
      <vt:lpstr>Совет №2</vt:lpstr>
      <vt:lpstr>План ВШК</vt:lpstr>
      <vt:lpstr>План внутришкольного контроля</vt:lpstr>
      <vt:lpstr>Темы проверки</vt:lpstr>
      <vt:lpstr>Темы проверки</vt:lpstr>
      <vt:lpstr>Методика проверки</vt:lpstr>
      <vt:lpstr>Методика проверки</vt:lpstr>
      <vt:lpstr>Методика проверки</vt:lpstr>
      <vt:lpstr>Анализ результатов проверки</vt:lpstr>
      <vt:lpstr>Аналитическая справка</vt:lpstr>
      <vt:lpstr>Повторный контроль</vt:lpstr>
      <vt:lpstr>Повторный контроль</vt:lpstr>
      <vt:lpstr>Совет №3</vt:lpstr>
      <vt:lpstr>Журнал внутришкольного контроля</vt:lpstr>
      <vt:lpstr>Благодарю за внимание и желаю успехов!</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Внутришкольный контроль</dc:title>
  <dc:creator>Лариса Сомова</dc:creator>
  <cp:lastModifiedBy>Лариса Сомова</cp:lastModifiedBy>
  <cp:revision>27</cp:revision>
  <dcterms:created xsi:type="dcterms:W3CDTF">2015-11-08T12:33:08Z</dcterms:created>
  <dcterms:modified xsi:type="dcterms:W3CDTF">2026-01-20T15:08:22Z</dcterms:modified>
</cp:coreProperties>
</file>