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60" r:id="rId2"/>
    <p:sldId id="257" r:id="rId3"/>
    <p:sldId id="270" r:id="rId4"/>
    <p:sldId id="274" r:id="rId5"/>
    <p:sldId id="271" r:id="rId6"/>
    <p:sldId id="266" r:id="rId7"/>
    <p:sldId id="268" r:id="rId8"/>
    <p:sldId id="267" r:id="rId9"/>
    <p:sldId id="258" r:id="rId10"/>
    <p:sldId id="259" r:id="rId11"/>
    <p:sldId id="261" r:id="rId12"/>
    <p:sldId id="262" r:id="rId13"/>
    <p:sldId id="263" r:id="rId14"/>
    <p:sldId id="265" r:id="rId15"/>
    <p:sldId id="269" r:id="rId16"/>
    <p:sldId id="272" r:id="rId17"/>
    <p:sldId id="273" r:id="rId18"/>
    <p:sldId id="264" r:id="rId19"/>
    <p:sldId id="275" r:id="rId20"/>
    <p:sldId id="276" r:id="rId21"/>
    <p:sldId id="277" r:id="rId22"/>
    <p:sldId id="278"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06.09.2018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B19B0651-EE4F-4900-A07F-96A6BFA9D0F0}"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pPr/>
              <a:t>06.09.2018</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132856"/>
            <a:ext cx="7543800" cy="914400"/>
          </a:xfrm>
        </p:spPr>
        <p:txBody>
          <a:bodyPr>
            <a:normAutofit fontScale="90000"/>
          </a:bodyPr>
          <a:lstStyle/>
          <a:p>
            <a:pPr algn="ctr"/>
            <a:r>
              <a:rPr lang="ru-RU" sz="4800" b="1" dirty="0" smtClean="0">
                <a:solidFill>
                  <a:srgbClr val="7030A0"/>
                </a:solidFill>
                <a:latin typeface="Times New Roman" panose="02020603050405020304" pitchFamily="18" charset="0"/>
                <a:ea typeface="Calibri"/>
                <a:cs typeface="Times New Roman" panose="02020603050405020304" pitchFamily="18" charset="0"/>
              </a:rPr>
              <a:t>Понятие образовательной среды. Виды сред.</a:t>
            </a:r>
            <a:endParaRPr lang="ru-RU" dirty="0"/>
          </a:p>
        </p:txBody>
      </p:sp>
    </p:spTree>
    <p:extLst>
      <p:ext uri="{BB962C8B-B14F-4D97-AF65-F5344CB8AC3E}">
        <p14:creationId xmlns="" xmlns:p14="http://schemas.microsoft.com/office/powerpoint/2010/main" val="3374222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085184"/>
            <a:ext cx="8229600" cy="1143000"/>
          </a:xfrm>
        </p:spPr>
        <p:txBody>
          <a:bodyPr>
            <a:noAutofit/>
          </a:bodyPr>
          <a:lstStyle/>
          <a:p>
            <a:r>
              <a:rPr lang="ru-RU" sz="2800" dirty="0">
                <a:effectLst/>
              </a:rPr>
              <a:t>В отечественной педагогике термин </a:t>
            </a:r>
            <a:r>
              <a:rPr lang="ru-RU" sz="2800" i="1" dirty="0">
                <a:effectLst/>
              </a:rPr>
              <a:t>«среда» </a:t>
            </a:r>
            <a:r>
              <a:rPr lang="ru-RU" sz="2800" dirty="0">
                <a:effectLst/>
              </a:rPr>
              <a:t>начал активно использоваться в 20-е годы XX века. «Педагогику среды» разрабатывал С.Т. </a:t>
            </a:r>
            <a:r>
              <a:rPr lang="ru-RU" sz="2800" dirty="0" err="1">
                <a:effectLst/>
              </a:rPr>
              <a:t>Шацкий</a:t>
            </a:r>
            <a:r>
              <a:rPr lang="ru-RU" sz="2800" dirty="0">
                <a:effectLst/>
              </a:rPr>
              <a:t>, «общественная среда ребенка» описывается в трудах П.П. </a:t>
            </a:r>
            <a:r>
              <a:rPr lang="ru-RU" sz="2800" dirty="0" err="1">
                <a:effectLst/>
              </a:rPr>
              <a:t>Блонского</a:t>
            </a:r>
            <a:r>
              <a:rPr lang="ru-RU" sz="2800" dirty="0">
                <a:effectLst/>
              </a:rPr>
              <a:t>, «окружающая среда» у А.С. Макаренко. Данные авторы в своих трудах доказывали, что объектом воздействия педагога должен быть не ребенок, а условия, среда его существования – предметы, люди, их межличностные отношения, деятельность. А также внутренние условия — эмоциональное состояние ребенка, его отношение к самому себе, жизненный опыт, установки.</a:t>
            </a:r>
            <a:endParaRPr lang="ru-RU" sz="2800" dirty="0"/>
          </a:p>
        </p:txBody>
      </p:sp>
    </p:spTree>
    <p:extLst>
      <p:ext uri="{BB962C8B-B14F-4D97-AF65-F5344CB8AC3E}">
        <p14:creationId xmlns="" xmlns:p14="http://schemas.microsoft.com/office/powerpoint/2010/main" val="4055092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77240" y="836712"/>
            <a:ext cx="8115240" cy="5616624"/>
          </a:xfrm>
        </p:spPr>
        <p:txBody>
          <a:bodyPr>
            <a:noAutofit/>
          </a:bodyPr>
          <a:lstStyle/>
          <a:p>
            <a:r>
              <a:rPr lang="ru-RU" sz="2000" dirty="0">
                <a:effectLst/>
              </a:rPr>
              <a:t>В самом общем смысле </a:t>
            </a:r>
            <a:r>
              <a:rPr lang="ru-RU" sz="2000" i="1" dirty="0">
                <a:effectLst/>
              </a:rPr>
              <a:t>«среда» </a:t>
            </a:r>
            <a:r>
              <a:rPr lang="ru-RU" sz="2000" dirty="0">
                <a:effectLst/>
              </a:rPr>
              <a:t>понимается как окружение</a:t>
            </a:r>
            <a:r>
              <a:rPr lang="ru-RU" sz="2000" dirty="0" smtClean="0">
                <a:effectLst/>
              </a:rPr>
              <a:t>.</a:t>
            </a:r>
            <a:br>
              <a:rPr lang="ru-RU" sz="2000" dirty="0" smtClean="0">
                <a:effectLst/>
              </a:rPr>
            </a:br>
            <a:r>
              <a:rPr lang="ru-RU" sz="2000" dirty="0" smtClean="0"/>
              <a:t/>
            </a:r>
            <a:br>
              <a:rPr lang="ru-RU" sz="2000" dirty="0" smtClean="0"/>
            </a:br>
            <a:r>
              <a:rPr lang="ru-RU" sz="2000" dirty="0" smtClean="0">
                <a:effectLst/>
              </a:rPr>
              <a:t> </a:t>
            </a:r>
            <a:r>
              <a:rPr lang="ru-RU" sz="2000" dirty="0" smtClean="0"/>
              <a:t>В толковом словаре русского языка среда определяется как </a:t>
            </a:r>
            <a:r>
              <a:rPr lang="ru-RU" sz="2000" i="1" dirty="0" smtClean="0"/>
              <a:t>окружающие человека социально – бытовые условия</a:t>
            </a:r>
            <a:r>
              <a:rPr lang="ru-RU" sz="2000" dirty="0" smtClean="0"/>
              <a:t>, обстановка, а также совокупность людей, связанных общностью этих условий. </a:t>
            </a:r>
            <a:br>
              <a:rPr lang="ru-RU" sz="2000" dirty="0" smtClean="0"/>
            </a:br>
            <a:r>
              <a:rPr lang="ru-RU" sz="2000" dirty="0" smtClean="0"/>
              <a:t/>
            </a:r>
            <a:br>
              <a:rPr lang="ru-RU" sz="2000" dirty="0" smtClean="0"/>
            </a:br>
            <a:r>
              <a:rPr lang="ru-RU" sz="2000" b="1" dirty="0" smtClean="0">
                <a:effectLst/>
              </a:rPr>
              <a:t>Д.Ж</a:t>
            </a:r>
            <a:r>
              <a:rPr lang="ru-RU" sz="2000" b="1" dirty="0">
                <a:effectLst/>
              </a:rPr>
              <a:t>. Маркович </a:t>
            </a:r>
            <a:r>
              <a:rPr lang="ru-RU" sz="2000" dirty="0">
                <a:effectLst/>
              </a:rPr>
              <a:t>определяет среду как совокупность естественных и искусственных условий, в которых осуществляется жизнедеятельность человека</a:t>
            </a:r>
            <a:r>
              <a:rPr lang="ru-RU" sz="2000" dirty="0" smtClean="0">
                <a:effectLst/>
              </a:rPr>
              <a:t>.</a:t>
            </a:r>
            <a:br>
              <a:rPr lang="ru-RU" sz="2000" dirty="0" smtClean="0">
                <a:effectLst/>
              </a:rPr>
            </a:br>
            <a:r>
              <a:rPr lang="ru-RU" sz="2000" dirty="0" smtClean="0">
                <a:effectLst/>
              </a:rPr>
              <a:t/>
            </a:r>
            <a:br>
              <a:rPr lang="ru-RU" sz="2000" dirty="0" smtClean="0">
                <a:effectLst/>
              </a:rPr>
            </a:br>
            <a:r>
              <a:rPr lang="ru-RU" sz="2000" dirty="0" smtClean="0">
                <a:effectLst/>
              </a:rPr>
              <a:t> </a:t>
            </a:r>
            <a:r>
              <a:rPr lang="ru-RU" sz="2000" dirty="0">
                <a:effectLst/>
              </a:rPr>
              <a:t>Определяя среду человека, </a:t>
            </a:r>
            <a:r>
              <a:rPr lang="ru-RU" sz="2000" b="1" dirty="0">
                <a:effectLst/>
              </a:rPr>
              <a:t>Л.В. Максимова </a:t>
            </a:r>
            <a:r>
              <a:rPr lang="ru-RU" sz="2000" dirty="0">
                <a:effectLst/>
              </a:rPr>
              <a:t>отмечает, что эта среда является сложным образованием, включающим целый ряд взаимосвязанных компонентов природного и социального характера. </a:t>
            </a:r>
            <a:r>
              <a:rPr lang="ru-RU" sz="2000" dirty="0" smtClean="0">
                <a:effectLst/>
              </a:rPr>
              <a:t/>
            </a:r>
            <a:br>
              <a:rPr lang="ru-RU" sz="2000" dirty="0" smtClean="0">
                <a:effectLst/>
              </a:rPr>
            </a:br>
            <a:r>
              <a:rPr lang="ru-RU" sz="2000" dirty="0" smtClean="0"/>
              <a:t/>
            </a:r>
            <a:br>
              <a:rPr lang="ru-RU" sz="2000" dirty="0" smtClean="0"/>
            </a:br>
            <a:r>
              <a:rPr lang="ru-RU" sz="2000" dirty="0" smtClean="0">
                <a:effectLst/>
              </a:rPr>
              <a:t>Под </a:t>
            </a:r>
            <a:r>
              <a:rPr lang="ru-RU" sz="2000" dirty="0">
                <a:effectLst/>
              </a:rPr>
              <a:t>средой </a:t>
            </a:r>
            <a:r>
              <a:rPr lang="ru-RU" sz="2000" b="1" dirty="0">
                <a:effectLst/>
              </a:rPr>
              <a:t>Н.Б. Крылова</a:t>
            </a:r>
            <a:r>
              <a:rPr lang="ru-RU" sz="2000" dirty="0">
                <a:effectLst/>
              </a:rPr>
              <a:t> предлагает понимать «часть социокультурного пространства, зону взаимодействия образовательных систем, их элементов, образовательного материала и субъектов образовательных процессов».</a:t>
            </a:r>
            <a:endParaRPr lang="ru-RU" sz="2000" dirty="0"/>
          </a:p>
        </p:txBody>
      </p:sp>
    </p:spTree>
    <p:extLst>
      <p:ext uri="{BB962C8B-B14F-4D97-AF65-F5344CB8AC3E}">
        <p14:creationId xmlns="" xmlns:p14="http://schemas.microsoft.com/office/powerpoint/2010/main" val="4428632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83568" y="5085184"/>
            <a:ext cx="8136904" cy="1512168"/>
          </a:xfrm>
        </p:spPr>
        <p:txBody>
          <a:bodyPr>
            <a:normAutofit fontScale="90000"/>
          </a:bodyPr>
          <a:lstStyle/>
          <a:p>
            <a:r>
              <a:rPr lang="ru-RU" sz="3100" b="1" dirty="0">
                <a:effectLst/>
              </a:rPr>
              <a:t>Л.И. </a:t>
            </a:r>
            <a:r>
              <a:rPr lang="ru-RU" sz="3100" b="1" dirty="0" err="1">
                <a:effectLst/>
              </a:rPr>
              <a:t>Божович</a:t>
            </a:r>
            <a:r>
              <a:rPr lang="ru-RU" sz="3100" b="1" dirty="0">
                <a:effectLst/>
              </a:rPr>
              <a:t> </a:t>
            </a:r>
            <a:r>
              <a:rPr lang="ru-RU" sz="3100" dirty="0">
                <a:effectLst/>
              </a:rPr>
              <a:t>среду определяет как «особое сочетание внутренних процессов развития и внешних условий, обуславливающих и динамику развития, и новые качественные образования». </a:t>
            </a:r>
            <a:r>
              <a:rPr lang="ru-RU" sz="3100" dirty="0" smtClean="0">
                <a:effectLst/>
              </a:rPr>
              <a:t/>
            </a:r>
            <a:br>
              <a:rPr lang="ru-RU" sz="3100" dirty="0" smtClean="0">
                <a:effectLst/>
              </a:rPr>
            </a:br>
            <a:r>
              <a:rPr lang="ru-RU" sz="3100" dirty="0">
                <a:effectLst/>
              </a:rPr>
              <a:t/>
            </a:r>
            <a:br>
              <a:rPr lang="ru-RU" sz="3100" dirty="0">
                <a:effectLst/>
              </a:rPr>
            </a:br>
            <a:r>
              <a:rPr lang="ru-RU" sz="3100" dirty="0">
                <a:effectLst/>
              </a:rPr>
              <a:t>Многими психологами и педагогами под образовательной средой понимается система, включающая в себя такие структурные элементы, как совокупность применяемых образовательных технологий, </a:t>
            </a:r>
            <a:r>
              <a:rPr lang="ru-RU" sz="3100" dirty="0" err="1">
                <a:effectLst/>
              </a:rPr>
              <a:t>внеучебная</a:t>
            </a:r>
            <a:r>
              <a:rPr lang="ru-RU" sz="3100" dirty="0">
                <a:effectLst/>
              </a:rPr>
              <a:t> работа, управление учебно-воспитательным процессом, взаимодействие с внешними образовательными и социальными институтами. </a:t>
            </a:r>
            <a:r>
              <a:rPr lang="ru-RU" sz="2800" dirty="0" smtClean="0">
                <a:effectLst/>
              </a:rPr>
              <a:t/>
            </a:r>
            <a:br>
              <a:rPr lang="ru-RU" sz="2800" dirty="0" smtClean="0">
                <a:effectLst/>
              </a:rPr>
            </a:br>
            <a:endParaRPr lang="ru-RU" sz="2800" dirty="0"/>
          </a:p>
        </p:txBody>
      </p:sp>
    </p:spTree>
    <p:extLst>
      <p:ext uri="{BB962C8B-B14F-4D97-AF65-F5344CB8AC3E}">
        <p14:creationId xmlns="" xmlns:p14="http://schemas.microsoft.com/office/powerpoint/2010/main" val="2716335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1"/>
          <p:cNvSpPr>
            <a:spLocks noGrp="1"/>
          </p:cNvSpPr>
          <p:nvPr>
            <p:ph type="title"/>
          </p:nvPr>
        </p:nvSpPr>
        <p:spPr>
          <a:xfrm>
            <a:off x="827584" y="5157192"/>
            <a:ext cx="7543800" cy="1288504"/>
          </a:xfrm>
        </p:spPr>
        <p:txBody>
          <a:bodyPr>
            <a:noAutofit/>
          </a:bodyPr>
          <a:lstStyle/>
          <a:p>
            <a:r>
              <a:rPr lang="ru-RU" sz="2400" b="1" i="1" dirty="0">
                <a:effectLst/>
              </a:rPr>
              <a:t>Образовательная среда </a:t>
            </a:r>
            <a:r>
              <a:rPr lang="ru-RU" sz="2400" dirty="0">
                <a:effectLst/>
              </a:rPr>
              <a:t>– система влияний и условий формирования личности по заданному образцу, а также возможностей для ее развития, содержащихся в социальном и предметно-пространственном </a:t>
            </a:r>
            <a:r>
              <a:rPr lang="ru-RU" sz="2400" dirty="0" smtClean="0">
                <a:effectLst/>
              </a:rPr>
              <a:t>окружении.</a:t>
            </a:r>
            <a:br>
              <a:rPr lang="ru-RU" sz="2400" dirty="0" smtClean="0">
                <a:effectLst/>
              </a:rPr>
            </a:br>
            <a:r>
              <a:rPr lang="ru-RU" sz="2400" dirty="0" smtClean="0">
                <a:effectLst/>
              </a:rPr>
              <a:t/>
            </a:r>
            <a:br>
              <a:rPr lang="ru-RU" sz="2400" dirty="0" smtClean="0">
                <a:effectLst/>
              </a:rPr>
            </a:br>
            <a:r>
              <a:rPr lang="ru-RU" sz="2400" dirty="0" smtClean="0"/>
              <a:t> В самом широком контексте образовательная среда представляет собой любое </a:t>
            </a:r>
            <a:r>
              <a:rPr lang="ru-RU" sz="2400" dirty="0" err="1" smtClean="0"/>
              <a:t>социокультурное</a:t>
            </a:r>
            <a:r>
              <a:rPr lang="ru-RU" sz="2400" dirty="0" smtClean="0"/>
              <a:t> пространство, в рамках которого стихийно или с различной степенью организованности осуществляется процесс развития личности.</a:t>
            </a:r>
            <a:br>
              <a:rPr lang="ru-RU" sz="2400" dirty="0" smtClean="0"/>
            </a:br>
            <a:r>
              <a:rPr lang="ru-RU" sz="2400" dirty="0">
                <a:effectLst/>
              </a:rPr>
              <a:t/>
            </a:r>
            <a:br>
              <a:rPr lang="ru-RU" sz="2400" dirty="0">
                <a:effectLst/>
              </a:rPr>
            </a:br>
            <a:r>
              <a:rPr lang="ru-RU" sz="2400" dirty="0">
                <a:effectLst/>
              </a:rPr>
              <a:t>В современной педагогике образовательная среда трактуется как часть социокультурного пространства, зона взаимодействия образовательных систем, их элементов, образовательного материала и субъектов образовательного процесса.</a:t>
            </a:r>
            <a:endParaRPr lang="ru-RU" sz="2400" dirty="0"/>
          </a:p>
        </p:txBody>
      </p:sp>
    </p:spTree>
    <p:extLst>
      <p:ext uri="{BB962C8B-B14F-4D97-AF65-F5344CB8AC3E}">
        <p14:creationId xmlns="" xmlns:p14="http://schemas.microsoft.com/office/powerpoint/2010/main" val="2126912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899592" y="4365104"/>
            <a:ext cx="7543800" cy="914400"/>
          </a:xfrm>
        </p:spPr>
        <p:txBody>
          <a:bodyPr>
            <a:normAutofit fontScale="90000"/>
          </a:bodyPr>
          <a:lstStyle/>
          <a:p>
            <a:r>
              <a:rPr lang="ru-RU" sz="3200" dirty="0">
                <a:effectLst/>
              </a:rPr>
              <a:t>С позиций психологического контекста, по мнению </a:t>
            </a:r>
            <a:r>
              <a:rPr lang="ru-RU" sz="3200" b="1" dirty="0">
                <a:effectLst/>
              </a:rPr>
              <a:t>Л. С. Выготского, П. Я. Гальперина, В. В. Давыдова, Л. В. </a:t>
            </a:r>
            <a:r>
              <a:rPr lang="ru-RU" sz="3200" b="1" dirty="0" err="1">
                <a:effectLst/>
              </a:rPr>
              <a:t>Занкова</a:t>
            </a:r>
            <a:r>
              <a:rPr lang="ru-RU" sz="3200" b="1" dirty="0">
                <a:effectLst/>
              </a:rPr>
              <a:t>, А. Н. Леонтьева, Д. Б. </a:t>
            </a:r>
            <a:r>
              <a:rPr lang="ru-RU" sz="3200" b="1" dirty="0" err="1">
                <a:effectLst/>
              </a:rPr>
              <a:t>Эльконина</a:t>
            </a:r>
            <a:r>
              <a:rPr lang="ru-RU" sz="3200" b="1" dirty="0">
                <a:effectLst/>
              </a:rPr>
              <a:t> и др., </a:t>
            </a:r>
            <a:r>
              <a:rPr lang="ru-RU" sz="3200" i="1" dirty="0">
                <a:effectLst/>
              </a:rPr>
              <a:t>развивающая среда </a:t>
            </a:r>
            <a:r>
              <a:rPr lang="ru-RU" sz="3200" dirty="0">
                <a:effectLst/>
              </a:rPr>
              <a:t>— это определенным образом упорядоченное образовательное пространство, в котором осуществляется развивающее обучение. </a:t>
            </a:r>
            <a:endParaRPr lang="ru-RU" sz="3200" dirty="0"/>
          </a:p>
        </p:txBody>
      </p:sp>
    </p:spTree>
    <p:extLst>
      <p:ext uri="{BB962C8B-B14F-4D97-AF65-F5344CB8AC3E}">
        <p14:creationId xmlns="" xmlns:p14="http://schemas.microsoft.com/office/powerpoint/2010/main" val="566358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11560" y="1340768"/>
            <a:ext cx="8136904" cy="4608512"/>
          </a:xfrm>
        </p:spPr>
        <p:txBody>
          <a:bodyPr>
            <a:noAutofit/>
          </a:bodyPr>
          <a:lstStyle/>
          <a:p>
            <a:r>
              <a:rPr lang="ru-RU" sz="2800" dirty="0" smtClean="0"/>
              <a:t>В большинстве зарубежных исследований образовательная среда оценивается с точки зрения «эффективности школы» как социальной системы – эмоционального климата, личностного благополучия, особенностей </a:t>
            </a:r>
            <a:r>
              <a:rPr lang="ru-RU" sz="2800" dirty="0" err="1" smtClean="0"/>
              <a:t>микрокультуры</a:t>
            </a:r>
            <a:r>
              <a:rPr lang="ru-RU" sz="2800" dirty="0" smtClean="0"/>
              <a:t>, качества </a:t>
            </a:r>
            <a:r>
              <a:rPr lang="ru-RU" sz="2800" dirty="0" err="1" smtClean="0"/>
              <a:t>воспитательно</a:t>
            </a:r>
            <a:r>
              <a:rPr lang="ru-RU" sz="2800" dirty="0" smtClean="0"/>
              <a:t>–образовательного процесса (</a:t>
            </a:r>
            <a:r>
              <a:rPr lang="ru-RU" sz="2800" dirty="0" err="1" smtClean="0"/>
              <a:t>Маклафлин</a:t>
            </a:r>
            <a:r>
              <a:rPr lang="ru-RU" sz="2800" dirty="0" smtClean="0"/>
              <a:t> К., </a:t>
            </a:r>
            <a:r>
              <a:rPr lang="ru-RU" sz="2800" dirty="0" err="1" smtClean="0"/>
              <a:t>Reid</a:t>
            </a:r>
            <a:r>
              <a:rPr lang="ru-RU" sz="2800" dirty="0" smtClean="0"/>
              <a:t> K., </a:t>
            </a:r>
            <a:r>
              <a:rPr lang="ru-RU" sz="2800" dirty="0" err="1" smtClean="0"/>
              <a:t>Hopkins</a:t>
            </a:r>
            <a:r>
              <a:rPr lang="ru-RU" sz="2800" dirty="0" smtClean="0"/>
              <a:t> D.). Качество образовательной среды определяется качеством пространственно–предметного содержания данной среды, качеством социальных отношений в данной среде и качеством связей между пространственно–предметным и социальным компонентами этой среды.</a:t>
            </a:r>
            <a:endParaRPr lang="ru-RU" sz="2800" dirty="0"/>
          </a:p>
        </p:txBody>
      </p:sp>
    </p:spTree>
    <p:extLst>
      <p:ext uri="{BB962C8B-B14F-4D97-AF65-F5344CB8AC3E}">
        <p14:creationId xmlns="" xmlns:p14="http://schemas.microsoft.com/office/powerpoint/2010/main" val="566358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11560" y="1340768"/>
            <a:ext cx="8136904" cy="4608512"/>
          </a:xfrm>
        </p:spPr>
        <p:txBody>
          <a:bodyPr>
            <a:noAutofit/>
          </a:bodyPr>
          <a:lstStyle/>
          <a:p>
            <a:r>
              <a:rPr lang="ru-RU" sz="2400" dirty="0" smtClean="0"/>
              <a:t>Для </a:t>
            </a:r>
            <a:r>
              <a:rPr lang="ru-RU" sz="2400" dirty="0" err="1" smtClean="0"/>
              <a:t>психолого</a:t>
            </a:r>
            <a:r>
              <a:rPr lang="ru-RU" sz="2400" dirty="0" smtClean="0"/>
              <a:t>–педагогического анализа среды представляется перспективной «теория возможностей» Дж. </a:t>
            </a:r>
            <a:r>
              <a:rPr lang="ru-RU" sz="2400" dirty="0" err="1" smtClean="0"/>
              <a:t>Гибсона</a:t>
            </a:r>
            <a:r>
              <a:rPr lang="ru-RU" sz="2400" dirty="0" smtClean="0"/>
              <a:t>. По </a:t>
            </a:r>
            <a:r>
              <a:rPr lang="ru-RU" sz="2400" dirty="0" err="1" smtClean="0"/>
              <a:t>Гибсону</a:t>
            </a:r>
            <a:r>
              <a:rPr lang="ru-RU" sz="2400" dirty="0" smtClean="0"/>
              <a:t>, категория «возможность» – особое единство свойств образовательной среды и самого субъекта, является в равной мере атрибутом образовательной среды и поведения субъекта. При таком подходе речь идет о диалогическом взаимодействии ребенка и образовательной среды как равных субъектов развития. Причем это развитие двухстороннее: среда представляет возможности для становления личности школьника, в свою очередь от активности и возможностей учащегося зависит то, как он воспримет возможности среды и в какой степени сможет оказать на нее влияние.</a:t>
            </a:r>
            <a:endParaRPr lang="ru-RU" sz="2400" dirty="0"/>
          </a:p>
        </p:txBody>
      </p:sp>
    </p:spTree>
    <p:extLst>
      <p:ext uri="{BB962C8B-B14F-4D97-AF65-F5344CB8AC3E}">
        <p14:creationId xmlns="" xmlns:p14="http://schemas.microsoft.com/office/powerpoint/2010/main" val="566358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11560" y="332656"/>
            <a:ext cx="8136904" cy="5616624"/>
          </a:xfrm>
        </p:spPr>
        <p:txBody>
          <a:bodyPr>
            <a:noAutofit/>
          </a:bodyPr>
          <a:lstStyle/>
          <a:p>
            <a:r>
              <a:rPr lang="ru-RU" sz="2000" dirty="0" smtClean="0"/>
              <a:t>Если рассматривать образовательную среду с точки зрения предоставляемых ею образовательных возможностей, то критерием качества образовательной среды является способность этой среды обеспечить всем субъектам образовательного процесса систему возможностей для эффективного саморазвития. Речь идет о ситуации взаимодействия ребенка со своей образовательной средой. В этом случае для того, чтобы использовать возможности среды, ребенок проявляет соответствующую активность, то есть он становится реальным субъектом своего развития, субъектом образовательной среды, а не остается объектом влияния условий и факторов образовательной среды. </a:t>
            </a:r>
            <a:br>
              <a:rPr lang="ru-RU" sz="2000" dirty="0" smtClean="0"/>
            </a:br>
            <a:r>
              <a:rPr lang="ru-RU" sz="2000" dirty="0" smtClean="0"/>
              <a:t/>
            </a:r>
            <a:br>
              <a:rPr lang="ru-RU" sz="2000" dirty="0" smtClean="0"/>
            </a:br>
            <a:r>
              <a:rPr lang="ru-RU" sz="2000" dirty="0" smtClean="0"/>
              <a:t>Таким образом, образовательная среда представляет собой совокупность материальных факторов образовательного процесса, межличностных отношений, которые устанавливают субъекты образования и специально организованных </a:t>
            </a:r>
            <a:r>
              <a:rPr lang="ru-RU" sz="2000" dirty="0" err="1" smtClean="0"/>
              <a:t>психолого</a:t>
            </a:r>
            <a:r>
              <a:rPr lang="ru-RU" sz="2000" dirty="0" smtClean="0"/>
              <a:t>–педагогических условий для формирования и развития личности.</a:t>
            </a:r>
            <a:br>
              <a:rPr lang="ru-RU" sz="2000" dirty="0" smtClean="0"/>
            </a:br>
            <a:endParaRPr lang="ru-RU" sz="2000" dirty="0"/>
          </a:p>
        </p:txBody>
      </p:sp>
    </p:spTree>
    <p:extLst>
      <p:ext uri="{BB962C8B-B14F-4D97-AF65-F5344CB8AC3E}">
        <p14:creationId xmlns="" xmlns:p14="http://schemas.microsoft.com/office/powerpoint/2010/main" val="566358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55576" y="4725144"/>
            <a:ext cx="7543800" cy="1432520"/>
          </a:xfrm>
        </p:spPr>
        <p:txBody>
          <a:bodyPr>
            <a:noAutofit/>
          </a:bodyPr>
          <a:lstStyle/>
          <a:p>
            <a:r>
              <a:rPr lang="ru-RU" sz="2400" dirty="0" smtClean="0">
                <a:effectLst/>
              </a:rPr>
              <a:t/>
            </a:r>
            <a:br>
              <a:rPr lang="ru-RU" sz="2400" dirty="0" smtClean="0">
                <a:effectLst/>
              </a:rPr>
            </a:br>
            <a:r>
              <a:rPr lang="ru-RU" sz="2400" dirty="0" smtClean="0"/>
              <a:t/>
            </a:r>
            <a:br>
              <a:rPr lang="ru-RU" sz="2400" dirty="0" smtClean="0"/>
            </a:br>
            <a:endParaRPr lang="ru-RU" sz="2400" dirty="0"/>
          </a:p>
        </p:txBody>
      </p:sp>
      <p:sp>
        <p:nvSpPr>
          <p:cNvPr id="4" name="Прямоугольник 3"/>
          <p:cNvSpPr/>
          <p:nvPr/>
        </p:nvSpPr>
        <p:spPr>
          <a:xfrm>
            <a:off x="539552" y="612845"/>
            <a:ext cx="7992888" cy="5293757"/>
          </a:xfrm>
          <a:prstGeom prst="rect">
            <a:avLst/>
          </a:prstGeom>
        </p:spPr>
        <p:txBody>
          <a:bodyPr wrap="square">
            <a:spAutoFit/>
          </a:bodyPr>
          <a:lstStyle/>
          <a:p>
            <a:pPr fontAlgn="base">
              <a:buNone/>
            </a:pPr>
            <a:endParaRPr lang="ru-RU" dirty="0" smtClean="0"/>
          </a:p>
          <a:p>
            <a:pPr fontAlgn="base">
              <a:buNone/>
            </a:pPr>
            <a:r>
              <a:rPr lang="ru-RU" sz="2000" dirty="0" err="1" smtClean="0">
                <a:latin typeface="+mj-lt"/>
              </a:rPr>
              <a:t>Типологизация</a:t>
            </a:r>
            <a:r>
              <a:rPr lang="ru-RU" sz="2000" dirty="0" smtClean="0">
                <a:latin typeface="+mj-lt"/>
              </a:rPr>
              <a:t> образовательных сред.</a:t>
            </a:r>
          </a:p>
          <a:p>
            <a:pPr fontAlgn="base">
              <a:buNone/>
            </a:pPr>
            <a:endParaRPr lang="ru-RU" sz="2000" dirty="0" smtClean="0">
              <a:latin typeface="+mj-lt"/>
            </a:endParaRPr>
          </a:p>
          <a:p>
            <a:pPr fontAlgn="base">
              <a:buNone/>
            </a:pPr>
            <a:r>
              <a:rPr lang="ru-RU" sz="2000" dirty="0" smtClean="0">
                <a:latin typeface="+mj-lt"/>
              </a:rPr>
              <a:t>Среды разнообразны по содержательным характеристикам и формам. Различают образовательные среды естественные и искусственные, предметные и информационно-динамические, адаптивные и т.п.</a:t>
            </a:r>
          </a:p>
          <a:p>
            <a:pPr fontAlgn="base">
              <a:buNone/>
            </a:pPr>
            <a:r>
              <a:rPr lang="ru-RU" sz="2000" dirty="0" smtClean="0">
                <a:latin typeface="+mj-lt"/>
              </a:rPr>
              <a:t>Существуют различные основания, для </a:t>
            </a:r>
            <a:r>
              <a:rPr lang="ru-RU" sz="2000" dirty="0" err="1" smtClean="0">
                <a:latin typeface="+mj-lt"/>
              </a:rPr>
              <a:t>типологизации</a:t>
            </a:r>
            <a:r>
              <a:rPr lang="ru-RU" sz="2000" dirty="0" smtClean="0">
                <a:latin typeface="+mj-lt"/>
              </a:rPr>
              <a:t> образовательных сред:</a:t>
            </a:r>
          </a:p>
          <a:p>
            <a:pPr fontAlgn="base">
              <a:buFontTx/>
              <a:buChar char="-"/>
            </a:pPr>
            <a:r>
              <a:rPr lang="ru-RU" sz="2000" dirty="0" smtClean="0">
                <a:latin typeface="+mj-lt"/>
              </a:rPr>
              <a:t>по стилю взаимодействия внутри среды (конкурентная - кооперативная, гуманистическая - технократическая и т.д.);</a:t>
            </a:r>
          </a:p>
          <a:p>
            <a:pPr fontAlgn="base">
              <a:buFontTx/>
              <a:buChar char="-"/>
            </a:pPr>
            <a:r>
              <a:rPr lang="ru-RU" sz="2000" dirty="0" smtClean="0">
                <a:latin typeface="+mj-lt"/>
              </a:rPr>
              <a:t>по характеру отношения к социальному опыту и его передаче (традиционная - инновационная, национальная - универсальная и т. д.);</a:t>
            </a:r>
          </a:p>
          <a:p>
            <a:pPr fontAlgn="base">
              <a:buNone/>
            </a:pPr>
            <a:r>
              <a:rPr lang="ru-RU" sz="2000" dirty="0" smtClean="0">
                <a:latin typeface="+mj-lt"/>
              </a:rPr>
              <a:t>- по степени творческой активности (творческая - регламентированная);</a:t>
            </a:r>
          </a:p>
          <a:p>
            <a:pPr fontAlgn="base">
              <a:buNone/>
            </a:pPr>
            <a:r>
              <a:rPr lang="ru-RU" sz="2000" dirty="0" smtClean="0">
                <a:latin typeface="+mj-lt"/>
              </a:rPr>
              <a:t>- по характеру взаимодействия с внешней средой (открытая - замкнутая).</a:t>
            </a:r>
          </a:p>
        </p:txBody>
      </p:sp>
    </p:spTree>
    <p:extLst>
      <p:ext uri="{BB962C8B-B14F-4D97-AF65-F5344CB8AC3E}">
        <p14:creationId xmlns="" xmlns:p14="http://schemas.microsoft.com/office/powerpoint/2010/main" val="2542769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55576" y="4725144"/>
            <a:ext cx="7543800" cy="1432520"/>
          </a:xfrm>
        </p:spPr>
        <p:txBody>
          <a:bodyPr>
            <a:noAutofit/>
          </a:bodyPr>
          <a:lstStyle/>
          <a:p>
            <a:r>
              <a:rPr lang="ru-RU" sz="2400" dirty="0" smtClean="0">
                <a:effectLst/>
              </a:rPr>
              <a:t/>
            </a:r>
            <a:br>
              <a:rPr lang="ru-RU" sz="2400" dirty="0" smtClean="0">
                <a:effectLst/>
              </a:rPr>
            </a:br>
            <a:r>
              <a:rPr lang="ru-RU" sz="2400" dirty="0" smtClean="0"/>
              <a:t/>
            </a:r>
            <a:br>
              <a:rPr lang="ru-RU" sz="2400" dirty="0" smtClean="0"/>
            </a:br>
            <a:endParaRPr lang="ru-RU" sz="2400" dirty="0"/>
          </a:p>
        </p:txBody>
      </p:sp>
      <p:sp>
        <p:nvSpPr>
          <p:cNvPr id="4" name="Прямоугольник 3"/>
          <p:cNvSpPr/>
          <p:nvPr/>
        </p:nvSpPr>
        <p:spPr>
          <a:xfrm>
            <a:off x="755576" y="1196753"/>
            <a:ext cx="7632848" cy="3693319"/>
          </a:xfrm>
          <a:prstGeom prst="rect">
            <a:avLst/>
          </a:prstGeom>
        </p:spPr>
        <p:txBody>
          <a:bodyPr wrap="square">
            <a:spAutoFit/>
          </a:bodyPr>
          <a:lstStyle/>
          <a:p>
            <a:r>
              <a:rPr lang="ru-RU" dirty="0" smtClean="0"/>
              <a:t> </a:t>
            </a:r>
            <a:r>
              <a:rPr lang="ru-RU" sz="2400" dirty="0" smtClean="0">
                <a:latin typeface="+mj-lt"/>
              </a:rPr>
              <a:t>Структура среды: социально-контактная, информационная, соматическая </a:t>
            </a:r>
          </a:p>
          <a:p>
            <a:endParaRPr lang="ru-RU" sz="2400" dirty="0" smtClean="0">
              <a:latin typeface="+mj-lt"/>
            </a:endParaRPr>
          </a:p>
          <a:p>
            <a:r>
              <a:rPr lang="ru-RU" sz="2400" dirty="0" smtClean="0">
                <a:latin typeface="+mj-lt"/>
              </a:rPr>
              <a:t>Как правило, в структуру среды включают 4 части:</a:t>
            </a:r>
          </a:p>
          <a:p>
            <a:pPr marL="457200" indent="-457200">
              <a:buAutoNum type="arabicPeriod"/>
            </a:pPr>
            <a:r>
              <a:rPr lang="ru-RU" sz="2400" dirty="0" smtClean="0">
                <a:latin typeface="+mj-lt"/>
              </a:rPr>
              <a:t>Социально-контактная</a:t>
            </a:r>
          </a:p>
          <a:p>
            <a:pPr marL="457200" indent="-457200">
              <a:buAutoNum type="arabicPeriod"/>
            </a:pPr>
            <a:r>
              <a:rPr lang="ru-RU" sz="2400" dirty="0" smtClean="0">
                <a:latin typeface="+mj-lt"/>
              </a:rPr>
              <a:t>Информационная</a:t>
            </a:r>
          </a:p>
          <a:p>
            <a:pPr marL="457200" indent="-457200">
              <a:buAutoNum type="arabicPeriod"/>
            </a:pPr>
            <a:r>
              <a:rPr lang="ru-RU" sz="2400" dirty="0" smtClean="0">
                <a:latin typeface="+mj-lt"/>
              </a:rPr>
              <a:t>Соматическая</a:t>
            </a:r>
          </a:p>
          <a:p>
            <a:pPr marL="457200" indent="-457200">
              <a:buAutoNum type="arabicPeriod"/>
            </a:pPr>
            <a:r>
              <a:rPr lang="ru-RU" sz="2400" dirty="0" smtClean="0">
                <a:latin typeface="+mj-lt"/>
              </a:rPr>
              <a:t>Предметная</a:t>
            </a:r>
          </a:p>
          <a:p>
            <a:pPr marL="457200" indent="-457200">
              <a:buNone/>
            </a:pPr>
            <a:r>
              <a:rPr lang="ru-RU" sz="2400" dirty="0" smtClean="0">
                <a:latin typeface="+mj-lt"/>
              </a:rPr>
              <a:t>Кратко рассмотрим каждую из них</a:t>
            </a:r>
          </a:p>
          <a:p>
            <a:endParaRPr lang="ru-RU" dirty="0"/>
          </a:p>
        </p:txBody>
      </p:sp>
    </p:spTree>
    <p:extLst>
      <p:ext uri="{BB962C8B-B14F-4D97-AF65-F5344CB8AC3E}">
        <p14:creationId xmlns="" xmlns:p14="http://schemas.microsoft.com/office/powerpoint/2010/main" val="2542769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24744"/>
            <a:ext cx="8229600" cy="5328592"/>
          </a:xfrm>
        </p:spPr>
        <p:txBody>
          <a:bodyPr>
            <a:normAutofit fontScale="90000"/>
          </a:bodyPr>
          <a:lstStyle/>
          <a:p>
            <a:pPr algn="ctr"/>
            <a:r>
              <a:rPr lang="ru-RU" sz="2800" dirty="0" smtClean="0">
                <a:effectLst/>
              </a:rPr>
              <a:t>	</a:t>
            </a:r>
            <a:r>
              <a:rPr lang="ru-RU" sz="2700" dirty="0" smtClean="0"/>
              <a:t>Сегодня в условиях динамичных изменений и кардинальных сдвигов в обществе проектирование становится принципиально новым и фундаментальным способом адекватных изменений в образовании, создания условий и выявления внутренних механизмов его развития. </a:t>
            </a:r>
            <a:br>
              <a:rPr lang="ru-RU" sz="2700" dirty="0" smtClean="0"/>
            </a:br>
            <a:r>
              <a:rPr lang="ru-RU" sz="2700" dirty="0" smtClean="0"/>
              <a:t>Теоретико-методологические основания формирующейся проектной парадигмы в образовании в определенной степени получили развитие в трудах В.Н.Аверкина, Н.В.Бочкиной, </a:t>
            </a:r>
            <a:r>
              <a:rPr lang="ru-RU" sz="2700" dirty="0" err="1" smtClean="0"/>
              <a:t>С.А.Гильманова</a:t>
            </a:r>
            <a:r>
              <a:rPr lang="ru-RU" sz="2700" dirty="0" smtClean="0"/>
              <a:t>, </a:t>
            </a:r>
            <a:r>
              <a:rPr lang="ru-RU" sz="2700" dirty="0" err="1" smtClean="0"/>
              <a:t>В.И.Загвязинского</a:t>
            </a:r>
            <a:r>
              <a:rPr lang="ru-RU" sz="2700" dirty="0" smtClean="0"/>
              <a:t>, В.В.Рубцова, </a:t>
            </a:r>
            <a:r>
              <a:rPr lang="ru-RU" sz="2700" dirty="0" err="1" smtClean="0"/>
              <a:t>А.М.Цырульникова</a:t>
            </a:r>
            <a:r>
              <a:rPr lang="ru-RU" sz="2700" dirty="0" smtClean="0"/>
              <a:t>, </a:t>
            </a:r>
            <a:r>
              <a:rPr lang="ru-RU" sz="2700" dirty="0" err="1" smtClean="0"/>
              <a:t>В.А.Штурбы</a:t>
            </a:r>
            <a:r>
              <a:rPr lang="ru-RU" sz="2700" dirty="0" smtClean="0"/>
              <a:t>, В.З.Юсупова и др. </a:t>
            </a:r>
            <a:br>
              <a:rPr lang="ru-RU" sz="2700" dirty="0" smtClean="0"/>
            </a:br>
            <a:r>
              <a:rPr lang="ru-RU" sz="2700" dirty="0" smtClean="0"/>
              <a:t>В них осуществлен концептуальный анализ и синтез теоретических представлений о проектировании в разных областях гуманитарного знания, позволяющий сделать новый шаг в осмыслении педагогической наукой сущности проектной парадигмы применительно к целям реформирования и развития российского образования.</a:t>
            </a:r>
            <a:endParaRPr lang="ru-RU" sz="2700" dirty="0"/>
          </a:p>
        </p:txBody>
      </p:sp>
    </p:spTree>
    <p:extLst>
      <p:ext uri="{BB962C8B-B14F-4D97-AF65-F5344CB8AC3E}">
        <p14:creationId xmlns="" xmlns:p14="http://schemas.microsoft.com/office/powerpoint/2010/main" val="2976402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55576" y="4725144"/>
            <a:ext cx="7543800" cy="1432520"/>
          </a:xfrm>
        </p:spPr>
        <p:txBody>
          <a:bodyPr>
            <a:noAutofit/>
          </a:bodyPr>
          <a:lstStyle/>
          <a:p>
            <a:r>
              <a:rPr lang="ru-RU" sz="2400" dirty="0" smtClean="0">
                <a:effectLst/>
              </a:rPr>
              <a:t/>
            </a:r>
            <a:br>
              <a:rPr lang="ru-RU" sz="2400" dirty="0" smtClean="0">
                <a:effectLst/>
              </a:rPr>
            </a:br>
            <a:r>
              <a:rPr lang="ru-RU" sz="2400" dirty="0" smtClean="0"/>
              <a:t/>
            </a:r>
            <a:br>
              <a:rPr lang="ru-RU" sz="2400" dirty="0" smtClean="0"/>
            </a:br>
            <a:endParaRPr lang="ru-RU" sz="2400" dirty="0"/>
          </a:p>
        </p:txBody>
      </p:sp>
      <p:sp>
        <p:nvSpPr>
          <p:cNvPr id="4" name="Прямоугольник 3"/>
          <p:cNvSpPr/>
          <p:nvPr/>
        </p:nvSpPr>
        <p:spPr>
          <a:xfrm>
            <a:off x="467544" y="836711"/>
            <a:ext cx="8280920" cy="4893647"/>
          </a:xfrm>
          <a:prstGeom prst="rect">
            <a:avLst/>
          </a:prstGeom>
        </p:spPr>
        <p:txBody>
          <a:bodyPr wrap="square">
            <a:spAutoFit/>
          </a:bodyPr>
          <a:lstStyle/>
          <a:p>
            <a:pPr>
              <a:buNone/>
            </a:pPr>
            <a:r>
              <a:rPr lang="ru-RU" sz="2400" b="1" u="sng" dirty="0" smtClean="0">
                <a:latin typeface="+mj-lt"/>
              </a:rPr>
              <a:t>Социально-контактная часть среды включает:</a:t>
            </a:r>
            <a:endParaRPr lang="ru-RU" sz="2400" b="1" dirty="0" smtClean="0">
              <a:latin typeface="+mj-lt"/>
            </a:endParaRPr>
          </a:p>
          <a:p>
            <a:pPr>
              <a:buNone/>
            </a:pPr>
            <a:r>
              <a:rPr lang="ru-RU" sz="2400" dirty="0" smtClean="0">
                <a:latin typeface="+mj-lt"/>
              </a:rPr>
              <a:t>1) личный пример окружающих, их культуру, опыт, образ жизни, деятельность, поведение, взаимоотношения (сотрудничества, взаимопомощи, господства);</a:t>
            </a:r>
          </a:p>
          <a:p>
            <a:pPr>
              <a:buNone/>
            </a:pPr>
            <a:r>
              <a:rPr lang="ru-RU" sz="2400" dirty="0" smtClean="0">
                <a:latin typeface="+mj-lt"/>
              </a:rPr>
              <a:t>2) учреждения, организации, группы и их представителей, с которыми человеку реально приходится взаимодействовать;</a:t>
            </a:r>
          </a:p>
          <a:p>
            <a:pPr>
              <a:buNone/>
            </a:pPr>
            <a:r>
              <a:rPr lang="ru-RU" sz="2400" dirty="0" smtClean="0">
                <a:latin typeface="+mj-lt"/>
              </a:rPr>
              <a:t>3) «устройство» группы (своей) и коллективов, с которыми контактирует человек (наличие выделившихся по тем или иным основаниям «лидеров», «преуспевающих»,</a:t>
            </a:r>
          </a:p>
          <a:p>
            <a:pPr>
              <a:buNone/>
            </a:pPr>
            <a:r>
              <a:rPr lang="ru-RU" sz="2400" dirty="0" smtClean="0">
                <a:latin typeface="+mj-lt"/>
              </a:rPr>
              <a:t>«звезд», отстающих, «отверженных» и т.д.), реальное место данного человека в структуре «своей» группы, включенность его в другие группы и группировки, уровень защищенности его в данном коллективе от различного рода посягательств.</a:t>
            </a:r>
          </a:p>
        </p:txBody>
      </p:sp>
    </p:spTree>
    <p:extLst>
      <p:ext uri="{BB962C8B-B14F-4D97-AF65-F5344CB8AC3E}">
        <p14:creationId xmlns="" xmlns:p14="http://schemas.microsoft.com/office/powerpoint/2010/main" val="2542769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55576" y="4725144"/>
            <a:ext cx="7543800" cy="1432520"/>
          </a:xfrm>
        </p:spPr>
        <p:txBody>
          <a:bodyPr>
            <a:noAutofit/>
          </a:bodyPr>
          <a:lstStyle/>
          <a:p>
            <a:r>
              <a:rPr lang="ru-RU" sz="2400" dirty="0" smtClean="0">
                <a:effectLst/>
              </a:rPr>
              <a:t/>
            </a:r>
            <a:br>
              <a:rPr lang="ru-RU" sz="2400" dirty="0" smtClean="0">
                <a:effectLst/>
              </a:rPr>
            </a:br>
            <a:r>
              <a:rPr lang="ru-RU" sz="2400" dirty="0" smtClean="0"/>
              <a:t/>
            </a:r>
            <a:br>
              <a:rPr lang="ru-RU" sz="2400" dirty="0" smtClean="0"/>
            </a:br>
            <a:endParaRPr lang="ru-RU" sz="2400" dirty="0"/>
          </a:p>
        </p:txBody>
      </p:sp>
      <p:sp>
        <p:nvSpPr>
          <p:cNvPr id="4" name="Прямоугольник 3"/>
          <p:cNvSpPr/>
          <p:nvPr/>
        </p:nvSpPr>
        <p:spPr>
          <a:xfrm>
            <a:off x="539552" y="659011"/>
            <a:ext cx="7920880" cy="5262979"/>
          </a:xfrm>
          <a:prstGeom prst="rect">
            <a:avLst/>
          </a:prstGeom>
        </p:spPr>
        <p:txBody>
          <a:bodyPr wrap="square">
            <a:spAutoFit/>
          </a:bodyPr>
          <a:lstStyle/>
          <a:p>
            <a:pPr>
              <a:buNone/>
            </a:pPr>
            <a:r>
              <a:rPr lang="ru-RU" sz="2400" b="1" u="sng" dirty="0" smtClean="0">
                <a:latin typeface="+mj-lt"/>
              </a:rPr>
              <a:t>Информационная часть среды содержит:</a:t>
            </a:r>
            <a:endParaRPr lang="ru-RU" sz="2400" b="1" dirty="0" smtClean="0">
              <a:latin typeface="+mj-lt"/>
            </a:endParaRPr>
          </a:p>
          <a:p>
            <a:pPr>
              <a:buNone/>
            </a:pPr>
            <a:r>
              <a:rPr lang="ru-RU" sz="2400" dirty="0" smtClean="0">
                <a:latin typeface="+mj-lt"/>
              </a:rPr>
              <a:t>1) правила внутреннего распорядка, устав учебного заведения, учреждения, законы государства;</a:t>
            </a:r>
          </a:p>
          <a:p>
            <a:pPr>
              <a:buNone/>
            </a:pPr>
            <a:r>
              <a:rPr lang="ru-RU" sz="2400" dirty="0" smtClean="0">
                <a:latin typeface="+mj-lt"/>
              </a:rPr>
              <a:t>2) «неписаные законы», традиции данного сообщества, фактически принятые нормы отношения к людям, их мнениям;</a:t>
            </a:r>
          </a:p>
          <a:p>
            <a:r>
              <a:rPr lang="ru-RU" sz="2400" dirty="0" smtClean="0">
                <a:latin typeface="+mj-lt"/>
              </a:rPr>
              <a:t>3) правила личной и общественной безопасности (например, в пожароопасном помещении, на дороге ит.п.);</a:t>
            </a:r>
          </a:p>
          <a:p>
            <a:pPr>
              <a:buNone/>
            </a:pPr>
            <a:r>
              <a:rPr lang="ru-RU" sz="2400" dirty="0" smtClean="0">
                <a:latin typeface="+mj-lt"/>
              </a:rPr>
              <a:t>4) средства наглядности, рекламы, любые идеи, выраженные в той или иной форме;</a:t>
            </a:r>
          </a:p>
          <a:p>
            <a:pPr>
              <a:buNone/>
            </a:pPr>
            <a:r>
              <a:rPr lang="ru-RU" sz="2400" dirty="0" smtClean="0">
                <a:latin typeface="+mj-lt"/>
              </a:rPr>
              <a:t>5) требования, приказы, советы, пожелания, поручения, сообщения, клевета и т.д., то есть персонально адресованные воздействия.</a:t>
            </a:r>
          </a:p>
        </p:txBody>
      </p:sp>
    </p:spTree>
    <p:extLst>
      <p:ext uri="{BB962C8B-B14F-4D97-AF65-F5344CB8AC3E}">
        <p14:creationId xmlns="" xmlns:p14="http://schemas.microsoft.com/office/powerpoint/2010/main" val="25427692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755576" y="4725144"/>
            <a:ext cx="7543800" cy="1432520"/>
          </a:xfrm>
        </p:spPr>
        <p:txBody>
          <a:bodyPr>
            <a:noAutofit/>
          </a:bodyPr>
          <a:lstStyle/>
          <a:p>
            <a:r>
              <a:rPr lang="ru-RU" sz="2400" dirty="0" smtClean="0">
                <a:effectLst/>
              </a:rPr>
              <a:t/>
            </a:r>
            <a:br>
              <a:rPr lang="ru-RU" sz="2400" dirty="0" smtClean="0">
                <a:effectLst/>
              </a:rPr>
            </a:br>
            <a:r>
              <a:rPr lang="ru-RU" sz="2400" dirty="0" smtClean="0"/>
              <a:t/>
            </a:r>
            <a:br>
              <a:rPr lang="ru-RU" sz="2400" dirty="0" smtClean="0"/>
            </a:br>
            <a:endParaRPr lang="ru-RU" sz="2400" dirty="0"/>
          </a:p>
        </p:txBody>
      </p:sp>
      <p:sp>
        <p:nvSpPr>
          <p:cNvPr id="4" name="Прямоугольник 3"/>
          <p:cNvSpPr/>
          <p:nvPr/>
        </p:nvSpPr>
        <p:spPr>
          <a:xfrm>
            <a:off x="755576" y="1443841"/>
            <a:ext cx="7632848" cy="3785652"/>
          </a:xfrm>
          <a:prstGeom prst="rect">
            <a:avLst/>
          </a:prstGeom>
        </p:spPr>
        <p:txBody>
          <a:bodyPr wrap="square">
            <a:spAutoFit/>
          </a:bodyPr>
          <a:lstStyle/>
          <a:p>
            <a:pPr>
              <a:buNone/>
            </a:pPr>
            <a:r>
              <a:rPr lang="ru-RU" sz="2400" b="1" u="sng" dirty="0" smtClean="0">
                <a:latin typeface="+mj-lt"/>
              </a:rPr>
              <a:t>Соматическую часть среды</a:t>
            </a:r>
            <a:r>
              <a:rPr lang="ru-RU" sz="2400" dirty="0" smtClean="0">
                <a:latin typeface="+mj-lt"/>
              </a:rPr>
              <a:t> по отношению к психике человека составляет собственное тело и его состояния.</a:t>
            </a:r>
          </a:p>
          <a:p>
            <a:pPr>
              <a:buNone/>
            </a:pPr>
            <a:endParaRPr lang="ru-RU" sz="2400" dirty="0" smtClean="0">
              <a:latin typeface="+mj-lt"/>
            </a:endParaRPr>
          </a:p>
          <a:p>
            <a:pPr>
              <a:buNone/>
            </a:pPr>
            <a:endParaRPr lang="ru-RU" sz="2400" dirty="0" smtClean="0">
              <a:latin typeface="+mj-lt"/>
            </a:endParaRPr>
          </a:p>
          <a:p>
            <a:pPr>
              <a:buNone/>
            </a:pPr>
            <a:r>
              <a:rPr lang="ru-RU" sz="2400" b="1" u="sng" dirty="0" smtClean="0">
                <a:latin typeface="+mj-lt"/>
              </a:rPr>
              <a:t>В предметную часть среды включаются:</a:t>
            </a:r>
            <a:endParaRPr lang="ru-RU" sz="2400" b="1" dirty="0" smtClean="0">
              <a:latin typeface="+mj-lt"/>
            </a:endParaRPr>
          </a:p>
          <a:p>
            <a:pPr>
              <a:buNone/>
            </a:pPr>
            <a:r>
              <a:rPr lang="ru-RU" sz="2400" dirty="0" smtClean="0">
                <a:latin typeface="+mj-lt"/>
              </a:rPr>
              <a:t>1) материальные условия жизни, учебы, работы, быта (жилище, одежда, предметы питания, собственности, пособия, оборудование);</a:t>
            </a:r>
          </a:p>
          <a:p>
            <a:pPr>
              <a:buNone/>
            </a:pPr>
            <a:r>
              <a:rPr lang="ru-RU" sz="2400" dirty="0" smtClean="0">
                <a:latin typeface="+mj-lt"/>
              </a:rPr>
              <a:t>2) физико-химические, биологические, гигиенические условия (микроклимат, чистота воздуха и т.д.).</a:t>
            </a:r>
          </a:p>
        </p:txBody>
      </p:sp>
    </p:spTree>
    <p:extLst>
      <p:ext uri="{BB962C8B-B14F-4D97-AF65-F5344CB8AC3E}">
        <p14:creationId xmlns="" xmlns:p14="http://schemas.microsoft.com/office/powerpoint/2010/main" val="2542769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24744"/>
            <a:ext cx="8229600" cy="4608512"/>
          </a:xfrm>
        </p:spPr>
        <p:txBody>
          <a:bodyPr>
            <a:normAutofit fontScale="90000"/>
          </a:bodyPr>
          <a:lstStyle/>
          <a:p>
            <a:r>
              <a:rPr lang="ru-RU" sz="2800" dirty="0" smtClean="0">
                <a:effectLst/>
              </a:rPr>
              <a:t>	</a:t>
            </a:r>
            <a:r>
              <a:rPr lang="ru-RU" sz="3200" dirty="0" smtClean="0">
                <a:solidFill>
                  <a:srgbClr val="333333"/>
                </a:solidFill>
                <a:latin typeface="Helvetica Neue"/>
              </a:rPr>
              <a:t>.</a:t>
            </a:r>
            <a:r>
              <a:rPr lang="ru-RU" sz="3200" dirty="0" smtClean="0"/>
              <a:t> Существуют различные взгляды на содержание термина «образование». Так, например, В.В.Рубцовым смысл образования определяется как «трансляция социального опыта во времени истории и воспроизводство устойчивых форм общественной жизни в пространстве культуры».</a:t>
            </a:r>
            <a:br>
              <a:rPr lang="ru-RU" sz="3200" dirty="0" smtClean="0"/>
            </a:br>
            <a:r>
              <a:rPr lang="ru-RU" sz="3200" dirty="0" err="1" smtClean="0"/>
              <a:t>И.Я.Лернер</a:t>
            </a:r>
            <a:r>
              <a:rPr lang="ru-RU" sz="3200" dirty="0" smtClean="0"/>
              <a:t> констатирует: </a:t>
            </a:r>
            <a:r>
              <a:rPr lang="ru-RU" sz="3200" i="1" dirty="0" smtClean="0"/>
              <a:t>«Образование, </a:t>
            </a:r>
            <a:r>
              <a:rPr lang="ru-RU" sz="3200" dirty="0" smtClean="0"/>
              <a:t>четкого определения которого в литературе нет, но которое вместе с тем многообразно, </a:t>
            </a:r>
            <a:r>
              <a:rPr lang="ru-RU" sz="3200" i="1" dirty="0" smtClean="0"/>
              <a:t>представляет собой явление деятельности по определению и формированию образа человека и его места в мире </a:t>
            </a:r>
            <a:endParaRPr lang="ru-RU" sz="3200" dirty="0"/>
          </a:p>
        </p:txBody>
      </p:sp>
    </p:spTree>
    <p:extLst>
      <p:ext uri="{BB962C8B-B14F-4D97-AF65-F5344CB8AC3E}">
        <p14:creationId xmlns="" xmlns:p14="http://schemas.microsoft.com/office/powerpoint/2010/main" val="297640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24744"/>
            <a:ext cx="8229600" cy="4608512"/>
          </a:xfrm>
        </p:spPr>
        <p:txBody>
          <a:bodyPr>
            <a:normAutofit/>
          </a:bodyPr>
          <a:lstStyle/>
          <a:p>
            <a:r>
              <a:rPr lang="ru-RU" sz="2800" dirty="0" smtClean="0">
                <a:effectLst/>
              </a:rPr>
              <a:t>	</a:t>
            </a:r>
            <a:r>
              <a:rPr lang="ru-RU" sz="3200" b="1" u="sng" dirty="0" smtClean="0">
                <a:solidFill>
                  <a:srgbClr val="7030A0"/>
                </a:solidFill>
                <a:latin typeface="Helvetica Neue"/>
              </a:rPr>
              <a:t> Образование</a:t>
            </a:r>
            <a:r>
              <a:rPr lang="ru-RU" sz="3200" dirty="0" smtClean="0">
                <a:solidFill>
                  <a:srgbClr val="333333"/>
                </a:solidFill>
                <a:latin typeface="Helvetica Neue"/>
              </a:rPr>
              <a:t> – это длительный процесс, в результате которого человек приобщается к знаниям о природе мироздания, людским ценностям, получает свой личный и накопленный предыдущими поколениями жизненный опыт. Отсюда и произрастает необходимость системы образования.</a:t>
            </a:r>
            <a:endParaRPr lang="ru-RU" sz="3200" dirty="0"/>
          </a:p>
        </p:txBody>
      </p:sp>
    </p:spTree>
    <p:extLst>
      <p:ext uri="{BB962C8B-B14F-4D97-AF65-F5344CB8AC3E}">
        <p14:creationId xmlns="" xmlns:p14="http://schemas.microsoft.com/office/powerpoint/2010/main" val="297640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24744"/>
            <a:ext cx="8229600" cy="4608512"/>
          </a:xfrm>
        </p:spPr>
        <p:txBody>
          <a:bodyPr>
            <a:normAutofit/>
          </a:bodyPr>
          <a:lstStyle/>
          <a:p>
            <a:r>
              <a:rPr lang="ru-RU" sz="2800" dirty="0" smtClean="0">
                <a:effectLst/>
              </a:rPr>
              <a:t>	</a:t>
            </a:r>
            <a:r>
              <a:rPr lang="ru-RU" sz="3200" b="1" dirty="0" smtClean="0"/>
              <a:t> проектирование в образовании</a:t>
            </a:r>
            <a:r>
              <a:rPr lang="ru-RU" sz="3200" dirty="0" smtClean="0"/>
              <a:t> - это организованная система деятельности по осуществлению комплексных исследований и проектных разработок, обеспечивающих развитие и саморазвитие образования как формы общественной практики, позволяющей удовлетворять потребности в образовании человека, общества, в котором он живет, и потребности самих образовательных систем.</a:t>
            </a:r>
            <a:endParaRPr lang="ru-RU" sz="3200" dirty="0"/>
          </a:p>
        </p:txBody>
      </p:sp>
    </p:spTree>
    <p:extLst>
      <p:ext uri="{BB962C8B-B14F-4D97-AF65-F5344CB8AC3E}">
        <p14:creationId xmlns="" xmlns:p14="http://schemas.microsoft.com/office/powerpoint/2010/main" val="297640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24744"/>
            <a:ext cx="8229600" cy="4608512"/>
          </a:xfrm>
        </p:spPr>
        <p:txBody>
          <a:bodyPr>
            <a:normAutofit fontScale="90000"/>
          </a:bodyPr>
          <a:lstStyle/>
          <a:p>
            <a:r>
              <a:rPr lang="ru-RU" sz="2800" dirty="0" smtClean="0">
                <a:effectLst/>
              </a:rPr>
              <a:t>	</a:t>
            </a:r>
            <a:r>
              <a:rPr lang="ru-RU" sz="2800" dirty="0" smtClean="0">
                <a:solidFill>
                  <a:srgbClr val="7030A0"/>
                </a:solidFill>
                <a:latin typeface="Helvetica Neue"/>
              </a:rPr>
              <a:t> Что такое образовательная система </a:t>
            </a:r>
            <a:br>
              <a:rPr lang="ru-RU" sz="2800" dirty="0" smtClean="0">
                <a:solidFill>
                  <a:srgbClr val="7030A0"/>
                </a:solidFill>
                <a:latin typeface="Helvetica Neue"/>
              </a:rPr>
            </a:br>
            <a:r>
              <a:rPr lang="ru-RU" sz="2800" dirty="0" smtClean="0">
                <a:solidFill>
                  <a:srgbClr val="7030A0"/>
                </a:solidFill>
                <a:latin typeface="Helvetica Neue"/>
              </a:rPr>
              <a:t/>
            </a:r>
            <a:br>
              <a:rPr lang="ru-RU" sz="2800" dirty="0" smtClean="0">
                <a:solidFill>
                  <a:srgbClr val="7030A0"/>
                </a:solidFill>
                <a:latin typeface="Helvetica Neue"/>
              </a:rPr>
            </a:br>
            <a:r>
              <a:rPr lang="ru-RU" sz="2800" dirty="0" smtClean="0"/>
              <a:t>Образовательная система призвана обеспечивать готовность молодых людей к труду, адекватному восприятию общества и внутренней жизни государства, а потому система должна включать:</a:t>
            </a:r>
            <a:br>
              <a:rPr lang="ru-RU" sz="2800" dirty="0" smtClean="0"/>
            </a:br>
            <a:r>
              <a:rPr lang="ru-RU" sz="2800" dirty="0" smtClean="0"/>
              <a:t/>
            </a:r>
            <a:br>
              <a:rPr lang="ru-RU" sz="2800" dirty="0" smtClean="0"/>
            </a:br>
            <a:r>
              <a:rPr lang="ru-RU" sz="2800" dirty="0" smtClean="0">
                <a:solidFill>
                  <a:srgbClr val="333333"/>
                </a:solidFill>
                <a:latin typeface="Helvetica Neue"/>
              </a:rPr>
              <a:t>Образовательные организации;</a:t>
            </a:r>
            <a:br>
              <a:rPr lang="ru-RU" sz="2800" dirty="0" smtClean="0">
                <a:solidFill>
                  <a:srgbClr val="333333"/>
                </a:solidFill>
                <a:latin typeface="Helvetica Neue"/>
              </a:rPr>
            </a:br>
            <a:r>
              <a:rPr lang="ru-RU" sz="2800" dirty="0" err="1" smtClean="0">
                <a:solidFill>
                  <a:srgbClr val="333333"/>
                </a:solidFill>
                <a:latin typeface="Helvetica Neue"/>
              </a:rPr>
              <a:t>Гособразовательные</a:t>
            </a:r>
            <a:r>
              <a:rPr lang="ru-RU" sz="2800" dirty="0" smtClean="0">
                <a:solidFill>
                  <a:srgbClr val="333333"/>
                </a:solidFill>
                <a:latin typeface="Helvetica Neue"/>
              </a:rPr>
              <a:t> стандарты и планы, согласно которым трудятся вышеуказанные учреждения;</a:t>
            </a:r>
            <a:br>
              <a:rPr lang="ru-RU" sz="2800" dirty="0" smtClean="0">
                <a:solidFill>
                  <a:srgbClr val="333333"/>
                </a:solidFill>
                <a:latin typeface="Helvetica Neue"/>
              </a:rPr>
            </a:br>
            <a:r>
              <a:rPr lang="ru-RU" sz="2800" dirty="0" smtClean="0">
                <a:solidFill>
                  <a:srgbClr val="333333"/>
                </a:solidFill>
                <a:latin typeface="Helvetica Neue"/>
              </a:rPr>
              <a:t>Управленческие органы.</a:t>
            </a:r>
            <a:br>
              <a:rPr lang="ru-RU" sz="2800" dirty="0" smtClean="0">
                <a:solidFill>
                  <a:srgbClr val="333333"/>
                </a:solidFill>
                <a:latin typeface="Helvetica Neue"/>
              </a:rPr>
            </a:br>
            <a:endParaRPr lang="ru-RU" sz="3200" dirty="0"/>
          </a:p>
        </p:txBody>
      </p:sp>
    </p:spTree>
    <p:extLst>
      <p:ext uri="{BB962C8B-B14F-4D97-AF65-F5344CB8AC3E}">
        <p14:creationId xmlns="" xmlns:p14="http://schemas.microsoft.com/office/powerpoint/2010/main" val="297640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24744"/>
            <a:ext cx="8229600" cy="4608512"/>
          </a:xfrm>
        </p:spPr>
        <p:txBody>
          <a:bodyPr>
            <a:normAutofit fontScale="90000"/>
          </a:bodyPr>
          <a:lstStyle/>
          <a:p>
            <a:r>
              <a:rPr lang="ru-RU" sz="2800" dirty="0" smtClean="0">
                <a:effectLst/>
              </a:rPr>
              <a:t>	</a:t>
            </a:r>
            <a:r>
              <a:rPr lang="ru-RU" sz="2800" dirty="0" smtClean="0">
                <a:solidFill>
                  <a:srgbClr val="7030A0"/>
                </a:solidFill>
                <a:latin typeface="Helvetica Neue"/>
              </a:rPr>
              <a:t> </a:t>
            </a:r>
            <a:r>
              <a:rPr lang="ru-RU" sz="2800" b="1" dirty="0" smtClean="0">
                <a:solidFill>
                  <a:srgbClr val="7030A0"/>
                </a:solidFill>
                <a:latin typeface="Helvetica Neue"/>
              </a:rPr>
              <a:t>Структура системы образования состоит из трех больших разделов:</a:t>
            </a:r>
            <a:r>
              <a:rPr lang="ru-RU" sz="2800" b="1" u="sng" dirty="0" smtClean="0">
                <a:solidFill>
                  <a:srgbClr val="7030A0"/>
                </a:solidFill>
                <a:latin typeface="Helvetica Neue"/>
              </a:rPr>
              <a:t/>
            </a:r>
            <a:br>
              <a:rPr lang="ru-RU" sz="2800" b="1" u="sng" dirty="0" smtClean="0">
                <a:solidFill>
                  <a:srgbClr val="7030A0"/>
                </a:solidFill>
                <a:latin typeface="Helvetica Neue"/>
              </a:rPr>
            </a:br>
            <a:r>
              <a:rPr lang="ru-RU" sz="2800" dirty="0" smtClean="0">
                <a:solidFill>
                  <a:srgbClr val="333333"/>
                </a:solidFill>
                <a:latin typeface="Helvetica Neue"/>
              </a:rPr>
              <a:t>Образовательных </a:t>
            </a:r>
            <a:r>
              <a:rPr lang="ru-RU" sz="2800" dirty="0" smtClean="0">
                <a:solidFill>
                  <a:srgbClr val="333333"/>
                </a:solidFill>
                <a:latin typeface="Helvetica Neue"/>
              </a:rPr>
              <a:t>организаций </a:t>
            </a:r>
            <a:r>
              <a:rPr lang="ru-RU" sz="2800" dirty="0" smtClean="0">
                <a:solidFill>
                  <a:srgbClr val="333333"/>
                </a:solidFill>
                <a:latin typeface="Helvetica Neue"/>
              </a:rPr>
              <a:t>(школы, колледжи, вузы);</a:t>
            </a:r>
            <a:br>
              <a:rPr lang="ru-RU" sz="2800" dirty="0" smtClean="0">
                <a:solidFill>
                  <a:srgbClr val="333333"/>
                </a:solidFill>
                <a:latin typeface="Helvetica Neue"/>
              </a:rPr>
            </a:br>
            <a:r>
              <a:rPr lang="ru-RU" sz="2800" dirty="0" smtClean="0">
                <a:solidFill>
                  <a:srgbClr val="333333"/>
                </a:solidFill>
                <a:latin typeface="Helvetica Neue"/>
              </a:rPr>
              <a:t>Социальных групп (школьники, студенты, учителя, педагоги);</a:t>
            </a:r>
            <a:br>
              <a:rPr lang="ru-RU" sz="2800" dirty="0" smtClean="0">
                <a:solidFill>
                  <a:srgbClr val="333333"/>
                </a:solidFill>
                <a:latin typeface="Helvetica Neue"/>
              </a:rPr>
            </a:br>
            <a:r>
              <a:rPr lang="ru-RU" sz="2800" dirty="0" smtClean="0">
                <a:solidFill>
                  <a:srgbClr val="333333"/>
                </a:solidFill>
                <a:latin typeface="Helvetica Neue"/>
              </a:rPr>
              <a:t>Последовательного учебного процесса (передача знаний, формирование навыков).</a:t>
            </a:r>
            <a:br>
              <a:rPr lang="ru-RU" sz="2800" dirty="0" smtClean="0">
                <a:solidFill>
                  <a:srgbClr val="333333"/>
                </a:solidFill>
                <a:latin typeface="Helvetica Neue"/>
              </a:rPr>
            </a:br>
            <a:r>
              <a:rPr lang="ru-RU" sz="2800" dirty="0" smtClean="0">
                <a:solidFill>
                  <a:srgbClr val="333333"/>
                </a:solidFill>
                <a:latin typeface="Helvetica Neue"/>
              </a:rPr>
              <a:t/>
            </a:r>
            <a:br>
              <a:rPr lang="ru-RU" sz="2800" dirty="0" smtClean="0">
                <a:solidFill>
                  <a:srgbClr val="333333"/>
                </a:solidFill>
                <a:latin typeface="Helvetica Neue"/>
              </a:rPr>
            </a:br>
            <a:r>
              <a:rPr lang="ru-RU" sz="2800" dirty="0" smtClean="0">
                <a:solidFill>
                  <a:srgbClr val="333333"/>
                </a:solidFill>
                <a:latin typeface="Helvetica Neue"/>
              </a:rPr>
              <a:t>Это основные структурные элементы системы образования </a:t>
            </a:r>
            <a:br>
              <a:rPr lang="ru-RU" sz="2800" dirty="0" smtClean="0">
                <a:solidFill>
                  <a:srgbClr val="333333"/>
                </a:solidFill>
                <a:latin typeface="Helvetica Neue"/>
              </a:rPr>
            </a:br>
            <a:endParaRPr lang="ru-RU" sz="3200" dirty="0"/>
          </a:p>
        </p:txBody>
      </p:sp>
    </p:spTree>
    <p:extLst>
      <p:ext uri="{BB962C8B-B14F-4D97-AF65-F5344CB8AC3E}">
        <p14:creationId xmlns="" xmlns:p14="http://schemas.microsoft.com/office/powerpoint/2010/main" val="2976402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24744"/>
            <a:ext cx="8229600" cy="4608512"/>
          </a:xfrm>
        </p:spPr>
        <p:txBody>
          <a:bodyPr>
            <a:normAutofit fontScale="90000"/>
          </a:bodyPr>
          <a:lstStyle/>
          <a:p>
            <a:r>
              <a:rPr lang="ru-RU" sz="2800" dirty="0" smtClean="0">
                <a:effectLst/>
              </a:rPr>
              <a:t>	</a:t>
            </a:r>
            <a:r>
              <a:rPr lang="ru-RU" sz="3200" dirty="0" smtClean="0">
                <a:effectLst/>
              </a:rPr>
              <a:t>Понятие </a:t>
            </a:r>
            <a:r>
              <a:rPr lang="ru-RU" sz="3200" i="1" dirty="0">
                <a:effectLst/>
              </a:rPr>
              <a:t>«образовательная среда» </a:t>
            </a:r>
            <a:r>
              <a:rPr lang="ru-RU" sz="3200" dirty="0">
                <a:effectLst/>
              </a:rPr>
              <a:t>в настоящее время стало часто применяться в теории и практике образования</a:t>
            </a:r>
            <a:r>
              <a:rPr lang="ru-RU" sz="3200" i="1" dirty="0">
                <a:effectLst/>
              </a:rPr>
              <a:t>. </a:t>
            </a:r>
            <a:r>
              <a:rPr lang="ru-RU" sz="3200" i="1" dirty="0" smtClean="0">
                <a:effectLst/>
              </a:rPr>
              <a:t>Ж.Ж.Руссо </a:t>
            </a:r>
            <a:r>
              <a:rPr lang="ru-RU" sz="3200" dirty="0">
                <a:effectLst/>
              </a:rPr>
              <a:t>был одним из первых, кто стал рассматривать среду как условие оптимального саморазвития личности. По его мнению, система воспитания только тогда будет эффективной, когда для каждой личности будет создана особая развивающая среда, которая установила бы равновесие между его реальными возможностями и природными потребностями.</a:t>
            </a:r>
            <a:endParaRPr lang="ru-RU" sz="3200" dirty="0"/>
          </a:p>
        </p:txBody>
      </p:sp>
    </p:spTree>
    <p:extLst>
      <p:ext uri="{BB962C8B-B14F-4D97-AF65-F5344CB8AC3E}">
        <p14:creationId xmlns="" xmlns:p14="http://schemas.microsoft.com/office/powerpoint/2010/main" val="297640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3717032"/>
            <a:ext cx="8229600" cy="1143000"/>
          </a:xfrm>
        </p:spPr>
        <p:txBody>
          <a:bodyPr>
            <a:normAutofit fontScale="90000"/>
          </a:bodyPr>
          <a:lstStyle/>
          <a:p>
            <a:r>
              <a:rPr lang="ru-RU" sz="3600" dirty="0">
                <a:effectLst/>
              </a:rPr>
              <a:t>Разрабатывая концепцию творческого развития личности, </a:t>
            </a:r>
            <a:r>
              <a:rPr lang="ru-RU" sz="3600" dirty="0" err="1">
                <a:effectLst/>
              </a:rPr>
              <a:t>Селестен</a:t>
            </a:r>
            <a:r>
              <a:rPr lang="ru-RU" sz="3600" dirty="0">
                <a:effectLst/>
              </a:rPr>
              <a:t> </a:t>
            </a:r>
            <a:r>
              <a:rPr lang="ru-RU" sz="3600" dirty="0" err="1">
                <a:effectLst/>
              </a:rPr>
              <a:t>Френе</a:t>
            </a:r>
            <a:r>
              <a:rPr lang="ru-RU" sz="3600" dirty="0">
                <a:effectLst/>
              </a:rPr>
              <a:t> придавал большое значение собственному опыту ребенка, приобретенному в семье и школе. По мнению </a:t>
            </a:r>
            <a:r>
              <a:rPr lang="ru-RU" sz="3600" dirty="0" err="1">
                <a:effectLst/>
              </a:rPr>
              <a:t>Френе</a:t>
            </a:r>
            <a:r>
              <a:rPr lang="ru-RU" sz="3600" dirty="0">
                <a:effectLst/>
              </a:rPr>
              <a:t> ребенок должен сам создавать свою личность, раскрывать свои творческие возможности. </a:t>
            </a:r>
            <a:endParaRPr lang="ru-RU" sz="3600" dirty="0"/>
          </a:p>
        </p:txBody>
      </p:sp>
    </p:spTree>
    <p:extLst>
      <p:ext uri="{BB962C8B-B14F-4D97-AF65-F5344CB8AC3E}">
        <p14:creationId xmlns="" xmlns:p14="http://schemas.microsoft.com/office/powerpoint/2010/main" val="18430602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TotalTime>
  <Words>833</Words>
  <Application>Microsoft Office PowerPoint</Application>
  <PresentationFormat>Экран (4:3)</PresentationFormat>
  <Paragraphs>56</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Поток</vt:lpstr>
      <vt:lpstr>Понятие образовательной среды. Виды сред.</vt:lpstr>
      <vt:lpstr> Сегодня в условиях динамичных изменений и кардинальных сдвигов в обществе проектирование становится принципиально новым и фундаментальным способом адекватных изменений в образовании, создания условий и выявления внутренних механизмов его развития.  Теоретико-методологические основания формирующейся проектной парадигмы в образовании в определенной степени получили развитие в трудах В.Н.Аверкина, Н.В.Бочкиной, С.А.Гильманова, В.И.Загвязинского, В.В.Рубцова, А.М.Цырульникова, В.А.Штурбы, В.З.Юсупова и др.  В них осуществлен концептуальный анализ и синтез теоретических представлений о проектировании в разных областях гуманитарного знания, позволяющий сделать новый шаг в осмыслении педагогической наукой сущности проектной парадигмы применительно к целям реформирования и развития российского образования.</vt:lpstr>
      <vt:lpstr> . Существуют различные взгляды на содержание термина «образование». Так, например, В.В.Рубцовым смысл образования определяется как «трансляция социального опыта во времени истории и воспроизводство устойчивых форм общественной жизни в пространстве культуры». И.Я.Лернер констатирует: «Образование, четкого определения которого в литературе нет, но которое вместе с тем многообразно, представляет собой явление деятельности по определению и формированию образа человека и его места в мире </vt:lpstr>
      <vt:lpstr>  Образование – это длительный процесс, в результате которого человек приобщается к знаниям о природе мироздания, людским ценностям, получает свой личный и накопленный предыдущими поколениями жизненный опыт. Отсюда и произрастает необходимость системы образования.</vt:lpstr>
      <vt:lpstr>  проектирование в образовании - это организованная система деятельности по осуществлению комплексных исследований и проектных разработок, обеспечивающих развитие и саморазвитие образования как формы общественной практики, позволяющей удовлетворять потребности в образовании человека, общества, в котором он живет, и потребности самих образовательных систем.</vt:lpstr>
      <vt:lpstr>  Что такое образовательная система   Образовательная система призвана обеспечивать готовность молодых людей к труду, адекватному восприятию общества и внутренней жизни государства, а потому система должна включать:  Образовательные организации; Гособразовательные стандарты и планы, согласно которым трудятся вышеуказанные учреждения; Управленческие органы. </vt:lpstr>
      <vt:lpstr>  Структура системы образования состоит из трех больших разделов: Образовательных организаций (школы, колледжи, вузы); Социальных групп (школьники, студенты, учителя, педагоги); Последовательного учебного процесса (передача знаний, формирование навыков).  Это основные структурные элементы системы образования  </vt:lpstr>
      <vt:lpstr> Понятие «образовательная среда» в настоящее время стало часто применяться в теории и практике образования. Ж.Ж.Руссо был одним из первых, кто стал рассматривать среду как условие оптимального саморазвития личности. По его мнению, система воспитания только тогда будет эффективной, когда для каждой личности будет создана особая развивающая среда, которая установила бы равновесие между его реальными возможностями и природными потребностями.</vt:lpstr>
      <vt:lpstr>Разрабатывая концепцию творческого развития личности, Селестен Френе придавал большое значение собственному опыту ребенка, приобретенному в семье и школе. По мнению Френе ребенок должен сам создавать свою личность, раскрывать свои творческие возможности. </vt:lpstr>
      <vt:lpstr>В отечественной педагогике термин «среда» начал активно использоваться в 20-е годы XX века. «Педагогику среды» разрабатывал С.Т. Шацкий, «общественная среда ребенка» описывается в трудах П.П. Блонского, «окружающая среда» у А.С. Макаренко. Данные авторы в своих трудах доказывали, что объектом воздействия педагога должен быть не ребенок, а условия, среда его существования – предметы, люди, их межличностные отношения, деятельность. А также внутренние условия — эмоциональное состояние ребенка, его отношение к самому себе, жизненный опыт, установки.</vt:lpstr>
      <vt:lpstr>В самом общем смысле «среда» понимается как окружение.   В толковом словаре русского языка среда определяется как окружающие человека социально – бытовые условия, обстановка, а также совокупность людей, связанных общностью этих условий.   Д.Ж. Маркович определяет среду как совокупность естественных и искусственных условий, в которых осуществляется жизнедеятельность человека.   Определяя среду человека, Л.В. Максимова отмечает, что эта среда является сложным образованием, включающим целый ряд взаимосвязанных компонентов природного и социального характера.   Под средой Н.Б. Крылова предлагает понимать «часть социокультурного пространства, зону взаимодействия образовательных систем, их элементов, образовательного материала и субъектов образовательных процессов».</vt:lpstr>
      <vt:lpstr>Л.И. Божович среду определяет как «особое сочетание внутренних процессов развития и внешних условий, обуславливающих и динамику развития, и новые качественные образования».   Многими психологами и педагогами под образовательной средой понимается система, включающая в себя такие структурные элементы, как совокупность применяемых образовательных технологий, внеучебная работа, управление учебно-воспитательным процессом, взаимодействие с внешними образовательными и социальными институтами.  </vt:lpstr>
      <vt:lpstr>Образовательная среда – система влияний и условий формирования личности по заданному образцу, а также возможностей для ее развития, содержащихся в социальном и предметно-пространственном окружении.   В самом широком контексте образовательная среда представляет собой любое социокультурное пространство, в рамках которого стихийно или с различной степенью организованности осуществляется процесс развития личности.  В современной педагогике образовательная среда трактуется как часть социокультурного пространства, зона взаимодействия образовательных систем, их элементов, образовательного материала и субъектов образовательного процесса.</vt:lpstr>
      <vt:lpstr>С позиций психологического контекста, по мнению Л. С. Выготского, П. Я. Гальперина, В. В. Давыдова, Л. В. Занкова, А. Н. Леонтьева, Д. Б. Эльконина и др., развивающая среда — это определенным образом упорядоченное образовательное пространство, в котором осуществляется развивающее обучение. </vt:lpstr>
      <vt:lpstr>В большинстве зарубежных исследований образовательная среда оценивается с точки зрения «эффективности школы» как социальной системы – эмоционального климата, личностного благополучия, особенностей микрокультуры, качества воспитательно–образовательного процесса (Маклафлин К., Reid K., Hopkins D.). Качество образовательной среды определяется качеством пространственно–предметного содержания данной среды, качеством социальных отношений в данной среде и качеством связей между пространственно–предметным и социальным компонентами этой среды.</vt:lpstr>
      <vt:lpstr>Для психолого–педагогического анализа среды представляется перспективной «теория возможностей» Дж. Гибсона. По Гибсону, категория «возможность» – особое единство свойств образовательной среды и самого субъекта, является в равной мере атрибутом образовательной среды и поведения субъекта. При таком подходе речь идет о диалогическом взаимодействии ребенка и образовательной среды как равных субъектов развития. Причем это развитие двухстороннее: среда представляет возможности для становления личности школьника, в свою очередь от активности и возможностей учащегося зависит то, как он воспримет возможности среды и в какой степени сможет оказать на нее влияние.</vt:lpstr>
      <vt:lpstr>Если рассматривать образовательную среду с точки зрения предоставляемых ею образовательных возможностей, то критерием качества образовательной среды является способность этой среды обеспечить всем субъектам образовательного процесса систему возможностей для эффективного саморазвития. Речь идет о ситуации взаимодействия ребенка со своей образовательной средой. В этом случае для того, чтобы использовать возможности среды, ребенок проявляет соответствующую активность, то есть он становится реальным субъектом своего развития, субъектом образовательной среды, а не остается объектом влияния условий и факторов образовательной среды.   Таким образом, образовательная среда представляет собой совокупность материальных факторов образовательного процесса, межличностных отношений, которые устанавливают субъекты образования и специально организованных психолого–педагогических условий для формирования и развития личности.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Современные трактовки образовательной среды в отечественной педагогике</dc:title>
  <dc:creator>Юля</dc:creator>
  <cp:lastModifiedBy>UserSK</cp:lastModifiedBy>
  <cp:revision>16</cp:revision>
  <dcterms:created xsi:type="dcterms:W3CDTF">2016-12-02T17:39:57Z</dcterms:created>
  <dcterms:modified xsi:type="dcterms:W3CDTF">2018-09-06T18:32:16Z</dcterms:modified>
</cp:coreProperties>
</file>