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74"/>
  </p:notesMasterIdLst>
  <p:sldIdLst>
    <p:sldId id="348" r:id="rId2"/>
    <p:sldId id="352" r:id="rId3"/>
    <p:sldId id="464" r:id="rId4"/>
    <p:sldId id="470" r:id="rId5"/>
    <p:sldId id="444" r:id="rId6"/>
    <p:sldId id="443" r:id="rId7"/>
    <p:sldId id="472" r:id="rId8"/>
    <p:sldId id="458" r:id="rId9"/>
    <p:sldId id="460" r:id="rId10"/>
    <p:sldId id="474" r:id="rId11"/>
    <p:sldId id="410" r:id="rId12"/>
    <p:sldId id="448" r:id="rId13"/>
    <p:sldId id="425" r:id="rId14"/>
    <p:sldId id="450" r:id="rId15"/>
    <p:sldId id="452" r:id="rId16"/>
    <p:sldId id="424" r:id="rId17"/>
    <p:sldId id="454" r:id="rId18"/>
    <p:sldId id="442" r:id="rId19"/>
    <p:sldId id="429" r:id="rId20"/>
    <p:sldId id="432" r:id="rId21"/>
    <p:sldId id="433" r:id="rId22"/>
    <p:sldId id="468" r:id="rId23"/>
    <p:sldId id="384" r:id="rId24"/>
    <p:sldId id="386" r:id="rId25"/>
    <p:sldId id="402" r:id="rId26"/>
    <p:sldId id="462" r:id="rId27"/>
    <p:sldId id="476" r:id="rId28"/>
    <p:sldId id="478" r:id="rId29"/>
    <p:sldId id="268" r:id="rId30"/>
    <p:sldId id="294" r:id="rId31"/>
    <p:sldId id="295" r:id="rId32"/>
    <p:sldId id="317" r:id="rId33"/>
    <p:sldId id="354" r:id="rId34"/>
    <p:sldId id="404" r:id="rId35"/>
    <p:sldId id="296" r:id="rId36"/>
    <p:sldId id="297" r:id="rId37"/>
    <p:sldId id="306" r:id="rId38"/>
    <p:sldId id="313" r:id="rId39"/>
    <p:sldId id="311" r:id="rId40"/>
    <p:sldId id="312" r:id="rId41"/>
    <p:sldId id="320" r:id="rId42"/>
    <p:sldId id="325" r:id="rId43"/>
    <p:sldId id="318" r:id="rId44"/>
    <p:sldId id="319" r:id="rId45"/>
    <p:sldId id="299" r:id="rId46"/>
    <p:sldId id="300" r:id="rId47"/>
    <p:sldId id="314" r:id="rId48"/>
    <p:sldId id="480" r:id="rId49"/>
    <p:sldId id="368" r:id="rId50"/>
    <p:sldId id="389" r:id="rId51"/>
    <p:sldId id="391" r:id="rId52"/>
    <p:sldId id="327" r:id="rId53"/>
    <p:sldId id="328" r:id="rId54"/>
    <p:sldId id="370" r:id="rId55"/>
    <p:sldId id="378" r:id="rId56"/>
    <p:sldId id="392" r:id="rId57"/>
    <p:sldId id="372" r:id="rId58"/>
    <p:sldId id="374" r:id="rId59"/>
    <p:sldId id="360" r:id="rId60"/>
    <p:sldId id="359" r:id="rId61"/>
    <p:sldId id="358" r:id="rId62"/>
    <p:sldId id="301" r:id="rId63"/>
    <p:sldId id="380" r:id="rId64"/>
    <p:sldId id="277" r:id="rId65"/>
    <p:sldId id="329" r:id="rId66"/>
    <p:sldId id="456" r:id="rId67"/>
    <p:sldId id="330" r:id="rId68"/>
    <p:sldId id="332" r:id="rId69"/>
    <p:sldId id="334" r:id="rId70"/>
    <p:sldId id="396" r:id="rId71"/>
    <p:sldId id="399" r:id="rId72"/>
    <p:sldId id="343" r:id="rId7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00"/>
    <a:srgbClr val="0000FF"/>
    <a:srgbClr val="990000"/>
    <a:srgbClr val="FF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>
        <p:scale>
          <a:sx n="75" d="100"/>
          <a:sy n="75" d="100"/>
        </p:scale>
        <p:origin x="-1666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783628207976892"/>
          <c:y val="0.12234159167499907"/>
          <c:w val="0.77722100709633513"/>
          <c:h val="0.62342407089914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Лист1!$I$14</c:f>
              <c:strCache>
                <c:ptCount val="1"/>
                <c:pt idx="0">
                  <c:v>Рейтинговое место по показателям оценки качества образования за 2012-2013 у.г.</c:v>
                </c:pt>
              </c:strCache>
            </c:strRef>
          </c:tx>
          <c:invertIfNegative val="0"/>
          <c:cat>
            <c:strRef>
              <c:f>Лист1!$H$15:$H$62</c:f>
              <c:strCache>
                <c:ptCount val="48"/>
                <c:pt idx="0">
                  <c:v>Бугульминский</c:v>
                </c:pt>
                <c:pt idx="1">
                  <c:v>Атнинский</c:v>
                </c:pt>
                <c:pt idx="2">
                  <c:v>Мамадышский</c:v>
                </c:pt>
                <c:pt idx="3">
                  <c:v>Нижнекамский</c:v>
                </c:pt>
                <c:pt idx="4">
                  <c:v>Вахитовский- Приволжский</c:v>
                </c:pt>
                <c:pt idx="5">
                  <c:v>Авиастроительный-Ново-Савиновский</c:v>
                </c:pt>
                <c:pt idx="6">
                  <c:v>Буинский</c:v>
                </c:pt>
                <c:pt idx="7">
                  <c:v>Лениногорский</c:v>
                </c:pt>
                <c:pt idx="8">
                  <c:v>Заинский</c:v>
                </c:pt>
                <c:pt idx="9">
                  <c:v>Кировский-Московский</c:v>
                </c:pt>
                <c:pt idx="10">
                  <c:v>Чистопольский</c:v>
                </c:pt>
                <c:pt idx="11">
                  <c:v>Елабужский</c:v>
                </c:pt>
                <c:pt idx="12">
                  <c:v>Набережные Челны</c:v>
                </c:pt>
                <c:pt idx="13">
                  <c:v>Новошешминский</c:v>
                </c:pt>
                <c:pt idx="14">
                  <c:v>Дрожжановский</c:v>
                </c:pt>
                <c:pt idx="15">
                  <c:v>Нурлатский</c:v>
                </c:pt>
                <c:pt idx="16">
                  <c:v>Арский</c:v>
                </c:pt>
                <c:pt idx="17">
                  <c:v>Менделеевский</c:v>
                </c:pt>
                <c:pt idx="18">
                  <c:v>Сармановский</c:v>
                </c:pt>
                <c:pt idx="19">
                  <c:v>Советский</c:v>
                </c:pt>
                <c:pt idx="20">
                  <c:v>Зеленодольский</c:v>
                </c:pt>
                <c:pt idx="21">
                  <c:v>Спасский</c:v>
                </c:pt>
                <c:pt idx="22">
                  <c:v>Альметьевский</c:v>
                </c:pt>
                <c:pt idx="23">
                  <c:v>Камско - Устьинский</c:v>
                </c:pt>
                <c:pt idx="24">
                  <c:v>Азнакаевский</c:v>
                </c:pt>
                <c:pt idx="25">
                  <c:v>Аксубаевский </c:v>
                </c:pt>
                <c:pt idx="26">
                  <c:v>Мензелинский</c:v>
                </c:pt>
                <c:pt idx="27">
                  <c:v>Тюлячинский</c:v>
                </c:pt>
                <c:pt idx="28">
                  <c:v>Черемшанский</c:v>
                </c:pt>
                <c:pt idx="29">
                  <c:v>Бавлинский</c:v>
                </c:pt>
                <c:pt idx="30">
                  <c:v>Высокогорский</c:v>
                </c:pt>
                <c:pt idx="31">
                  <c:v>Балтасинский</c:v>
                </c:pt>
                <c:pt idx="32">
                  <c:v>Тетюшский</c:v>
                </c:pt>
                <c:pt idx="33">
                  <c:v>Верхнеуслонский</c:v>
                </c:pt>
                <c:pt idx="34">
                  <c:v>Пестречинский</c:v>
                </c:pt>
                <c:pt idx="35">
                  <c:v>Сабинский</c:v>
                </c:pt>
                <c:pt idx="36">
                  <c:v>Актанышский</c:v>
                </c:pt>
                <c:pt idx="37">
                  <c:v>Муслюмовский</c:v>
                </c:pt>
                <c:pt idx="38">
                  <c:v>Алексеевский</c:v>
                </c:pt>
                <c:pt idx="39">
                  <c:v>Ютазинский</c:v>
                </c:pt>
                <c:pt idx="40">
                  <c:v>Тукаевский</c:v>
                </c:pt>
                <c:pt idx="41">
                  <c:v>Агрызский</c:v>
                </c:pt>
                <c:pt idx="42">
                  <c:v>Кукморский </c:v>
                </c:pt>
                <c:pt idx="43">
                  <c:v>Алькеевский</c:v>
                </c:pt>
                <c:pt idx="44">
                  <c:v>Кайбицкий</c:v>
                </c:pt>
                <c:pt idx="45">
                  <c:v>Рыбно - Слободский</c:v>
                </c:pt>
                <c:pt idx="46">
                  <c:v>Апастовский</c:v>
                </c:pt>
                <c:pt idx="47">
                  <c:v>Лаишевский</c:v>
                </c:pt>
              </c:strCache>
            </c:strRef>
          </c:cat>
          <c:val>
            <c:numRef>
              <c:f>Лист1!$I$15:$I$62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12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  <c:pt idx="26">
                  <c:v>21</c:v>
                </c:pt>
                <c:pt idx="27">
                  <c:v>22</c:v>
                </c:pt>
                <c:pt idx="28">
                  <c:v>22</c:v>
                </c:pt>
                <c:pt idx="29">
                  <c:v>23</c:v>
                </c:pt>
                <c:pt idx="30">
                  <c:v>24</c:v>
                </c:pt>
                <c:pt idx="31">
                  <c:v>25</c:v>
                </c:pt>
                <c:pt idx="32">
                  <c:v>26</c:v>
                </c:pt>
                <c:pt idx="33">
                  <c:v>27</c:v>
                </c:pt>
                <c:pt idx="34">
                  <c:v>28</c:v>
                </c:pt>
                <c:pt idx="35">
                  <c:v>29</c:v>
                </c:pt>
                <c:pt idx="36">
                  <c:v>30</c:v>
                </c:pt>
                <c:pt idx="37">
                  <c:v>31</c:v>
                </c:pt>
                <c:pt idx="38">
                  <c:v>32</c:v>
                </c:pt>
                <c:pt idx="39">
                  <c:v>33</c:v>
                </c:pt>
                <c:pt idx="40">
                  <c:v>34</c:v>
                </c:pt>
                <c:pt idx="41">
                  <c:v>35</c:v>
                </c:pt>
                <c:pt idx="42">
                  <c:v>36</c:v>
                </c:pt>
                <c:pt idx="43">
                  <c:v>37</c:v>
                </c:pt>
                <c:pt idx="44">
                  <c:v>38</c:v>
                </c:pt>
                <c:pt idx="45">
                  <c:v>39</c:v>
                </c:pt>
                <c:pt idx="46">
                  <c:v>40</c:v>
                </c:pt>
                <c:pt idx="47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Лист1!$J$14</c:f>
              <c:strCache>
                <c:ptCount val="1"/>
                <c:pt idx="0">
                  <c:v>Рейтинговое место по наличию квалификационной категории по сотстоянию на 1 февраля 2013 г.</c:v>
                </c:pt>
              </c:strCache>
            </c:strRef>
          </c:tx>
          <c:invertIfNegative val="0"/>
          <c:cat>
            <c:strRef>
              <c:f>Лист1!$H$15:$H$62</c:f>
              <c:strCache>
                <c:ptCount val="48"/>
                <c:pt idx="0">
                  <c:v>Бугульминский</c:v>
                </c:pt>
                <c:pt idx="1">
                  <c:v>Атнинский</c:v>
                </c:pt>
                <c:pt idx="2">
                  <c:v>Мамадышский</c:v>
                </c:pt>
                <c:pt idx="3">
                  <c:v>Нижнекамский</c:v>
                </c:pt>
                <c:pt idx="4">
                  <c:v>Вахитовский- Приволжский</c:v>
                </c:pt>
                <c:pt idx="5">
                  <c:v>Авиастроительный-Ново-Савиновский</c:v>
                </c:pt>
                <c:pt idx="6">
                  <c:v>Буинский</c:v>
                </c:pt>
                <c:pt idx="7">
                  <c:v>Лениногорский</c:v>
                </c:pt>
                <c:pt idx="8">
                  <c:v>Заинский</c:v>
                </c:pt>
                <c:pt idx="9">
                  <c:v>Кировский-Московский</c:v>
                </c:pt>
                <c:pt idx="10">
                  <c:v>Чистопольский</c:v>
                </c:pt>
                <c:pt idx="11">
                  <c:v>Елабужский</c:v>
                </c:pt>
                <c:pt idx="12">
                  <c:v>Набережные Челны</c:v>
                </c:pt>
                <c:pt idx="13">
                  <c:v>Новошешминский</c:v>
                </c:pt>
                <c:pt idx="14">
                  <c:v>Дрожжановский</c:v>
                </c:pt>
                <c:pt idx="15">
                  <c:v>Нурлатский</c:v>
                </c:pt>
                <c:pt idx="16">
                  <c:v>Арский</c:v>
                </c:pt>
                <c:pt idx="17">
                  <c:v>Менделеевский</c:v>
                </c:pt>
                <c:pt idx="18">
                  <c:v>Сармановский</c:v>
                </c:pt>
                <c:pt idx="19">
                  <c:v>Советский</c:v>
                </c:pt>
                <c:pt idx="20">
                  <c:v>Зеленодольский</c:v>
                </c:pt>
                <c:pt idx="21">
                  <c:v>Спасский</c:v>
                </c:pt>
                <c:pt idx="22">
                  <c:v>Альметьевский</c:v>
                </c:pt>
                <c:pt idx="23">
                  <c:v>Камско - Устьинский</c:v>
                </c:pt>
                <c:pt idx="24">
                  <c:v>Азнакаевский</c:v>
                </c:pt>
                <c:pt idx="25">
                  <c:v>Аксубаевский </c:v>
                </c:pt>
                <c:pt idx="26">
                  <c:v>Мензелинский</c:v>
                </c:pt>
                <c:pt idx="27">
                  <c:v>Тюлячинский</c:v>
                </c:pt>
                <c:pt idx="28">
                  <c:v>Черемшанский</c:v>
                </c:pt>
                <c:pt idx="29">
                  <c:v>Бавлинский</c:v>
                </c:pt>
                <c:pt idx="30">
                  <c:v>Высокогорский</c:v>
                </c:pt>
                <c:pt idx="31">
                  <c:v>Балтасинский</c:v>
                </c:pt>
                <c:pt idx="32">
                  <c:v>Тетюшский</c:v>
                </c:pt>
                <c:pt idx="33">
                  <c:v>Верхнеуслонский</c:v>
                </c:pt>
                <c:pt idx="34">
                  <c:v>Пестречинский</c:v>
                </c:pt>
                <c:pt idx="35">
                  <c:v>Сабинский</c:v>
                </c:pt>
                <c:pt idx="36">
                  <c:v>Актанышский</c:v>
                </c:pt>
                <c:pt idx="37">
                  <c:v>Муслюмовский</c:v>
                </c:pt>
                <c:pt idx="38">
                  <c:v>Алексеевский</c:v>
                </c:pt>
                <c:pt idx="39">
                  <c:v>Ютазинский</c:v>
                </c:pt>
                <c:pt idx="40">
                  <c:v>Тукаевский</c:v>
                </c:pt>
                <c:pt idx="41">
                  <c:v>Агрызский</c:v>
                </c:pt>
                <c:pt idx="42">
                  <c:v>Кукморский </c:v>
                </c:pt>
                <c:pt idx="43">
                  <c:v>Алькеевский</c:v>
                </c:pt>
                <c:pt idx="44">
                  <c:v>Кайбицкий</c:v>
                </c:pt>
                <c:pt idx="45">
                  <c:v>Рыбно - Слободский</c:v>
                </c:pt>
                <c:pt idx="46">
                  <c:v>Апастовский</c:v>
                </c:pt>
                <c:pt idx="47">
                  <c:v>Лаишевский</c:v>
                </c:pt>
              </c:strCache>
            </c:strRef>
          </c:cat>
          <c:val>
            <c:numRef>
              <c:f>Лист1!$J$15:$J$62</c:f>
              <c:numCache>
                <c:formatCode>General</c:formatCode>
                <c:ptCount val="48"/>
                <c:pt idx="0">
                  <c:v>23</c:v>
                </c:pt>
                <c:pt idx="1">
                  <c:v>47</c:v>
                </c:pt>
                <c:pt idx="2">
                  <c:v>20</c:v>
                </c:pt>
                <c:pt idx="3">
                  <c:v>35</c:v>
                </c:pt>
                <c:pt idx="4">
                  <c:v>44</c:v>
                </c:pt>
                <c:pt idx="5">
                  <c:v>37</c:v>
                </c:pt>
                <c:pt idx="6">
                  <c:v>15</c:v>
                </c:pt>
                <c:pt idx="7">
                  <c:v>16</c:v>
                </c:pt>
                <c:pt idx="8">
                  <c:v>29</c:v>
                </c:pt>
                <c:pt idx="9">
                  <c:v>41</c:v>
                </c:pt>
                <c:pt idx="10">
                  <c:v>26</c:v>
                </c:pt>
                <c:pt idx="11">
                  <c:v>38</c:v>
                </c:pt>
                <c:pt idx="12">
                  <c:v>8</c:v>
                </c:pt>
                <c:pt idx="13">
                  <c:v>39</c:v>
                </c:pt>
                <c:pt idx="14">
                  <c:v>6</c:v>
                </c:pt>
                <c:pt idx="15">
                  <c:v>21</c:v>
                </c:pt>
                <c:pt idx="16">
                  <c:v>2</c:v>
                </c:pt>
                <c:pt idx="17">
                  <c:v>33</c:v>
                </c:pt>
                <c:pt idx="18">
                  <c:v>17</c:v>
                </c:pt>
                <c:pt idx="19">
                  <c:v>42</c:v>
                </c:pt>
                <c:pt idx="20">
                  <c:v>19</c:v>
                </c:pt>
                <c:pt idx="21">
                  <c:v>18</c:v>
                </c:pt>
                <c:pt idx="22">
                  <c:v>30</c:v>
                </c:pt>
                <c:pt idx="23">
                  <c:v>25</c:v>
                </c:pt>
                <c:pt idx="24">
                  <c:v>11</c:v>
                </c:pt>
                <c:pt idx="25">
                  <c:v>34</c:v>
                </c:pt>
                <c:pt idx="26">
                  <c:v>31</c:v>
                </c:pt>
                <c:pt idx="27">
                  <c:v>46</c:v>
                </c:pt>
                <c:pt idx="28">
                  <c:v>49</c:v>
                </c:pt>
                <c:pt idx="29">
                  <c:v>50</c:v>
                </c:pt>
                <c:pt idx="30">
                  <c:v>24</c:v>
                </c:pt>
                <c:pt idx="31">
                  <c:v>10</c:v>
                </c:pt>
                <c:pt idx="32">
                  <c:v>27</c:v>
                </c:pt>
                <c:pt idx="33">
                  <c:v>4</c:v>
                </c:pt>
                <c:pt idx="34">
                  <c:v>9</c:v>
                </c:pt>
                <c:pt idx="35">
                  <c:v>7</c:v>
                </c:pt>
                <c:pt idx="36">
                  <c:v>45</c:v>
                </c:pt>
                <c:pt idx="37">
                  <c:v>32</c:v>
                </c:pt>
                <c:pt idx="38">
                  <c:v>14</c:v>
                </c:pt>
                <c:pt idx="39">
                  <c:v>43</c:v>
                </c:pt>
                <c:pt idx="40">
                  <c:v>31</c:v>
                </c:pt>
                <c:pt idx="41">
                  <c:v>28</c:v>
                </c:pt>
                <c:pt idx="42">
                  <c:v>1</c:v>
                </c:pt>
                <c:pt idx="43">
                  <c:v>22</c:v>
                </c:pt>
                <c:pt idx="44">
                  <c:v>5</c:v>
                </c:pt>
                <c:pt idx="45">
                  <c:v>12</c:v>
                </c:pt>
                <c:pt idx="46">
                  <c:v>3</c:v>
                </c:pt>
                <c:pt idx="47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Лист1!$K$14</c:f>
              <c:strCache>
                <c:ptCount val="1"/>
                <c:pt idx="0">
                  <c:v>Рейтинговое место по наличию квалификационной категории по сотстоянию на 1 июня 2013 г.</c:v>
                </c:pt>
              </c:strCache>
            </c:strRef>
          </c:tx>
          <c:invertIfNegative val="0"/>
          <c:cat>
            <c:strRef>
              <c:f>Лист1!$H$15:$H$62</c:f>
              <c:strCache>
                <c:ptCount val="48"/>
                <c:pt idx="0">
                  <c:v>Бугульминский</c:v>
                </c:pt>
                <c:pt idx="1">
                  <c:v>Атнинский</c:v>
                </c:pt>
                <c:pt idx="2">
                  <c:v>Мамадышский</c:v>
                </c:pt>
                <c:pt idx="3">
                  <c:v>Нижнекамский</c:v>
                </c:pt>
                <c:pt idx="4">
                  <c:v>Вахитовский- Приволжский</c:v>
                </c:pt>
                <c:pt idx="5">
                  <c:v>Авиастроительный-Ново-Савиновский</c:v>
                </c:pt>
                <c:pt idx="6">
                  <c:v>Буинский</c:v>
                </c:pt>
                <c:pt idx="7">
                  <c:v>Лениногорский</c:v>
                </c:pt>
                <c:pt idx="8">
                  <c:v>Заинский</c:v>
                </c:pt>
                <c:pt idx="9">
                  <c:v>Кировский-Московский</c:v>
                </c:pt>
                <c:pt idx="10">
                  <c:v>Чистопольский</c:v>
                </c:pt>
                <c:pt idx="11">
                  <c:v>Елабужский</c:v>
                </c:pt>
                <c:pt idx="12">
                  <c:v>Набережные Челны</c:v>
                </c:pt>
                <c:pt idx="13">
                  <c:v>Новошешминский</c:v>
                </c:pt>
                <c:pt idx="14">
                  <c:v>Дрожжановский</c:v>
                </c:pt>
                <c:pt idx="15">
                  <c:v>Нурлатский</c:v>
                </c:pt>
                <c:pt idx="16">
                  <c:v>Арский</c:v>
                </c:pt>
                <c:pt idx="17">
                  <c:v>Менделеевский</c:v>
                </c:pt>
                <c:pt idx="18">
                  <c:v>Сармановский</c:v>
                </c:pt>
                <c:pt idx="19">
                  <c:v>Советский</c:v>
                </c:pt>
                <c:pt idx="20">
                  <c:v>Зеленодольский</c:v>
                </c:pt>
                <c:pt idx="21">
                  <c:v>Спасский</c:v>
                </c:pt>
                <c:pt idx="22">
                  <c:v>Альметьевский</c:v>
                </c:pt>
                <c:pt idx="23">
                  <c:v>Камско - Устьинский</c:v>
                </c:pt>
                <c:pt idx="24">
                  <c:v>Азнакаевский</c:v>
                </c:pt>
                <c:pt idx="25">
                  <c:v>Аксубаевский </c:v>
                </c:pt>
                <c:pt idx="26">
                  <c:v>Мензелинский</c:v>
                </c:pt>
                <c:pt idx="27">
                  <c:v>Тюлячинский</c:v>
                </c:pt>
                <c:pt idx="28">
                  <c:v>Черемшанский</c:v>
                </c:pt>
                <c:pt idx="29">
                  <c:v>Бавлинский</c:v>
                </c:pt>
                <c:pt idx="30">
                  <c:v>Высокогорский</c:v>
                </c:pt>
                <c:pt idx="31">
                  <c:v>Балтасинский</c:v>
                </c:pt>
                <c:pt idx="32">
                  <c:v>Тетюшский</c:v>
                </c:pt>
                <c:pt idx="33">
                  <c:v>Верхнеуслонский</c:v>
                </c:pt>
                <c:pt idx="34">
                  <c:v>Пестречинский</c:v>
                </c:pt>
                <c:pt idx="35">
                  <c:v>Сабинский</c:v>
                </c:pt>
                <c:pt idx="36">
                  <c:v>Актанышский</c:v>
                </c:pt>
                <c:pt idx="37">
                  <c:v>Муслюмовский</c:v>
                </c:pt>
                <c:pt idx="38">
                  <c:v>Алексеевский</c:v>
                </c:pt>
                <c:pt idx="39">
                  <c:v>Ютазинский</c:v>
                </c:pt>
                <c:pt idx="40">
                  <c:v>Тукаевский</c:v>
                </c:pt>
                <c:pt idx="41">
                  <c:v>Агрызский</c:v>
                </c:pt>
                <c:pt idx="42">
                  <c:v>Кукморский </c:v>
                </c:pt>
                <c:pt idx="43">
                  <c:v>Алькеевский</c:v>
                </c:pt>
                <c:pt idx="44">
                  <c:v>Кайбицкий</c:v>
                </c:pt>
                <c:pt idx="45">
                  <c:v>Рыбно - Слободский</c:v>
                </c:pt>
                <c:pt idx="46">
                  <c:v>Апастовский</c:v>
                </c:pt>
                <c:pt idx="47">
                  <c:v>Лаишевский</c:v>
                </c:pt>
              </c:strCache>
            </c:strRef>
          </c:cat>
          <c:val>
            <c:numRef>
              <c:f>Лист1!$K$15:$K$62</c:f>
              <c:numCache>
                <c:formatCode>General</c:formatCode>
                <c:ptCount val="48"/>
                <c:pt idx="0">
                  <c:v>15</c:v>
                </c:pt>
                <c:pt idx="1">
                  <c:v>39</c:v>
                </c:pt>
                <c:pt idx="2">
                  <c:v>26</c:v>
                </c:pt>
                <c:pt idx="3">
                  <c:v>36</c:v>
                </c:pt>
                <c:pt idx="4">
                  <c:v>46</c:v>
                </c:pt>
                <c:pt idx="5">
                  <c:v>41</c:v>
                </c:pt>
                <c:pt idx="6">
                  <c:v>17</c:v>
                </c:pt>
                <c:pt idx="7">
                  <c:v>14</c:v>
                </c:pt>
                <c:pt idx="8">
                  <c:v>35</c:v>
                </c:pt>
                <c:pt idx="9">
                  <c:v>34</c:v>
                </c:pt>
                <c:pt idx="10">
                  <c:v>21</c:v>
                </c:pt>
                <c:pt idx="11">
                  <c:v>43</c:v>
                </c:pt>
                <c:pt idx="12">
                  <c:v>23</c:v>
                </c:pt>
                <c:pt idx="13">
                  <c:v>40</c:v>
                </c:pt>
                <c:pt idx="14">
                  <c:v>10</c:v>
                </c:pt>
                <c:pt idx="15">
                  <c:v>13</c:v>
                </c:pt>
                <c:pt idx="16">
                  <c:v>2</c:v>
                </c:pt>
                <c:pt idx="17">
                  <c:v>31</c:v>
                </c:pt>
                <c:pt idx="18">
                  <c:v>22</c:v>
                </c:pt>
                <c:pt idx="19">
                  <c:v>45</c:v>
                </c:pt>
                <c:pt idx="20">
                  <c:v>12</c:v>
                </c:pt>
                <c:pt idx="21">
                  <c:v>19</c:v>
                </c:pt>
                <c:pt idx="22">
                  <c:v>38</c:v>
                </c:pt>
                <c:pt idx="23">
                  <c:v>25</c:v>
                </c:pt>
                <c:pt idx="24">
                  <c:v>8</c:v>
                </c:pt>
                <c:pt idx="25">
                  <c:v>20</c:v>
                </c:pt>
                <c:pt idx="26">
                  <c:v>47</c:v>
                </c:pt>
                <c:pt idx="27">
                  <c:v>28</c:v>
                </c:pt>
                <c:pt idx="28">
                  <c:v>48</c:v>
                </c:pt>
                <c:pt idx="29">
                  <c:v>42</c:v>
                </c:pt>
                <c:pt idx="30">
                  <c:v>16</c:v>
                </c:pt>
                <c:pt idx="31">
                  <c:v>5</c:v>
                </c:pt>
                <c:pt idx="32">
                  <c:v>9</c:v>
                </c:pt>
                <c:pt idx="33">
                  <c:v>6</c:v>
                </c:pt>
                <c:pt idx="34">
                  <c:v>24</c:v>
                </c:pt>
                <c:pt idx="35">
                  <c:v>7</c:v>
                </c:pt>
                <c:pt idx="36">
                  <c:v>44</c:v>
                </c:pt>
                <c:pt idx="37">
                  <c:v>27</c:v>
                </c:pt>
                <c:pt idx="38">
                  <c:v>18</c:v>
                </c:pt>
                <c:pt idx="39">
                  <c:v>33</c:v>
                </c:pt>
                <c:pt idx="40">
                  <c:v>32</c:v>
                </c:pt>
                <c:pt idx="41">
                  <c:v>29</c:v>
                </c:pt>
                <c:pt idx="42">
                  <c:v>1</c:v>
                </c:pt>
                <c:pt idx="43">
                  <c:v>37</c:v>
                </c:pt>
                <c:pt idx="44">
                  <c:v>3</c:v>
                </c:pt>
                <c:pt idx="45">
                  <c:v>11</c:v>
                </c:pt>
                <c:pt idx="46">
                  <c:v>4</c:v>
                </c:pt>
                <c:pt idx="47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19392"/>
        <c:axId val="98620544"/>
      </c:barChart>
      <c:catAx>
        <c:axId val="98619392"/>
        <c:scaling>
          <c:orientation val="minMax"/>
        </c:scaling>
        <c:delete val="0"/>
        <c:axPos val="b"/>
        <c:majorTickMark val="out"/>
        <c:minorTickMark val="none"/>
        <c:tickLblPos val="nextTo"/>
        <c:crossAx val="98620544"/>
        <c:crosses val="autoZero"/>
        <c:auto val="1"/>
        <c:lblAlgn val="ctr"/>
        <c:lblOffset val="100"/>
        <c:noMultiLvlLbl val="0"/>
      </c:catAx>
      <c:valAx>
        <c:axId val="98620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61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1741174848885424E-3"/>
          <c:y val="0.13153186682961152"/>
          <c:w val="0.20365789431307862"/>
          <c:h val="0.4725975892193650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Лист1!$N$45</c:f>
              <c:strCache>
                <c:ptCount val="1"/>
                <c:pt idx="0">
                  <c:v>Наличие высшей категории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Лист1!$M$46:$M$53</c:f>
              <c:strCache>
                <c:ptCount val="8"/>
                <c:pt idx="0">
                  <c:v>По РТ</c:v>
                </c:pt>
                <c:pt idx="1">
                  <c:v>Кукморский</c:v>
                </c:pt>
                <c:pt idx="2">
                  <c:v>Кировский _Московский</c:v>
                </c:pt>
                <c:pt idx="3">
                  <c:v>Вахитовский-Приволжский</c:v>
                </c:pt>
                <c:pt idx="4">
                  <c:v>г. Набережные Челны</c:v>
                </c:pt>
                <c:pt idx="5">
                  <c:v>Апастовский</c:v>
                </c:pt>
                <c:pt idx="6">
                  <c:v>Авиастрительный-Ново-Савиновский</c:v>
                </c:pt>
                <c:pt idx="7">
                  <c:v>Кайбицкий</c:v>
                </c:pt>
              </c:strCache>
            </c:strRef>
          </c:cat>
          <c:val>
            <c:numRef>
              <c:f>Лист1!$N$46:$N$53</c:f>
              <c:numCache>
                <c:formatCode>General</c:formatCode>
                <c:ptCount val="8"/>
                <c:pt idx="0">
                  <c:v>17.3</c:v>
                </c:pt>
                <c:pt idx="1">
                  <c:v>22.4</c:v>
                </c:pt>
                <c:pt idx="2">
                  <c:v>20.2</c:v>
                </c:pt>
                <c:pt idx="3">
                  <c:v>18.8</c:v>
                </c:pt>
                <c:pt idx="4">
                  <c:v>18.5</c:v>
                </c:pt>
                <c:pt idx="5">
                  <c:v>18.8</c:v>
                </c:pt>
                <c:pt idx="6">
                  <c:v>18.100000000000001</c:v>
                </c:pt>
                <c:pt idx="7">
                  <c:v>17.5</c:v>
                </c:pt>
              </c:numCache>
            </c:numRef>
          </c:val>
        </c:ser>
        <c:ser>
          <c:idx val="1"/>
          <c:order val="1"/>
          <c:tx>
            <c:strRef>
              <c:f>Лист1!$O$45</c:f>
              <c:strCache>
                <c:ptCount val="1"/>
                <c:pt idx="0">
                  <c:v>Общее рейтинговое место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Лист1!$M$46:$M$53</c:f>
              <c:strCache>
                <c:ptCount val="8"/>
                <c:pt idx="0">
                  <c:v>По РТ</c:v>
                </c:pt>
                <c:pt idx="1">
                  <c:v>Кукморский</c:v>
                </c:pt>
                <c:pt idx="2">
                  <c:v>Кировский _Московский</c:v>
                </c:pt>
                <c:pt idx="3">
                  <c:v>Вахитовский-Приволжский</c:v>
                </c:pt>
                <c:pt idx="4">
                  <c:v>г. Набережные Челны</c:v>
                </c:pt>
                <c:pt idx="5">
                  <c:v>Апастовский</c:v>
                </c:pt>
                <c:pt idx="6">
                  <c:v>Авиастрительный-Ново-Савиновский</c:v>
                </c:pt>
                <c:pt idx="7">
                  <c:v>Кайбицкий</c:v>
                </c:pt>
              </c:strCache>
            </c:strRef>
          </c:cat>
          <c:val>
            <c:numRef>
              <c:f>Лист1!$O$46:$O$53</c:f>
              <c:numCache>
                <c:formatCode>General</c:formatCode>
                <c:ptCount val="8"/>
                <c:pt idx="0">
                  <c:v>1</c:v>
                </c:pt>
                <c:pt idx="1">
                  <c:v>36</c:v>
                </c:pt>
                <c:pt idx="2">
                  <c:v>9</c:v>
                </c:pt>
                <c:pt idx="3">
                  <c:v>5</c:v>
                </c:pt>
                <c:pt idx="4">
                  <c:v>11</c:v>
                </c:pt>
                <c:pt idx="5">
                  <c:v>40</c:v>
                </c:pt>
                <c:pt idx="6">
                  <c:v>6</c:v>
                </c:pt>
                <c:pt idx="7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310272"/>
        <c:axId val="128312064"/>
        <c:axId val="0"/>
      </c:bar3DChart>
      <c:catAx>
        <c:axId val="128310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8312064"/>
        <c:crosses val="autoZero"/>
        <c:auto val="1"/>
        <c:lblAlgn val="ctr"/>
        <c:lblOffset val="100"/>
        <c:noMultiLvlLbl val="0"/>
      </c:catAx>
      <c:valAx>
        <c:axId val="12831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310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Лист1!$I$45</c:f>
              <c:strCache>
                <c:ptCount val="1"/>
                <c:pt idx="0">
                  <c:v>Наличие высшей категории</c:v>
                </c:pt>
              </c:strCache>
            </c:strRef>
          </c:tx>
          <c:invertIfNegative val="0"/>
          <c:cat>
            <c:strRef>
              <c:f>Лист1!$H$46:$H$51</c:f>
              <c:strCache>
                <c:ptCount val="6"/>
                <c:pt idx="0">
                  <c:v>По РТ</c:v>
                </c:pt>
                <c:pt idx="1">
                  <c:v>Черемшанский</c:v>
                </c:pt>
                <c:pt idx="2">
                  <c:v>Сабинский</c:v>
                </c:pt>
                <c:pt idx="3">
                  <c:v>Высокогорский</c:v>
                </c:pt>
                <c:pt idx="4">
                  <c:v>Аксубаевский</c:v>
                </c:pt>
                <c:pt idx="5">
                  <c:v>Нижнекамский УДО</c:v>
                </c:pt>
              </c:strCache>
            </c:strRef>
          </c:cat>
          <c:val>
            <c:numRef>
              <c:f>Лист1!$I$46:$I$51</c:f>
              <c:numCache>
                <c:formatCode>General</c:formatCode>
                <c:ptCount val="6"/>
                <c:pt idx="0">
                  <c:v>17.3</c:v>
                </c:pt>
                <c:pt idx="1">
                  <c:v>5.7</c:v>
                </c:pt>
                <c:pt idx="2">
                  <c:v>6.3</c:v>
                </c:pt>
                <c:pt idx="3">
                  <c:v>6.7</c:v>
                </c:pt>
                <c:pt idx="4">
                  <c:v>6.7</c:v>
                </c:pt>
                <c:pt idx="5">
                  <c:v>6.9</c:v>
                </c:pt>
              </c:numCache>
            </c:numRef>
          </c:val>
        </c:ser>
        <c:ser>
          <c:idx val="1"/>
          <c:order val="1"/>
          <c:tx>
            <c:strRef>
              <c:f>Лист1!$J$45</c:f>
              <c:strCache>
                <c:ptCount val="1"/>
                <c:pt idx="0">
                  <c:v>Общее рейтинговое место</c:v>
                </c:pt>
              </c:strCache>
            </c:strRef>
          </c:tx>
          <c:invertIfNegative val="0"/>
          <c:cat>
            <c:strRef>
              <c:f>Лист1!$H$46:$H$51</c:f>
              <c:strCache>
                <c:ptCount val="6"/>
                <c:pt idx="0">
                  <c:v>По РТ</c:v>
                </c:pt>
                <c:pt idx="1">
                  <c:v>Черемшанский</c:v>
                </c:pt>
                <c:pt idx="2">
                  <c:v>Сабинский</c:v>
                </c:pt>
                <c:pt idx="3">
                  <c:v>Высокогорский</c:v>
                </c:pt>
                <c:pt idx="4">
                  <c:v>Аксубаевский</c:v>
                </c:pt>
                <c:pt idx="5">
                  <c:v>Нижнекамский УДО</c:v>
                </c:pt>
              </c:strCache>
            </c:strRef>
          </c:cat>
          <c:val>
            <c:numRef>
              <c:f>Лист1!$J$46:$J$51</c:f>
              <c:numCache>
                <c:formatCode>General</c:formatCode>
                <c:ptCount val="6"/>
                <c:pt idx="0">
                  <c:v>1</c:v>
                </c:pt>
                <c:pt idx="1">
                  <c:v>22</c:v>
                </c:pt>
                <c:pt idx="2">
                  <c:v>29</c:v>
                </c:pt>
                <c:pt idx="3">
                  <c:v>24</c:v>
                </c:pt>
                <c:pt idx="4">
                  <c:v>21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Лист1!$K$45</c:f>
              <c:strCache>
                <c:ptCount val="1"/>
              </c:strCache>
            </c:strRef>
          </c:tx>
          <c:invertIfNegative val="0"/>
          <c:cat>
            <c:strRef>
              <c:f>Лист1!$H$46:$H$51</c:f>
              <c:strCache>
                <c:ptCount val="6"/>
                <c:pt idx="0">
                  <c:v>По РТ</c:v>
                </c:pt>
                <c:pt idx="1">
                  <c:v>Черемшанский</c:v>
                </c:pt>
                <c:pt idx="2">
                  <c:v>Сабинский</c:v>
                </c:pt>
                <c:pt idx="3">
                  <c:v>Высокогорский</c:v>
                </c:pt>
                <c:pt idx="4">
                  <c:v>Аксубаевский</c:v>
                </c:pt>
                <c:pt idx="5">
                  <c:v>Нижнекамский УДО</c:v>
                </c:pt>
              </c:strCache>
            </c:strRef>
          </c:cat>
          <c:val>
            <c:numRef>
              <c:f>Лист1!$K$46:$K$51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627904"/>
        <c:axId val="133629440"/>
        <c:axId val="0"/>
      </c:bar3DChart>
      <c:catAx>
        <c:axId val="13362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3629440"/>
        <c:crosses val="autoZero"/>
        <c:auto val="1"/>
        <c:lblAlgn val="ctr"/>
        <c:lblOffset val="100"/>
        <c:noMultiLvlLbl val="0"/>
      </c:catAx>
      <c:valAx>
        <c:axId val="133629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62790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Лист1!$H$10</c:f>
              <c:strCache>
                <c:ptCount val="1"/>
                <c:pt idx="0">
                  <c:v>Учителя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Лист1!$I$9:$L$9</c:f>
              <c:strCache>
                <c:ptCount val="4"/>
                <c:pt idx="0">
                  <c:v>2009г.</c:v>
                </c:pt>
                <c:pt idx="1">
                  <c:v>2010г.</c:v>
                </c:pt>
                <c:pt idx="2">
                  <c:v>2011г.</c:v>
                </c:pt>
                <c:pt idx="3">
                  <c:v>2012г.</c:v>
                </c:pt>
              </c:strCache>
            </c:strRef>
          </c:cat>
          <c:val>
            <c:numRef>
              <c:f>Лист1!$I$10:$L$10</c:f>
              <c:numCache>
                <c:formatCode>General</c:formatCode>
                <c:ptCount val="4"/>
                <c:pt idx="0">
                  <c:v>67.7</c:v>
                </c:pt>
                <c:pt idx="1">
                  <c:v>76.900000000000006</c:v>
                </c:pt>
                <c:pt idx="2">
                  <c:v>75.7</c:v>
                </c:pt>
                <c:pt idx="3">
                  <c:v>74.099999999999994</c:v>
                </c:pt>
              </c:numCache>
            </c:numRef>
          </c:val>
        </c:ser>
        <c:ser>
          <c:idx val="1"/>
          <c:order val="1"/>
          <c:tx>
            <c:strRef>
              <c:f>Лист1!$H$11</c:f>
              <c:strCache>
                <c:ptCount val="1"/>
                <c:pt idx="0">
                  <c:v>Ученики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Лист1!$I$9:$L$9</c:f>
              <c:strCache>
                <c:ptCount val="4"/>
                <c:pt idx="0">
                  <c:v>2009г.</c:v>
                </c:pt>
                <c:pt idx="1">
                  <c:v>2010г.</c:v>
                </c:pt>
                <c:pt idx="2">
                  <c:v>2011г.</c:v>
                </c:pt>
                <c:pt idx="3">
                  <c:v>2012г.</c:v>
                </c:pt>
              </c:strCache>
            </c:strRef>
          </c:cat>
          <c:val>
            <c:numRef>
              <c:f>Лист1!$I$11:$L$11</c:f>
              <c:numCache>
                <c:formatCode>General</c:formatCode>
                <c:ptCount val="4"/>
                <c:pt idx="0">
                  <c:v>49.7</c:v>
                </c:pt>
                <c:pt idx="1">
                  <c:v>53.7</c:v>
                </c:pt>
                <c:pt idx="2">
                  <c:v>59.4</c:v>
                </c:pt>
                <c:pt idx="3">
                  <c:v>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673728"/>
        <c:axId val="133675264"/>
        <c:axId val="0"/>
      </c:bar3DChart>
      <c:catAx>
        <c:axId val="133673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3675264"/>
        <c:crosses val="autoZero"/>
        <c:auto val="1"/>
        <c:lblAlgn val="ctr"/>
        <c:lblOffset val="100"/>
        <c:noMultiLvlLbl val="0"/>
      </c:catAx>
      <c:valAx>
        <c:axId val="13367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673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'ИРО+эл.образ.+ЕГЭ'!$P$66</c:f>
              <c:strCache>
                <c:ptCount val="1"/>
                <c:pt idx="0">
                  <c:v>Прошли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'ИРО+эл.образ.+ЕГЭ'!$Q$65:$S$65</c:f>
              <c:strCache>
                <c:ptCount val="3"/>
                <c:pt idx="0">
                  <c:v>ИРО РТ </c:v>
                </c:pt>
                <c:pt idx="1">
                  <c:v>ЕГЭ,ЕРЭ</c:v>
                </c:pt>
                <c:pt idx="2">
                  <c:v>Электронное образование</c:v>
                </c:pt>
              </c:strCache>
            </c:strRef>
          </c:cat>
          <c:val>
            <c:numRef>
              <c:f>'ИРО+эл.образ.+ЕГЭ'!$Q$66:$S$66</c:f>
              <c:numCache>
                <c:formatCode>General</c:formatCode>
                <c:ptCount val="3"/>
                <c:pt idx="0">
                  <c:v>1097</c:v>
                </c:pt>
                <c:pt idx="1">
                  <c:v>13448</c:v>
                </c:pt>
                <c:pt idx="2">
                  <c:v>22519</c:v>
                </c:pt>
              </c:numCache>
            </c:numRef>
          </c:val>
        </c:ser>
        <c:ser>
          <c:idx val="1"/>
          <c:order val="1"/>
          <c:tx>
            <c:strRef>
              <c:f>'ИРО+эл.образ.+ЕГЭ'!$P$67</c:f>
              <c:strCache>
                <c:ptCount val="1"/>
                <c:pt idx="0">
                  <c:v>не справились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'ИРО+эл.образ.+ЕГЭ'!$Q$65:$S$65</c:f>
              <c:strCache>
                <c:ptCount val="3"/>
                <c:pt idx="0">
                  <c:v>ИРО РТ </c:v>
                </c:pt>
                <c:pt idx="1">
                  <c:v>ЕГЭ,ЕРЭ</c:v>
                </c:pt>
                <c:pt idx="2">
                  <c:v>Электронное образование</c:v>
                </c:pt>
              </c:strCache>
            </c:strRef>
          </c:cat>
          <c:val>
            <c:numRef>
              <c:f>'ИРО+эл.образ.+ЕГЭ'!$Q$67:$S$67</c:f>
              <c:numCache>
                <c:formatCode>General</c:formatCode>
                <c:ptCount val="3"/>
                <c:pt idx="0">
                  <c:v>291</c:v>
                </c:pt>
                <c:pt idx="1">
                  <c:v>5649</c:v>
                </c:pt>
                <c:pt idx="2">
                  <c:v>6117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120064"/>
        <c:axId val="142121600"/>
        <c:axId val="0"/>
      </c:bar3DChart>
      <c:catAx>
        <c:axId val="14212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2121600"/>
        <c:crosses val="autoZero"/>
        <c:auto val="1"/>
        <c:lblAlgn val="ctr"/>
        <c:lblOffset val="100"/>
        <c:noMultiLvlLbl val="0"/>
      </c:catAx>
      <c:valAx>
        <c:axId val="14212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12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Лист1!$I$4:$I$49</c:f>
              <c:strCache>
                <c:ptCount val="46"/>
                <c:pt idx="0">
                  <c:v>Агрызский</c:v>
                </c:pt>
                <c:pt idx="1">
                  <c:v>Азнакаевский</c:v>
                </c:pt>
                <c:pt idx="2">
                  <c:v>Аксубаевский</c:v>
                </c:pt>
                <c:pt idx="3">
                  <c:v>Актанышский</c:v>
                </c:pt>
                <c:pt idx="4">
                  <c:v>Алексеевский</c:v>
                </c:pt>
                <c:pt idx="5">
                  <c:v>Алькеевский</c:v>
                </c:pt>
                <c:pt idx="6">
                  <c:v>Альметьевский</c:v>
                </c:pt>
                <c:pt idx="7">
                  <c:v>Апастовский</c:v>
                </c:pt>
                <c:pt idx="8">
                  <c:v>Арский</c:v>
                </c:pt>
                <c:pt idx="9">
                  <c:v>Атнинский</c:v>
                </c:pt>
                <c:pt idx="10">
                  <c:v>Бавлинский</c:v>
                </c:pt>
                <c:pt idx="11">
                  <c:v>Балтасинский</c:v>
                </c:pt>
                <c:pt idx="12">
                  <c:v>Бугульминский</c:v>
                </c:pt>
                <c:pt idx="13">
                  <c:v>Буинский</c:v>
                </c:pt>
                <c:pt idx="14">
                  <c:v>Верхнеуслонский</c:v>
                </c:pt>
                <c:pt idx="15">
                  <c:v>Высокогорский</c:v>
                </c:pt>
                <c:pt idx="16">
                  <c:v>Дрожжановский</c:v>
                </c:pt>
                <c:pt idx="17">
                  <c:v>Елабужский</c:v>
                </c:pt>
                <c:pt idx="18">
                  <c:v>Заинский</c:v>
                </c:pt>
                <c:pt idx="19">
                  <c:v>Зеленодольский</c:v>
                </c:pt>
                <c:pt idx="20">
                  <c:v>Кайбицкий</c:v>
                </c:pt>
                <c:pt idx="21">
                  <c:v>Камско-Устьинский</c:v>
                </c:pt>
                <c:pt idx="22">
                  <c:v>Кукморский</c:v>
                </c:pt>
                <c:pt idx="23">
                  <c:v>Лаишевский</c:v>
                </c:pt>
                <c:pt idx="24">
                  <c:v>Лениногорский</c:v>
                </c:pt>
                <c:pt idx="25">
                  <c:v>Мамадышский</c:v>
                </c:pt>
                <c:pt idx="26">
                  <c:v>Менделеевский</c:v>
                </c:pt>
                <c:pt idx="27">
                  <c:v>Мензелинский</c:v>
                </c:pt>
                <c:pt idx="28">
                  <c:v>Муслюмовский</c:v>
                </c:pt>
                <c:pt idx="29">
                  <c:v>Нижнекамский УО</c:v>
                </c:pt>
                <c:pt idx="30">
                  <c:v>Нижнекамский ДОУ</c:v>
                </c:pt>
                <c:pt idx="31">
                  <c:v>Новошешминский</c:v>
                </c:pt>
                <c:pt idx="32">
                  <c:v>Нурлатский</c:v>
                </c:pt>
                <c:pt idx="33">
                  <c:v>Пестречинский</c:v>
                </c:pt>
                <c:pt idx="34">
                  <c:v>Рыбно-Слободский</c:v>
                </c:pt>
                <c:pt idx="35">
                  <c:v>Сабинский</c:v>
                </c:pt>
                <c:pt idx="36">
                  <c:v>Сармановский</c:v>
                </c:pt>
                <c:pt idx="37">
                  <c:v>Спасский</c:v>
                </c:pt>
                <c:pt idx="38">
                  <c:v>Тетюшский</c:v>
                </c:pt>
                <c:pt idx="39">
                  <c:v>Тукаевский</c:v>
                </c:pt>
                <c:pt idx="40">
                  <c:v>Тюлячинский</c:v>
                </c:pt>
                <c:pt idx="41">
                  <c:v>Черемшанский</c:v>
                </c:pt>
                <c:pt idx="42">
                  <c:v>Чистопольский</c:v>
                </c:pt>
                <c:pt idx="43">
                  <c:v>Ютазинский</c:v>
                </c:pt>
                <c:pt idx="44">
                  <c:v>г.Набережные Челны</c:v>
                </c:pt>
                <c:pt idx="45">
                  <c:v>г.Казань </c:v>
                </c:pt>
              </c:strCache>
            </c:strRef>
          </c:cat>
          <c:val>
            <c:numRef>
              <c:f>Лист1!$J$4:$J$49</c:f>
              <c:numCache>
                <c:formatCode>General</c:formatCode>
                <c:ptCount val="4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16</c:v>
                </c:pt>
                <c:pt idx="6">
                  <c:v>0</c:v>
                </c:pt>
                <c:pt idx="7">
                  <c:v>11</c:v>
                </c:pt>
                <c:pt idx="8">
                  <c:v>10</c:v>
                </c:pt>
                <c:pt idx="9">
                  <c:v>5</c:v>
                </c:pt>
                <c:pt idx="10">
                  <c:v>5</c:v>
                </c:pt>
                <c:pt idx="11">
                  <c:v>0</c:v>
                </c:pt>
                <c:pt idx="12">
                  <c:v>7</c:v>
                </c:pt>
                <c:pt idx="13">
                  <c:v>0</c:v>
                </c:pt>
                <c:pt idx="14">
                  <c:v>3</c:v>
                </c:pt>
                <c:pt idx="15">
                  <c:v>13</c:v>
                </c:pt>
                <c:pt idx="16">
                  <c:v>6</c:v>
                </c:pt>
                <c:pt idx="17">
                  <c:v>5</c:v>
                </c:pt>
                <c:pt idx="18">
                  <c:v>0</c:v>
                </c:pt>
                <c:pt idx="19">
                  <c:v>0</c:v>
                </c:pt>
                <c:pt idx="20">
                  <c:v>5</c:v>
                </c:pt>
                <c:pt idx="21">
                  <c:v>2</c:v>
                </c:pt>
                <c:pt idx="22">
                  <c:v>5</c:v>
                </c:pt>
                <c:pt idx="23">
                  <c:v>5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2</c:v>
                </c:pt>
                <c:pt idx="28">
                  <c:v>0</c:v>
                </c:pt>
                <c:pt idx="29">
                  <c:v>0</c:v>
                </c:pt>
                <c:pt idx="30">
                  <c:v>5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1</c:v>
                </c:pt>
                <c:pt idx="36">
                  <c:v>2</c:v>
                </c:pt>
                <c:pt idx="37">
                  <c:v>6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576640"/>
        <c:axId val="142582528"/>
        <c:axId val="0"/>
      </c:bar3DChart>
      <c:catAx>
        <c:axId val="142576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42582528"/>
        <c:crosses val="autoZero"/>
        <c:auto val="1"/>
        <c:lblAlgn val="ctr"/>
        <c:lblOffset val="100"/>
        <c:noMultiLvlLbl val="0"/>
      </c:catAx>
      <c:valAx>
        <c:axId val="14258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576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'ОУ планирование ат-ции'!$C$2</c:f>
              <c:strCache>
                <c:ptCount val="1"/>
                <c:pt idx="0">
                  <c:v>Не проходили тестирование в период с февраля по май 2013г.</c:v>
                </c:pt>
              </c:strCache>
            </c:strRef>
          </c:tx>
          <c:invertIfNegative val="0"/>
          <c:cat>
            <c:strRef>
              <c:f>'ОУ планирование ат-ции'!$B$3:$B$53</c:f>
              <c:strCache>
                <c:ptCount val="51"/>
                <c:pt idx="1">
                  <c:v>Альметьевский</c:v>
                </c:pt>
                <c:pt idx="2">
                  <c:v>Кукморский</c:v>
                </c:pt>
                <c:pt idx="3">
                  <c:v>Дрожжановский</c:v>
                </c:pt>
                <c:pt idx="4">
                  <c:v>Атнинский</c:v>
                </c:pt>
                <c:pt idx="5">
                  <c:v>Лаишевский</c:v>
                </c:pt>
                <c:pt idx="6">
                  <c:v>Нурлатский</c:v>
                </c:pt>
                <c:pt idx="7">
                  <c:v>Вахитовский-Приволжский</c:v>
                </c:pt>
                <c:pt idx="8">
                  <c:v>Агрызский</c:v>
                </c:pt>
                <c:pt idx="9">
                  <c:v>Бавлинский</c:v>
                </c:pt>
                <c:pt idx="10">
                  <c:v>Заинский</c:v>
                </c:pt>
                <c:pt idx="11">
                  <c:v>Черемшанский</c:v>
                </c:pt>
                <c:pt idx="12">
                  <c:v>Аксубаевский</c:v>
                </c:pt>
                <c:pt idx="13">
                  <c:v>Кайбицкий</c:v>
                </c:pt>
                <c:pt idx="14">
                  <c:v>УО г.Казань </c:v>
                </c:pt>
                <c:pt idx="15">
                  <c:v>Спасский</c:v>
                </c:pt>
                <c:pt idx="16">
                  <c:v>Бугульминский</c:v>
                </c:pt>
                <c:pt idx="17">
                  <c:v>Тетюшский</c:v>
                </c:pt>
                <c:pt idx="18">
                  <c:v>Сабинский</c:v>
                </c:pt>
                <c:pt idx="19">
                  <c:v>Высокогорский</c:v>
                </c:pt>
                <c:pt idx="20">
                  <c:v>Авиастроительный-Ново-Савиновский</c:v>
                </c:pt>
                <c:pt idx="21">
                  <c:v>Балтасинский</c:v>
                </c:pt>
                <c:pt idx="22">
                  <c:v>Зеленодольский</c:v>
                </c:pt>
                <c:pt idx="23">
                  <c:v>Кировский-Московский</c:v>
                </c:pt>
                <c:pt idx="24">
                  <c:v>Пестречинский</c:v>
                </c:pt>
                <c:pt idx="25">
                  <c:v>Новошешминский</c:v>
                </c:pt>
                <c:pt idx="26">
                  <c:v>Советский</c:v>
                </c:pt>
                <c:pt idx="27">
                  <c:v>Елабужский</c:v>
                </c:pt>
                <c:pt idx="28">
                  <c:v>Нижнекамский УО</c:v>
                </c:pt>
                <c:pt idx="29">
                  <c:v>Менделеевский</c:v>
                </c:pt>
                <c:pt idx="30">
                  <c:v>Ютазинский</c:v>
                </c:pt>
                <c:pt idx="31">
                  <c:v>Алексеевский</c:v>
                </c:pt>
                <c:pt idx="32">
                  <c:v>Арский</c:v>
                </c:pt>
                <c:pt idx="33">
                  <c:v>Тукаевский</c:v>
                </c:pt>
                <c:pt idx="34">
                  <c:v>Тюлячинский</c:v>
                </c:pt>
                <c:pt idx="35">
                  <c:v>г.Набережные Челны</c:v>
                </c:pt>
                <c:pt idx="36">
                  <c:v>Рыбно-Слободский</c:v>
                </c:pt>
                <c:pt idx="37">
                  <c:v>Верхнеуслонский</c:v>
                </c:pt>
                <c:pt idx="38">
                  <c:v>Лениногорский</c:v>
                </c:pt>
                <c:pt idx="39">
                  <c:v>Мамадышский</c:v>
                </c:pt>
                <c:pt idx="40">
                  <c:v>Мензелинский</c:v>
                </c:pt>
                <c:pt idx="41">
                  <c:v>Буинский</c:v>
                </c:pt>
                <c:pt idx="42">
                  <c:v>Алькеевский</c:v>
                </c:pt>
                <c:pt idx="43">
                  <c:v>Нижнекамский ДОУ</c:v>
                </c:pt>
                <c:pt idx="44">
                  <c:v>Апастовский</c:v>
                </c:pt>
                <c:pt idx="45">
                  <c:v>Муслюмовский</c:v>
                </c:pt>
                <c:pt idx="46">
                  <c:v>Азнакаевский</c:v>
                </c:pt>
                <c:pt idx="47">
                  <c:v>Камско-Устьинский</c:v>
                </c:pt>
                <c:pt idx="48">
                  <c:v>Сармановский</c:v>
                </c:pt>
                <c:pt idx="49">
                  <c:v>Актанышский</c:v>
                </c:pt>
                <c:pt idx="50">
                  <c:v>Чистопольский</c:v>
                </c:pt>
              </c:strCache>
            </c:strRef>
          </c:cat>
          <c:val>
            <c:numRef>
              <c:f>'ОУ планирование ат-ции'!$C$3:$C$53</c:f>
              <c:numCache>
                <c:formatCode>General</c:formatCode>
                <c:ptCount val="51"/>
                <c:pt idx="1">
                  <c:v>378</c:v>
                </c:pt>
                <c:pt idx="2">
                  <c:v>90</c:v>
                </c:pt>
                <c:pt idx="3">
                  <c:v>54</c:v>
                </c:pt>
                <c:pt idx="4">
                  <c:v>28</c:v>
                </c:pt>
                <c:pt idx="5">
                  <c:v>35</c:v>
                </c:pt>
                <c:pt idx="6">
                  <c:v>68</c:v>
                </c:pt>
                <c:pt idx="7">
                  <c:v>192</c:v>
                </c:pt>
                <c:pt idx="8">
                  <c:v>36</c:v>
                </c:pt>
                <c:pt idx="9">
                  <c:v>35</c:v>
                </c:pt>
                <c:pt idx="10">
                  <c:v>49</c:v>
                </c:pt>
                <c:pt idx="11">
                  <c:v>21</c:v>
                </c:pt>
                <c:pt idx="12">
                  <c:v>33</c:v>
                </c:pt>
                <c:pt idx="13">
                  <c:v>14</c:v>
                </c:pt>
                <c:pt idx="14">
                  <c:v>20</c:v>
                </c:pt>
                <c:pt idx="15">
                  <c:v>19</c:v>
                </c:pt>
                <c:pt idx="16">
                  <c:v>81</c:v>
                </c:pt>
                <c:pt idx="17">
                  <c:v>17</c:v>
                </c:pt>
                <c:pt idx="18">
                  <c:v>23</c:v>
                </c:pt>
                <c:pt idx="19">
                  <c:v>24</c:v>
                </c:pt>
                <c:pt idx="20">
                  <c:v>97</c:v>
                </c:pt>
                <c:pt idx="21">
                  <c:v>36</c:v>
                </c:pt>
                <c:pt idx="22">
                  <c:v>60</c:v>
                </c:pt>
                <c:pt idx="23">
                  <c:v>90</c:v>
                </c:pt>
                <c:pt idx="24">
                  <c:v>14</c:v>
                </c:pt>
                <c:pt idx="25">
                  <c:v>11</c:v>
                </c:pt>
                <c:pt idx="26">
                  <c:v>87</c:v>
                </c:pt>
                <c:pt idx="27">
                  <c:v>40</c:v>
                </c:pt>
                <c:pt idx="28">
                  <c:v>67</c:v>
                </c:pt>
                <c:pt idx="29">
                  <c:v>18</c:v>
                </c:pt>
                <c:pt idx="30">
                  <c:v>9</c:v>
                </c:pt>
                <c:pt idx="31">
                  <c:v>17</c:v>
                </c:pt>
                <c:pt idx="32">
                  <c:v>23</c:v>
                </c:pt>
                <c:pt idx="33">
                  <c:v>15</c:v>
                </c:pt>
                <c:pt idx="34">
                  <c:v>11</c:v>
                </c:pt>
                <c:pt idx="35">
                  <c:v>185</c:v>
                </c:pt>
                <c:pt idx="36">
                  <c:v>10</c:v>
                </c:pt>
                <c:pt idx="37">
                  <c:v>7</c:v>
                </c:pt>
                <c:pt idx="38">
                  <c:v>25</c:v>
                </c:pt>
                <c:pt idx="39">
                  <c:v>12</c:v>
                </c:pt>
                <c:pt idx="40">
                  <c:v>6</c:v>
                </c:pt>
                <c:pt idx="41">
                  <c:v>13</c:v>
                </c:pt>
                <c:pt idx="42">
                  <c:v>5</c:v>
                </c:pt>
                <c:pt idx="43">
                  <c:v>24</c:v>
                </c:pt>
                <c:pt idx="44">
                  <c:v>5</c:v>
                </c:pt>
                <c:pt idx="45">
                  <c:v>5</c:v>
                </c:pt>
                <c:pt idx="46">
                  <c:v>11</c:v>
                </c:pt>
                <c:pt idx="47">
                  <c:v>2</c:v>
                </c:pt>
                <c:pt idx="48">
                  <c:v>3</c:v>
                </c:pt>
                <c:pt idx="49">
                  <c:v>2</c:v>
                </c:pt>
                <c:pt idx="5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74592"/>
        <c:axId val="20996864"/>
        <c:axId val="0"/>
      </c:bar3DChart>
      <c:catAx>
        <c:axId val="20974592"/>
        <c:scaling>
          <c:orientation val="minMax"/>
        </c:scaling>
        <c:delete val="0"/>
        <c:axPos val="b"/>
        <c:majorTickMark val="out"/>
        <c:minorTickMark val="none"/>
        <c:tickLblPos val="nextTo"/>
        <c:crossAx val="20996864"/>
        <c:crosses val="autoZero"/>
        <c:auto val="1"/>
        <c:lblAlgn val="ctr"/>
        <c:lblOffset val="100"/>
        <c:noMultiLvlLbl val="0"/>
      </c:catAx>
      <c:valAx>
        <c:axId val="2099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745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Лист1!$F$56:$F$68</c:f>
              <c:strCache>
                <c:ptCount val="13"/>
                <c:pt idx="0">
                  <c:v>Альметьевск </c:v>
                </c:pt>
                <c:pt idx="1">
                  <c:v>Бавлинский</c:v>
                </c:pt>
                <c:pt idx="2">
                  <c:v>Балтасинский</c:v>
                </c:pt>
                <c:pt idx="3">
                  <c:v>В.Услонский</c:v>
                </c:pt>
                <c:pt idx="4">
                  <c:v>Вахитовский-Приволжский район г.  Казани 
в том числе:</c:v>
                </c:pt>
                <c:pt idx="5">
                  <c:v>Высокогорский</c:v>
                </c:pt>
                <c:pt idx="6">
                  <c:v>К.Устьинский</c:v>
                </c:pt>
                <c:pt idx="7">
                  <c:v>Кайбицкий</c:v>
                </c:pt>
                <c:pt idx="8">
                  <c:v>Мамадышский</c:v>
                </c:pt>
                <c:pt idx="9">
                  <c:v>Нурлатский</c:v>
                </c:pt>
                <c:pt idx="10">
                  <c:v>Пестречинский</c:v>
                </c:pt>
                <c:pt idx="11">
                  <c:v>Сабинский</c:v>
                </c:pt>
                <c:pt idx="12">
                  <c:v>Черемшанский</c:v>
                </c:pt>
              </c:strCache>
            </c:strRef>
          </c:cat>
          <c:val>
            <c:numRef>
              <c:f>Лист1!$G$56:$G$68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22592"/>
        <c:axId val="21024128"/>
        <c:axId val="0"/>
      </c:bar3DChart>
      <c:catAx>
        <c:axId val="210225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24128"/>
        <c:crosses val="autoZero"/>
        <c:auto val="1"/>
        <c:lblAlgn val="ctr"/>
        <c:lblOffset val="100"/>
        <c:noMultiLvlLbl val="0"/>
      </c:catAx>
      <c:valAx>
        <c:axId val="2102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22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395173197130134E-2"/>
          <c:y val="3.1154032854444458E-2"/>
          <c:w val="0.81372683736894735"/>
          <c:h val="0.6504082971790227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'ОУ планирование ат-ции'!$O$4:$O$53</c:f>
              <c:strCache>
                <c:ptCount val="50"/>
                <c:pt idx="0">
                  <c:v>Альметьевский</c:v>
                </c:pt>
                <c:pt idx="1">
                  <c:v>Кукморский</c:v>
                </c:pt>
                <c:pt idx="2">
                  <c:v>Дрожжановский</c:v>
                </c:pt>
                <c:pt idx="3">
                  <c:v>Атнинский</c:v>
                </c:pt>
                <c:pt idx="4">
                  <c:v>Лаишевский</c:v>
                </c:pt>
                <c:pt idx="5">
                  <c:v>Нурлатский</c:v>
                </c:pt>
                <c:pt idx="6">
                  <c:v>Вахитовский-Приволжский</c:v>
                </c:pt>
                <c:pt idx="7">
                  <c:v>Агрызский</c:v>
                </c:pt>
                <c:pt idx="8">
                  <c:v>Бавлинский</c:v>
                </c:pt>
                <c:pt idx="9">
                  <c:v>Заинский</c:v>
                </c:pt>
                <c:pt idx="10">
                  <c:v>Черемшанский</c:v>
                </c:pt>
                <c:pt idx="11">
                  <c:v>Аксубаевский</c:v>
                </c:pt>
                <c:pt idx="12">
                  <c:v>Кайбицкий</c:v>
                </c:pt>
                <c:pt idx="13">
                  <c:v>УО г.Казань </c:v>
                </c:pt>
                <c:pt idx="14">
                  <c:v>Спасский</c:v>
                </c:pt>
                <c:pt idx="15">
                  <c:v>Бугульминский</c:v>
                </c:pt>
                <c:pt idx="16">
                  <c:v>Тетюшский</c:v>
                </c:pt>
                <c:pt idx="17">
                  <c:v>Сабинский</c:v>
                </c:pt>
                <c:pt idx="18">
                  <c:v>Высокогорский</c:v>
                </c:pt>
                <c:pt idx="19">
                  <c:v>Авиастроительный-Ново-Савиновский</c:v>
                </c:pt>
                <c:pt idx="20">
                  <c:v>Балтасинский</c:v>
                </c:pt>
                <c:pt idx="21">
                  <c:v>Зеленодольский</c:v>
                </c:pt>
                <c:pt idx="22">
                  <c:v>Кировский-Московский</c:v>
                </c:pt>
                <c:pt idx="23">
                  <c:v>Пестречинский</c:v>
                </c:pt>
                <c:pt idx="24">
                  <c:v>Новошешминский</c:v>
                </c:pt>
                <c:pt idx="25">
                  <c:v>Советский</c:v>
                </c:pt>
                <c:pt idx="26">
                  <c:v>Елабужский</c:v>
                </c:pt>
                <c:pt idx="27">
                  <c:v>Нижнекамский УО</c:v>
                </c:pt>
                <c:pt idx="28">
                  <c:v>Менделеевский</c:v>
                </c:pt>
                <c:pt idx="29">
                  <c:v>Ютазинский</c:v>
                </c:pt>
                <c:pt idx="30">
                  <c:v>Алексеевский</c:v>
                </c:pt>
                <c:pt idx="31">
                  <c:v>Арский</c:v>
                </c:pt>
                <c:pt idx="32">
                  <c:v>Тукаевский</c:v>
                </c:pt>
                <c:pt idx="33">
                  <c:v>Тюлячинский</c:v>
                </c:pt>
                <c:pt idx="34">
                  <c:v>г.Набережные Челны</c:v>
                </c:pt>
                <c:pt idx="35">
                  <c:v>Рыбно-Слободский</c:v>
                </c:pt>
                <c:pt idx="36">
                  <c:v>Верхнеуслонский</c:v>
                </c:pt>
                <c:pt idx="37">
                  <c:v>Лениногорский</c:v>
                </c:pt>
                <c:pt idx="38">
                  <c:v>Мамадышский</c:v>
                </c:pt>
                <c:pt idx="39">
                  <c:v>Мензелинский</c:v>
                </c:pt>
                <c:pt idx="40">
                  <c:v>Буинский</c:v>
                </c:pt>
                <c:pt idx="41">
                  <c:v>Алькеевский</c:v>
                </c:pt>
                <c:pt idx="42">
                  <c:v>Нижнекамский ДОУ</c:v>
                </c:pt>
                <c:pt idx="43">
                  <c:v>Апастовский</c:v>
                </c:pt>
                <c:pt idx="44">
                  <c:v>Муслюмовский</c:v>
                </c:pt>
                <c:pt idx="45">
                  <c:v>Азнакаевский</c:v>
                </c:pt>
                <c:pt idx="46">
                  <c:v>Камско-Устьинский</c:v>
                </c:pt>
                <c:pt idx="47">
                  <c:v>Сармановский</c:v>
                </c:pt>
                <c:pt idx="48">
                  <c:v>Актанышский</c:v>
                </c:pt>
                <c:pt idx="49">
                  <c:v>Чистопольский</c:v>
                </c:pt>
              </c:strCache>
            </c:strRef>
          </c:cat>
          <c:val>
            <c:numRef>
              <c:f>'ОУ планирование ат-ции'!$P$4:$P$53</c:f>
              <c:numCache>
                <c:formatCode>General</c:formatCode>
                <c:ptCount val="50"/>
                <c:pt idx="0">
                  <c:v>0.4921875</c:v>
                </c:pt>
                <c:pt idx="1">
                  <c:v>0.43269230769230771</c:v>
                </c:pt>
                <c:pt idx="2">
                  <c:v>0.38848920863309355</c:v>
                </c:pt>
                <c:pt idx="3">
                  <c:v>0.35443037974683544</c:v>
                </c:pt>
                <c:pt idx="4">
                  <c:v>0.31818181818181818</c:v>
                </c:pt>
                <c:pt idx="5">
                  <c:v>0.31627906976744186</c:v>
                </c:pt>
                <c:pt idx="6">
                  <c:v>0.29402756508422667</c:v>
                </c:pt>
                <c:pt idx="7">
                  <c:v>0.24657534246575341</c:v>
                </c:pt>
                <c:pt idx="8">
                  <c:v>0.2348993288590604</c:v>
                </c:pt>
                <c:pt idx="9">
                  <c:v>0.23222748815165878</c:v>
                </c:pt>
                <c:pt idx="10">
                  <c:v>0.22580645161290322</c:v>
                </c:pt>
                <c:pt idx="11">
                  <c:v>0.21568627450980393</c:v>
                </c:pt>
                <c:pt idx="12">
                  <c:v>0.19718309859154928</c:v>
                </c:pt>
                <c:pt idx="13">
                  <c:v>0.19230769230769232</c:v>
                </c:pt>
                <c:pt idx="14">
                  <c:v>0.19191919191919191</c:v>
                </c:pt>
                <c:pt idx="15">
                  <c:v>0.17532467532467533</c:v>
                </c:pt>
                <c:pt idx="16">
                  <c:v>0.17525773195876287</c:v>
                </c:pt>
                <c:pt idx="17">
                  <c:v>0.17164179104477612</c:v>
                </c:pt>
                <c:pt idx="18">
                  <c:v>0.16666666666666666</c:v>
                </c:pt>
                <c:pt idx="19">
                  <c:v>0.16193656093489148</c:v>
                </c:pt>
                <c:pt idx="20">
                  <c:v>0.16143497757847533</c:v>
                </c:pt>
                <c:pt idx="21">
                  <c:v>0.15789473684210525</c:v>
                </c:pt>
                <c:pt idx="22">
                  <c:v>0.14802631578947367</c:v>
                </c:pt>
                <c:pt idx="23">
                  <c:v>0.14736842105263157</c:v>
                </c:pt>
                <c:pt idx="24">
                  <c:v>0.14285714285714285</c:v>
                </c:pt>
                <c:pt idx="25">
                  <c:v>0.14192495921696574</c:v>
                </c:pt>
                <c:pt idx="26">
                  <c:v>0.14184397163120568</c:v>
                </c:pt>
                <c:pt idx="27">
                  <c:v>0.13814432989690723</c:v>
                </c:pt>
                <c:pt idx="28">
                  <c:v>0.13636363636363635</c:v>
                </c:pt>
                <c:pt idx="29">
                  <c:v>0.13235294117647059</c:v>
                </c:pt>
                <c:pt idx="30">
                  <c:v>0.13076923076923078</c:v>
                </c:pt>
                <c:pt idx="31">
                  <c:v>0.12994350282485875</c:v>
                </c:pt>
                <c:pt idx="32">
                  <c:v>0.12605042016806722</c:v>
                </c:pt>
                <c:pt idx="33">
                  <c:v>0.12222222222222222</c:v>
                </c:pt>
                <c:pt idx="34">
                  <c:v>0.11966364812419146</c:v>
                </c:pt>
                <c:pt idx="35">
                  <c:v>0.10989010989010989</c:v>
                </c:pt>
                <c:pt idx="36">
                  <c:v>0.1076923076923077</c:v>
                </c:pt>
                <c:pt idx="37">
                  <c:v>9.1911764705882359E-2</c:v>
                </c:pt>
                <c:pt idx="38">
                  <c:v>6.3492063492063489E-2</c:v>
                </c:pt>
                <c:pt idx="39">
                  <c:v>6.1224489795918366E-2</c:v>
                </c:pt>
                <c:pt idx="40">
                  <c:v>5.7522123893805309E-2</c:v>
                </c:pt>
                <c:pt idx="41">
                  <c:v>5.3191489361702128E-2</c:v>
                </c:pt>
                <c:pt idx="42">
                  <c:v>4.9079754601226995E-2</c:v>
                </c:pt>
                <c:pt idx="43">
                  <c:v>4.807692307692308E-2</c:v>
                </c:pt>
                <c:pt idx="44">
                  <c:v>4.5454545454545456E-2</c:v>
                </c:pt>
                <c:pt idx="45">
                  <c:v>4.2471042471042469E-2</c:v>
                </c:pt>
                <c:pt idx="46">
                  <c:v>3.1746031746031744E-2</c:v>
                </c:pt>
                <c:pt idx="47">
                  <c:v>2.1897810218978103E-2</c:v>
                </c:pt>
                <c:pt idx="48">
                  <c:v>1.0309278350515464E-2</c:v>
                </c:pt>
                <c:pt idx="4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14432"/>
        <c:axId val="23316352"/>
        <c:axId val="0"/>
      </c:bar3DChart>
      <c:catAx>
        <c:axId val="2331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3316352"/>
        <c:crosses val="autoZero"/>
        <c:auto val="1"/>
        <c:lblAlgn val="ctr"/>
        <c:lblOffset val="100"/>
        <c:noMultiLvlLbl val="0"/>
      </c:catAx>
      <c:valAx>
        <c:axId val="2331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14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Лист1!$I$77</c:f>
              <c:strCache>
                <c:ptCount val="1"/>
                <c:pt idx="0">
                  <c:v>Всего прошли аттестацию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Лист1!$H$78:$H$83</c:f>
              <c:strCache>
                <c:ptCount val="6"/>
                <c:pt idx="0">
                  <c:v>Школы</c:v>
                </c:pt>
                <c:pt idx="1">
                  <c:v>ДОУ</c:v>
                </c:pt>
                <c:pt idx="2">
                  <c:v>УДОД</c:v>
                </c:pt>
                <c:pt idx="3">
                  <c:v>УСПО</c:v>
                </c:pt>
                <c:pt idx="4">
                  <c:v>УНПО</c:v>
                </c:pt>
                <c:pt idx="5">
                  <c:v>республиканские</c:v>
                </c:pt>
              </c:strCache>
            </c:strRef>
          </c:cat>
          <c:val>
            <c:numRef>
              <c:f>Лист1!$I$78:$I$83</c:f>
              <c:numCache>
                <c:formatCode>General</c:formatCode>
                <c:ptCount val="6"/>
                <c:pt idx="0">
                  <c:v>10923</c:v>
                </c:pt>
                <c:pt idx="1">
                  <c:v>5024</c:v>
                </c:pt>
                <c:pt idx="2">
                  <c:v>1279</c:v>
                </c:pt>
                <c:pt idx="3">
                  <c:v>679</c:v>
                </c:pt>
                <c:pt idx="4">
                  <c:v>279</c:v>
                </c:pt>
                <c:pt idx="5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Лист1!$J$77</c:f>
              <c:strCache>
                <c:ptCount val="1"/>
                <c:pt idx="0">
                  <c:v>из них на высшую</c:v>
                </c:pt>
              </c:strCache>
            </c:strRef>
          </c:tx>
          <c:invertIfNegative val="0"/>
          <c:cat>
            <c:strRef>
              <c:f>Лист1!$H$78:$H$83</c:f>
              <c:strCache>
                <c:ptCount val="6"/>
                <c:pt idx="0">
                  <c:v>Школы</c:v>
                </c:pt>
                <c:pt idx="1">
                  <c:v>ДОУ</c:v>
                </c:pt>
                <c:pt idx="2">
                  <c:v>УДОД</c:v>
                </c:pt>
                <c:pt idx="3">
                  <c:v>УСПО</c:v>
                </c:pt>
                <c:pt idx="4">
                  <c:v>УНПО</c:v>
                </c:pt>
                <c:pt idx="5">
                  <c:v>республиканские</c:v>
                </c:pt>
              </c:strCache>
            </c:strRef>
          </c:cat>
          <c:val>
            <c:numRef>
              <c:f>Лист1!$J$78:$J$83</c:f>
              <c:numCache>
                <c:formatCode>General</c:formatCode>
                <c:ptCount val="6"/>
                <c:pt idx="0">
                  <c:v>2773</c:v>
                </c:pt>
                <c:pt idx="1">
                  <c:v>793</c:v>
                </c:pt>
                <c:pt idx="2">
                  <c:v>277</c:v>
                </c:pt>
                <c:pt idx="3">
                  <c:v>128</c:v>
                </c:pt>
                <c:pt idx="4">
                  <c:v>120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23616"/>
        <c:axId val="23548288"/>
        <c:axId val="0"/>
      </c:bar3DChart>
      <c:catAx>
        <c:axId val="23423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3548288"/>
        <c:crosses val="autoZero"/>
        <c:auto val="1"/>
        <c:lblAlgn val="ctr"/>
        <c:lblOffset val="100"/>
        <c:noMultiLvlLbl val="0"/>
      </c:catAx>
      <c:valAx>
        <c:axId val="2354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23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Лист1!$G$6</c:f>
              <c:strCache>
                <c:ptCount val="1"/>
                <c:pt idx="0">
                  <c:v>2011/2012 уч.г.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Лист1!$F$7:$F$10</c:f>
              <c:strCache>
                <c:ptCount val="4"/>
                <c:pt idx="0">
                  <c:v>Всего имеют категории</c:v>
                </c:pt>
                <c:pt idx="1">
                  <c:v>Высшая категория</c:v>
                </c:pt>
                <c:pt idx="2">
                  <c:v>Первая категория</c:v>
                </c:pt>
                <c:pt idx="3">
                  <c:v>вторая категория</c:v>
                </c:pt>
              </c:strCache>
            </c:strRef>
          </c:cat>
          <c:val>
            <c:numRef>
              <c:f>Лист1!$G$7:$G$10</c:f>
              <c:numCache>
                <c:formatCode>General</c:formatCode>
                <c:ptCount val="4"/>
                <c:pt idx="0">
                  <c:v>80.2</c:v>
                </c:pt>
                <c:pt idx="1">
                  <c:v>13.5</c:v>
                </c:pt>
                <c:pt idx="2">
                  <c:v>45.3</c:v>
                </c:pt>
                <c:pt idx="3">
                  <c:v>21.4</c:v>
                </c:pt>
              </c:numCache>
            </c:numRef>
          </c:val>
        </c:ser>
        <c:ser>
          <c:idx val="1"/>
          <c:order val="1"/>
          <c:tx>
            <c:strRef>
              <c:f>Лист1!$H$6</c:f>
              <c:strCache>
                <c:ptCount val="1"/>
                <c:pt idx="0">
                  <c:v>2012/2013 уч.г.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Лист1!$F$7:$F$10</c:f>
              <c:strCache>
                <c:ptCount val="4"/>
                <c:pt idx="0">
                  <c:v>Всего имеют категории</c:v>
                </c:pt>
                <c:pt idx="1">
                  <c:v>Высшая категория</c:v>
                </c:pt>
                <c:pt idx="2">
                  <c:v>Первая категория</c:v>
                </c:pt>
                <c:pt idx="3">
                  <c:v>вторая категория</c:v>
                </c:pt>
              </c:strCache>
            </c:strRef>
          </c:cat>
          <c:val>
            <c:numRef>
              <c:f>Лист1!$H$7:$H$10</c:f>
              <c:numCache>
                <c:formatCode>General</c:formatCode>
                <c:ptCount val="4"/>
                <c:pt idx="0">
                  <c:v>79.2</c:v>
                </c:pt>
                <c:pt idx="1">
                  <c:v>17.3</c:v>
                </c:pt>
                <c:pt idx="2">
                  <c:v>48.6</c:v>
                </c:pt>
                <c:pt idx="3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68064"/>
        <c:axId val="67048192"/>
        <c:axId val="0"/>
      </c:bar3DChart>
      <c:catAx>
        <c:axId val="23768064"/>
        <c:scaling>
          <c:orientation val="minMax"/>
        </c:scaling>
        <c:delete val="0"/>
        <c:axPos val="b"/>
        <c:majorTickMark val="out"/>
        <c:minorTickMark val="none"/>
        <c:tickLblPos val="nextTo"/>
        <c:crossAx val="67048192"/>
        <c:crosses val="autoZero"/>
        <c:auto val="1"/>
        <c:lblAlgn val="ctr"/>
        <c:lblOffset val="100"/>
        <c:noMultiLvlLbl val="0"/>
      </c:catAx>
      <c:valAx>
        <c:axId val="6704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768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Лист1!$G$26</c:f>
              <c:strCache>
                <c:ptCount val="1"/>
                <c:pt idx="0">
                  <c:v>2011/2012 уч.г.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Лист1!$F$27:$F$29</c:f>
              <c:strCache>
                <c:ptCount val="3"/>
                <c:pt idx="0">
                  <c:v>Всего имеют категории</c:v>
                </c:pt>
                <c:pt idx="1">
                  <c:v>Высшая категория</c:v>
                </c:pt>
                <c:pt idx="2">
                  <c:v>Первая категория</c:v>
                </c:pt>
              </c:strCache>
            </c:strRef>
          </c:cat>
          <c:val>
            <c:numRef>
              <c:f>Лист1!$G$27:$G$29</c:f>
              <c:numCache>
                <c:formatCode>General</c:formatCode>
                <c:ptCount val="3"/>
                <c:pt idx="0">
                  <c:v>58.8</c:v>
                </c:pt>
                <c:pt idx="1">
                  <c:v>13.5</c:v>
                </c:pt>
                <c:pt idx="2">
                  <c:v>45.3</c:v>
                </c:pt>
              </c:numCache>
            </c:numRef>
          </c:val>
        </c:ser>
        <c:ser>
          <c:idx val="1"/>
          <c:order val="1"/>
          <c:tx>
            <c:strRef>
              <c:f>Лист1!$H$26</c:f>
              <c:strCache>
                <c:ptCount val="1"/>
                <c:pt idx="0">
                  <c:v>2012/2013 уч.г.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Лист1!$F$27:$F$29</c:f>
              <c:strCache>
                <c:ptCount val="3"/>
                <c:pt idx="0">
                  <c:v>Всего имеют категории</c:v>
                </c:pt>
                <c:pt idx="1">
                  <c:v>Высшая категория</c:v>
                </c:pt>
                <c:pt idx="2">
                  <c:v>Первая категория</c:v>
                </c:pt>
              </c:strCache>
            </c:strRef>
          </c:cat>
          <c:val>
            <c:numRef>
              <c:f>Лист1!$H$27:$H$29</c:f>
              <c:numCache>
                <c:formatCode>General</c:formatCode>
                <c:ptCount val="3"/>
                <c:pt idx="0">
                  <c:v>65.900000000000006</c:v>
                </c:pt>
                <c:pt idx="1">
                  <c:v>17.3</c:v>
                </c:pt>
                <c:pt idx="2">
                  <c:v>48.6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252800"/>
        <c:axId val="110254336"/>
        <c:axId val="0"/>
      </c:bar3DChart>
      <c:catAx>
        <c:axId val="11025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0254336"/>
        <c:crosses val="autoZero"/>
        <c:auto val="1"/>
        <c:lblAlgn val="ctr"/>
        <c:lblOffset val="100"/>
        <c:noMultiLvlLbl val="0"/>
      </c:catAx>
      <c:valAx>
        <c:axId val="11025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252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298370060154758E-2"/>
          <c:y val="0.27326820828679765"/>
          <c:w val="0.8478591152002406"/>
          <c:h val="0.3585378663462259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'Лист1 (2)'!$D$2</c:f>
              <c:strCache>
                <c:ptCount val="1"/>
                <c:pt idx="0">
                  <c:v>2012/2013г.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'Лист1 (2)'!$C$3:$C$19</c:f>
              <c:strCache>
                <c:ptCount val="17"/>
                <c:pt idx="0">
                  <c:v>Химия</c:v>
                </c:pt>
                <c:pt idx="1">
                  <c:v>Биология</c:v>
                </c:pt>
                <c:pt idx="2">
                  <c:v>Русский язык</c:v>
                </c:pt>
                <c:pt idx="3">
                  <c:v>Чувашский язык</c:v>
                </c:pt>
                <c:pt idx="4">
                  <c:v>ИЗО, черчение</c:v>
                </c:pt>
                <c:pt idx="5">
                  <c:v>Музыка</c:v>
                </c:pt>
                <c:pt idx="6">
                  <c:v>История</c:v>
                </c:pt>
                <c:pt idx="7">
                  <c:v>Физика</c:v>
                </c:pt>
                <c:pt idx="8">
                  <c:v>Физкультура</c:v>
                </c:pt>
                <c:pt idx="9">
                  <c:v>Информатика</c:v>
                </c:pt>
                <c:pt idx="10">
                  <c:v>География</c:v>
                </c:pt>
                <c:pt idx="11">
                  <c:v>Математика</c:v>
                </c:pt>
                <c:pt idx="12">
                  <c:v>Татарский язык</c:v>
                </c:pt>
                <c:pt idx="13">
                  <c:v>ОБЖ</c:v>
                </c:pt>
                <c:pt idx="14">
                  <c:v>Начальные классы</c:v>
                </c:pt>
                <c:pt idx="15">
                  <c:v>Технология</c:v>
                </c:pt>
                <c:pt idx="16">
                  <c:v>Иностранный язык</c:v>
                </c:pt>
              </c:strCache>
            </c:strRef>
          </c:cat>
          <c:val>
            <c:numRef>
              <c:f>'Лист1 (2)'!$D$3:$D$19</c:f>
              <c:numCache>
                <c:formatCode>0.0%</c:formatCode>
                <c:ptCount val="17"/>
                <c:pt idx="0">
                  <c:v>0.26027397260273971</c:v>
                </c:pt>
                <c:pt idx="1">
                  <c:v>0.23505976095617531</c:v>
                </c:pt>
                <c:pt idx="2">
                  <c:v>0.22776442307692307</c:v>
                </c:pt>
                <c:pt idx="3">
                  <c:v>0.18888888888888888</c:v>
                </c:pt>
                <c:pt idx="4">
                  <c:v>0.18592964824120603</c:v>
                </c:pt>
                <c:pt idx="5">
                  <c:v>0.17973856209150327</c:v>
                </c:pt>
                <c:pt idx="6">
                  <c:v>0.17831190609278927</c:v>
                </c:pt>
                <c:pt idx="7">
                  <c:v>0.17514677103718199</c:v>
                </c:pt>
                <c:pt idx="8">
                  <c:v>0.1613265879707701</c:v>
                </c:pt>
                <c:pt idx="9">
                  <c:v>0.15384615384615385</c:v>
                </c:pt>
                <c:pt idx="10">
                  <c:v>0.14871794871794872</c:v>
                </c:pt>
                <c:pt idx="11">
                  <c:v>0.14518364518364518</c:v>
                </c:pt>
                <c:pt idx="12">
                  <c:v>0.14086321666308782</c:v>
                </c:pt>
                <c:pt idx="13">
                  <c:v>0.13719008264462809</c:v>
                </c:pt>
                <c:pt idx="14">
                  <c:v>0.13643659711075443</c:v>
                </c:pt>
                <c:pt idx="15">
                  <c:v>0.12240184757505773</c:v>
                </c:pt>
                <c:pt idx="16">
                  <c:v>0.11191677175283733</c:v>
                </c:pt>
              </c:numCache>
            </c:numRef>
          </c:val>
        </c:ser>
        <c:ser>
          <c:idx val="1"/>
          <c:order val="1"/>
          <c:tx>
            <c:strRef>
              <c:f>'Лист1 (2)'!$E$2</c:f>
              <c:strCache>
                <c:ptCount val="1"/>
                <c:pt idx="0">
                  <c:v>2011/2012г.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83606303444868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77047275836511E-3"/>
                  <c:y val="8.02854368539234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78135435961833E-2"/>
                  <c:y val="1.6262931912098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280604047532589E-3"/>
                  <c:y val="1.2197198934073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2806040475325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42806040475325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678451065125905E-3"/>
                  <c:y val="6.2741311151782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9.9040602058639189E-3"/>
                  <c:y val="9.98887782636432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4.4325720754744618E-3"/>
                  <c:y val="6.04012743237853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(2)'!$C$3:$C$19</c:f>
              <c:strCache>
                <c:ptCount val="17"/>
                <c:pt idx="0">
                  <c:v>Химия</c:v>
                </c:pt>
                <c:pt idx="1">
                  <c:v>Биология</c:v>
                </c:pt>
                <c:pt idx="2">
                  <c:v>Русский язык</c:v>
                </c:pt>
                <c:pt idx="3">
                  <c:v>Чувашский язык</c:v>
                </c:pt>
                <c:pt idx="4">
                  <c:v>ИЗО, черчение</c:v>
                </c:pt>
                <c:pt idx="5">
                  <c:v>Музыка</c:v>
                </c:pt>
                <c:pt idx="6">
                  <c:v>История</c:v>
                </c:pt>
                <c:pt idx="7">
                  <c:v>Физика</c:v>
                </c:pt>
                <c:pt idx="8">
                  <c:v>Физкультура</c:v>
                </c:pt>
                <c:pt idx="9">
                  <c:v>Информатика</c:v>
                </c:pt>
                <c:pt idx="10">
                  <c:v>География</c:v>
                </c:pt>
                <c:pt idx="11">
                  <c:v>Математика</c:v>
                </c:pt>
                <c:pt idx="12">
                  <c:v>Татарский язык</c:v>
                </c:pt>
                <c:pt idx="13">
                  <c:v>ОБЖ</c:v>
                </c:pt>
                <c:pt idx="14">
                  <c:v>Начальные классы</c:v>
                </c:pt>
                <c:pt idx="15">
                  <c:v>Технология</c:v>
                </c:pt>
                <c:pt idx="16">
                  <c:v>Иностранный язык</c:v>
                </c:pt>
              </c:strCache>
            </c:strRef>
          </c:cat>
          <c:val>
            <c:numRef>
              <c:f>'Лист1 (2)'!$E$3:$E$19</c:f>
              <c:numCache>
                <c:formatCode>0.0%</c:formatCode>
                <c:ptCount val="17"/>
                <c:pt idx="0">
                  <c:v>0.21267605633802816</c:v>
                </c:pt>
                <c:pt idx="1">
                  <c:v>0.18283582089552239</c:v>
                </c:pt>
                <c:pt idx="2">
                  <c:v>0.1952004682470003</c:v>
                </c:pt>
                <c:pt idx="3">
                  <c:v>0.1736111111111111</c:v>
                </c:pt>
                <c:pt idx="4">
                  <c:v>0.14780600461893764</c:v>
                </c:pt>
                <c:pt idx="5">
                  <c:v>0.11557788944723618</c:v>
                </c:pt>
                <c:pt idx="6">
                  <c:v>0.15136054421768708</c:v>
                </c:pt>
                <c:pt idx="7">
                  <c:v>0.14033457249070633</c:v>
                </c:pt>
                <c:pt idx="8">
                  <c:v>0.13882488479262672</c:v>
                </c:pt>
                <c:pt idx="9">
                  <c:v>0.11901840490797547</c:v>
                </c:pt>
                <c:pt idx="10">
                  <c:v>0.12070759625390219</c:v>
                </c:pt>
                <c:pt idx="11">
                  <c:v>0.11741424802110818</c:v>
                </c:pt>
                <c:pt idx="12">
                  <c:v>0.11745312178034206</c:v>
                </c:pt>
                <c:pt idx="13">
                  <c:v>9.5966620305980535E-2</c:v>
                </c:pt>
                <c:pt idx="14">
                  <c:v>0.11502804166189767</c:v>
                </c:pt>
                <c:pt idx="15">
                  <c:v>0.11094890510948906</c:v>
                </c:pt>
                <c:pt idx="16">
                  <c:v>9.4736842105263161E-2</c:v>
                </c:pt>
              </c:numCache>
            </c:numRef>
          </c:val>
        </c:ser>
        <c:ser>
          <c:idx val="0"/>
          <c:order val="2"/>
          <c:tx>
            <c:strRef>
              <c:f>'Лист1 (2)'!$F$2</c:f>
              <c:strCache>
                <c:ptCount val="1"/>
                <c:pt idx="0">
                  <c:v>2010/2011г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4.9520402698355042E-3"/>
                  <c:y val="1.2197198934073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065457527493958E-3"/>
                  <c:y val="6.1570469360997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7356902130250809E-3"/>
                  <c:y val="6.2741311151782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4.6228856426561741E-3"/>
                  <c:y val="6.04012743237853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9.5749157455881344E-3"/>
                  <c:y val="8.3655081535709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(2)'!$C$3:$C$19</c:f>
              <c:strCache>
                <c:ptCount val="17"/>
                <c:pt idx="0">
                  <c:v>Химия</c:v>
                </c:pt>
                <c:pt idx="1">
                  <c:v>Биология</c:v>
                </c:pt>
                <c:pt idx="2">
                  <c:v>Русский язык</c:v>
                </c:pt>
                <c:pt idx="3">
                  <c:v>Чувашский язык</c:v>
                </c:pt>
                <c:pt idx="4">
                  <c:v>ИЗО, черчение</c:v>
                </c:pt>
                <c:pt idx="5">
                  <c:v>Музыка</c:v>
                </c:pt>
                <c:pt idx="6">
                  <c:v>История</c:v>
                </c:pt>
                <c:pt idx="7">
                  <c:v>Физика</c:v>
                </c:pt>
                <c:pt idx="8">
                  <c:v>Физкультура</c:v>
                </c:pt>
                <c:pt idx="9">
                  <c:v>Информатика</c:v>
                </c:pt>
                <c:pt idx="10">
                  <c:v>География</c:v>
                </c:pt>
                <c:pt idx="11">
                  <c:v>Математика</c:v>
                </c:pt>
                <c:pt idx="12">
                  <c:v>Татарский язык</c:v>
                </c:pt>
                <c:pt idx="13">
                  <c:v>ОБЖ</c:v>
                </c:pt>
                <c:pt idx="14">
                  <c:v>Начальные классы</c:v>
                </c:pt>
                <c:pt idx="15">
                  <c:v>Технология</c:v>
                </c:pt>
                <c:pt idx="16">
                  <c:v>Иностранный язык</c:v>
                </c:pt>
              </c:strCache>
            </c:strRef>
          </c:cat>
          <c:val>
            <c:numRef>
              <c:f>'Лист1 (2)'!$F$3:$F$19</c:f>
              <c:numCache>
                <c:formatCode>0.0%</c:formatCode>
                <c:ptCount val="17"/>
                <c:pt idx="0">
                  <c:v>0.203125</c:v>
                </c:pt>
                <c:pt idx="1">
                  <c:v>0.15962837837837837</c:v>
                </c:pt>
                <c:pt idx="2">
                  <c:v>0.14960414960414961</c:v>
                </c:pt>
                <c:pt idx="3">
                  <c:v>0.16296296296296298</c:v>
                </c:pt>
                <c:pt idx="4">
                  <c:v>0.14139344262295081</c:v>
                </c:pt>
                <c:pt idx="5">
                  <c:v>0.10526315789473684</c:v>
                </c:pt>
                <c:pt idx="6">
                  <c:v>0.12700051626226122</c:v>
                </c:pt>
                <c:pt idx="7">
                  <c:v>0.12837837837837837</c:v>
                </c:pt>
                <c:pt idx="8">
                  <c:v>0.11687571265678449</c:v>
                </c:pt>
                <c:pt idx="9">
                  <c:v>0.10735826296743065</c:v>
                </c:pt>
                <c:pt idx="10">
                  <c:v>0.10763209393346379</c:v>
                </c:pt>
                <c:pt idx="11">
                  <c:v>9.6404215747055183E-2</c:v>
                </c:pt>
                <c:pt idx="12">
                  <c:v>0.12529274004683841</c:v>
                </c:pt>
                <c:pt idx="13">
                  <c:v>0.10485933503836317</c:v>
                </c:pt>
                <c:pt idx="14">
                  <c:v>9.2366326644994959E-2</c:v>
                </c:pt>
                <c:pt idx="15">
                  <c:v>8.2822085889570546E-2</c:v>
                </c:pt>
                <c:pt idx="16">
                  <c:v>8.4897229669347637E-2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37088"/>
        <c:axId val="128138624"/>
      </c:barChart>
      <c:catAx>
        <c:axId val="12813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ru-RU"/>
          </a:p>
        </c:txPr>
        <c:crossAx val="128138624"/>
        <c:crosses val="autoZero"/>
        <c:auto val="1"/>
        <c:lblAlgn val="ctr"/>
        <c:lblOffset val="100"/>
        <c:noMultiLvlLbl val="0"/>
      </c:catAx>
      <c:valAx>
        <c:axId val="1281386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81370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24815381275272644"/>
          <c:y val="0.88780807886819024"/>
          <c:w val="0.63079461570845807"/>
          <c:h val="8.3496286980901988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00"/>
              <a:t>Рейтинг муниципальных районов по итогам тестирования </a:t>
            </a:r>
          </a:p>
          <a:p>
            <a:pPr>
              <a:defRPr/>
            </a:pPr>
            <a:r>
              <a:rPr lang="ru-RU" sz="1000"/>
              <a:t>учителей в формате ЕГЭ</a:t>
            </a:r>
            <a:r>
              <a:rPr lang="ru-RU" sz="1000" baseline="0"/>
              <a:t> в 2012/2013 уч. г. (в баллах)</a:t>
            </a:r>
            <a:endParaRPr lang="ru-RU" sz="1000"/>
          </a:p>
        </c:rich>
      </c:tx>
      <c:layout>
        <c:manualLayout>
          <c:xMode val="edge"/>
          <c:yMode val="edge"/>
          <c:x val="0.21447881514810649"/>
          <c:y val="3.448386423287998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5498346797559395E-2"/>
          <c:y val="0.1819527708184204"/>
          <c:w val="0.9490032452480297"/>
          <c:h val="0.5808067312885528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 rot="-5400000" vert="horz"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 1'!$A$2:$A$52</c:f>
              <c:strCache>
                <c:ptCount val="51"/>
                <c:pt idx="0">
                  <c:v>Лениногорский</c:v>
                </c:pt>
                <c:pt idx="1">
                  <c:v>Набережные Челны</c:v>
                </c:pt>
                <c:pt idx="2">
                  <c:v>Вахитовский</c:v>
                </c:pt>
                <c:pt idx="3">
                  <c:v>Московский</c:v>
                </c:pt>
                <c:pt idx="4">
                  <c:v>Ново-Савиновский</c:v>
                </c:pt>
                <c:pt idx="5">
                  <c:v>Бавлинский</c:v>
                </c:pt>
                <c:pt idx="6">
                  <c:v>Сабинский</c:v>
                </c:pt>
                <c:pt idx="7">
                  <c:v>Ютазинский</c:v>
                </c:pt>
                <c:pt idx="8">
                  <c:v>Зеленодольский</c:v>
                </c:pt>
                <c:pt idx="9">
                  <c:v>Высокогорский</c:v>
                </c:pt>
                <c:pt idx="10">
                  <c:v>Кайбицкий</c:v>
                </c:pt>
                <c:pt idx="11">
                  <c:v>Менделеевский</c:v>
                </c:pt>
                <c:pt idx="12">
                  <c:v>Советский</c:v>
                </c:pt>
                <c:pt idx="13">
                  <c:v>Нижнекамский</c:v>
                </c:pt>
                <c:pt idx="14">
                  <c:v>Азнакаевский</c:v>
                </c:pt>
                <c:pt idx="15">
                  <c:v>Сармановский</c:v>
                </c:pt>
                <c:pt idx="16">
                  <c:v>Аксубаевский </c:v>
                </c:pt>
                <c:pt idx="17">
                  <c:v>Кировский</c:v>
                </c:pt>
                <c:pt idx="18">
                  <c:v>Приволжский</c:v>
                </c:pt>
                <c:pt idx="19">
                  <c:v>Елабужский</c:v>
                </c:pt>
                <c:pt idx="20">
                  <c:v>Тюлячинский</c:v>
                </c:pt>
                <c:pt idx="21">
                  <c:v>Агрызский</c:v>
                </c:pt>
                <c:pt idx="22">
                  <c:v>Балтасинский</c:v>
                </c:pt>
                <c:pt idx="23">
                  <c:v>Верхнеуслонский</c:v>
                </c:pt>
                <c:pt idx="24">
                  <c:v>Бугульминский</c:v>
                </c:pt>
                <c:pt idx="25">
                  <c:v>Муслюмовский</c:v>
                </c:pt>
                <c:pt idx="26">
                  <c:v>Нурлатский</c:v>
                </c:pt>
                <c:pt idx="27">
                  <c:v>Авиастроительный</c:v>
                </c:pt>
                <c:pt idx="28">
                  <c:v>Заинский</c:v>
                </c:pt>
                <c:pt idx="29">
                  <c:v>Мензелинский</c:v>
                </c:pt>
                <c:pt idx="30">
                  <c:v>Рыбно-Слободский</c:v>
                </c:pt>
                <c:pt idx="31">
                  <c:v>Черемшанский</c:v>
                </c:pt>
                <c:pt idx="32">
                  <c:v>Чистопольский </c:v>
                </c:pt>
                <c:pt idx="33">
                  <c:v>Мамадышский</c:v>
                </c:pt>
                <c:pt idx="34">
                  <c:v>Новошешминский </c:v>
                </c:pt>
                <c:pt idx="35">
                  <c:v>Тетюшский</c:v>
                </c:pt>
                <c:pt idx="36">
                  <c:v>Актанышский </c:v>
                </c:pt>
                <c:pt idx="37">
                  <c:v>Буинский</c:v>
                </c:pt>
                <c:pt idx="38">
                  <c:v>Тукаевский</c:v>
                </c:pt>
                <c:pt idx="39">
                  <c:v>Дрожжановский </c:v>
                </c:pt>
                <c:pt idx="40">
                  <c:v>Альметьевский</c:v>
                </c:pt>
                <c:pt idx="41">
                  <c:v>Кукморский</c:v>
                </c:pt>
                <c:pt idx="42">
                  <c:v>Алексеевский</c:v>
                </c:pt>
                <c:pt idx="43">
                  <c:v>Апастовский </c:v>
                </c:pt>
                <c:pt idx="44">
                  <c:v>Лаишевский </c:v>
                </c:pt>
                <c:pt idx="45">
                  <c:v>Спасский</c:v>
                </c:pt>
                <c:pt idx="46">
                  <c:v>Алькеевский</c:v>
                </c:pt>
                <c:pt idx="47">
                  <c:v>Атнинский</c:v>
                </c:pt>
                <c:pt idx="48">
                  <c:v>Камско-Устьинский</c:v>
                </c:pt>
                <c:pt idx="49">
                  <c:v>Арский</c:v>
                </c:pt>
                <c:pt idx="50">
                  <c:v>Пестречинский</c:v>
                </c:pt>
              </c:strCache>
            </c:strRef>
          </c:cat>
          <c:val>
            <c:numRef>
              <c:f>'Лист 1'!$B$2:$B$52</c:f>
              <c:numCache>
                <c:formatCode>0.0</c:formatCode>
                <c:ptCount val="51"/>
                <c:pt idx="0">
                  <c:v>75.900000000000006</c:v>
                </c:pt>
                <c:pt idx="1">
                  <c:v>75.7</c:v>
                </c:pt>
                <c:pt idx="2">
                  <c:v>75.5</c:v>
                </c:pt>
                <c:pt idx="3">
                  <c:v>73.8</c:v>
                </c:pt>
                <c:pt idx="4">
                  <c:v>73.8</c:v>
                </c:pt>
                <c:pt idx="5">
                  <c:v>73.7</c:v>
                </c:pt>
                <c:pt idx="6">
                  <c:v>73.7</c:v>
                </c:pt>
                <c:pt idx="7">
                  <c:v>73.3</c:v>
                </c:pt>
                <c:pt idx="8">
                  <c:v>73.2</c:v>
                </c:pt>
                <c:pt idx="9">
                  <c:v>73.099999999999994</c:v>
                </c:pt>
                <c:pt idx="10">
                  <c:v>73.099999999999994</c:v>
                </c:pt>
                <c:pt idx="11">
                  <c:v>73.099999999999994</c:v>
                </c:pt>
                <c:pt idx="12">
                  <c:v>73.099999999999994</c:v>
                </c:pt>
                <c:pt idx="13">
                  <c:v>73</c:v>
                </c:pt>
                <c:pt idx="14">
                  <c:v>72.900000000000006</c:v>
                </c:pt>
                <c:pt idx="15">
                  <c:v>72.8</c:v>
                </c:pt>
                <c:pt idx="16">
                  <c:v>72.5</c:v>
                </c:pt>
                <c:pt idx="17">
                  <c:v>72.2</c:v>
                </c:pt>
                <c:pt idx="18">
                  <c:v>71.900000000000006</c:v>
                </c:pt>
                <c:pt idx="19">
                  <c:v>71.8</c:v>
                </c:pt>
                <c:pt idx="20">
                  <c:v>71.8</c:v>
                </c:pt>
                <c:pt idx="21">
                  <c:v>71.7</c:v>
                </c:pt>
                <c:pt idx="22">
                  <c:v>71.400000000000006</c:v>
                </c:pt>
                <c:pt idx="23">
                  <c:v>71.400000000000006</c:v>
                </c:pt>
                <c:pt idx="24">
                  <c:v>71.3</c:v>
                </c:pt>
                <c:pt idx="25">
                  <c:v>71.3</c:v>
                </c:pt>
                <c:pt idx="26">
                  <c:v>71.3</c:v>
                </c:pt>
                <c:pt idx="27">
                  <c:v>71.2</c:v>
                </c:pt>
                <c:pt idx="28">
                  <c:v>71.099999999999994</c:v>
                </c:pt>
                <c:pt idx="29">
                  <c:v>71.099999999999994</c:v>
                </c:pt>
                <c:pt idx="30">
                  <c:v>71.099999999999994</c:v>
                </c:pt>
                <c:pt idx="31">
                  <c:v>71.099999999999994</c:v>
                </c:pt>
                <c:pt idx="32">
                  <c:v>71</c:v>
                </c:pt>
                <c:pt idx="33">
                  <c:v>70.900000000000006</c:v>
                </c:pt>
                <c:pt idx="34">
                  <c:v>70.900000000000006</c:v>
                </c:pt>
                <c:pt idx="35">
                  <c:v>70.900000000000006</c:v>
                </c:pt>
                <c:pt idx="36">
                  <c:v>70.8</c:v>
                </c:pt>
                <c:pt idx="37">
                  <c:v>70.7</c:v>
                </c:pt>
                <c:pt idx="38">
                  <c:v>70.7</c:v>
                </c:pt>
                <c:pt idx="39">
                  <c:v>70.599999999999994</c:v>
                </c:pt>
                <c:pt idx="40">
                  <c:v>69.7</c:v>
                </c:pt>
                <c:pt idx="41">
                  <c:v>69.7</c:v>
                </c:pt>
                <c:pt idx="42">
                  <c:v>69.599999999999994</c:v>
                </c:pt>
                <c:pt idx="43">
                  <c:v>69.599999999999994</c:v>
                </c:pt>
                <c:pt idx="44">
                  <c:v>69.599999999999994</c:v>
                </c:pt>
                <c:pt idx="45">
                  <c:v>69.3</c:v>
                </c:pt>
                <c:pt idx="46">
                  <c:v>69.099999999999994</c:v>
                </c:pt>
                <c:pt idx="47">
                  <c:v>68.900000000000006</c:v>
                </c:pt>
                <c:pt idx="48">
                  <c:v>68.8</c:v>
                </c:pt>
                <c:pt idx="49">
                  <c:v>67.5</c:v>
                </c:pt>
                <c:pt idx="50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86624"/>
        <c:axId val="128253952"/>
      </c:barChart>
      <c:catAx>
        <c:axId val="12818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28253952"/>
        <c:crosses val="autoZero"/>
        <c:auto val="1"/>
        <c:lblAlgn val="ctr"/>
        <c:lblOffset val="100"/>
        <c:noMultiLvlLbl val="0"/>
      </c:catAx>
      <c:valAx>
        <c:axId val="1282539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28186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A6ACA-0CC6-4896-B146-7DBC40785563}" type="doc">
      <dgm:prSet loTypeId="urn:microsoft.com/office/officeart/2005/8/layout/lProcess3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6F5A09C-8B53-4439-AA63-B25A770BE96C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l" rtl="0"/>
          <a:r>
            <a:rPr lang="ru-RU" sz="1600" b="1" i="0" baseline="0" dirty="0" smtClean="0">
              <a:solidFill>
                <a:schemeClr val="accent1"/>
              </a:solidFill>
            </a:rPr>
            <a:t> в о</a:t>
          </a:r>
          <a:r>
            <a:rPr lang="ru-RU" sz="1600" b="1" i="0" baseline="0" dirty="0" smtClean="0">
              <a:solidFill>
                <a:srgbClr val="9900FF"/>
              </a:solidFill>
            </a:rPr>
            <a:t>бучении руководителей организации района проводить СЗД </a:t>
          </a:r>
          <a:endParaRPr lang="ru-RU" sz="1800" b="1" dirty="0">
            <a:solidFill>
              <a:srgbClr val="9900FF"/>
            </a:solidFill>
          </a:endParaRPr>
        </a:p>
      </dgm:t>
    </dgm:pt>
    <dgm:pt modelId="{17A225A0-4644-4E44-836E-0E1B57123D31}" type="parTrans" cxnId="{9E1EF16F-66AB-4FBA-8A7E-D6CF73C12134}">
      <dgm:prSet/>
      <dgm:spPr/>
      <dgm:t>
        <a:bodyPr/>
        <a:lstStyle/>
        <a:p>
          <a:endParaRPr lang="ru-RU"/>
        </a:p>
      </dgm:t>
    </dgm:pt>
    <dgm:pt modelId="{29D61322-E9AD-4AF6-871F-6A494428DDAF}" type="sibTrans" cxnId="{9E1EF16F-66AB-4FBA-8A7E-D6CF73C12134}">
      <dgm:prSet/>
      <dgm:spPr/>
      <dgm:t>
        <a:bodyPr/>
        <a:lstStyle/>
        <a:p>
          <a:endParaRPr lang="ru-RU"/>
        </a:p>
      </dgm:t>
    </dgm:pt>
    <dgm:pt modelId="{A13D6B70-C063-4017-AF16-5AF8BAD79E3A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800" b="1" i="0" baseline="0" dirty="0" smtClean="0">
              <a:solidFill>
                <a:srgbClr val="0000CC"/>
              </a:solidFill>
            </a:rPr>
            <a:t> в приеме заявлений педагогических работников , </a:t>
          </a:r>
        </a:p>
        <a:p>
          <a:pPr algn="l" rtl="0"/>
          <a:r>
            <a:rPr lang="ru-RU" sz="1800" b="1" i="0" baseline="0" dirty="0" smtClean="0">
              <a:solidFill>
                <a:srgbClr val="0000CC"/>
              </a:solidFill>
            </a:rPr>
            <a:t>желающих аттестоваться на первую или высшую категории;</a:t>
          </a:r>
          <a:endParaRPr lang="ru-RU" sz="1800" b="1" dirty="0">
            <a:solidFill>
              <a:srgbClr val="0000CC"/>
            </a:solidFill>
          </a:endParaRPr>
        </a:p>
      </dgm:t>
    </dgm:pt>
    <dgm:pt modelId="{726EB6F2-7370-4EE4-AA28-70899286CFF2}" type="parTrans" cxnId="{5C7191BF-8877-4B32-A35E-53D00362CC23}">
      <dgm:prSet/>
      <dgm:spPr/>
      <dgm:t>
        <a:bodyPr/>
        <a:lstStyle/>
        <a:p>
          <a:endParaRPr lang="ru-RU"/>
        </a:p>
      </dgm:t>
    </dgm:pt>
    <dgm:pt modelId="{58C3241B-6FF6-41F2-870B-08BF002F6D11}" type="sibTrans" cxnId="{5C7191BF-8877-4B32-A35E-53D00362CC23}">
      <dgm:prSet/>
      <dgm:spPr/>
      <dgm:t>
        <a:bodyPr/>
        <a:lstStyle/>
        <a:p>
          <a:endParaRPr lang="ru-RU"/>
        </a:p>
      </dgm:t>
    </dgm:pt>
    <dgm:pt modelId="{1F1AEFF2-4D86-4C15-84E8-4404AE8ECDEF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800" b="1" i="0" baseline="0" dirty="0" smtClean="0">
              <a:solidFill>
                <a:srgbClr val="0000CC"/>
              </a:solidFill>
            </a:rPr>
            <a:t>в организации внешней экспертизы профессиональных результатов  педагогических работников, заявившихся на аттестацию на первую или высшую категории; </a:t>
          </a:r>
          <a:endParaRPr lang="ru-RU" sz="1800" b="1" dirty="0">
            <a:solidFill>
              <a:srgbClr val="0000CC"/>
            </a:solidFill>
          </a:endParaRPr>
        </a:p>
      </dgm:t>
    </dgm:pt>
    <dgm:pt modelId="{3B5BA63F-2014-4A3D-B6F3-F44D2C682CCB}" type="parTrans" cxnId="{A0677CB1-9319-4B8D-9CCC-08CB70CAAD5E}">
      <dgm:prSet/>
      <dgm:spPr/>
      <dgm:t>
        <a:bodyPr/>
        <a:lstStyle/>
        <a:p>
          <a:endParaRPr lang="ru-RU"/>
        </a:p>
      </dgm:t>
    </dgm:pt>
    <dgm:pt modelId="{5DF086B7-D9CF-4B42-935A-7E71A8C92F98}" type="sibTrans" cxnId="{A0677CB1-9319-4B8D-9CCC-08CB70CAAD5E}">
      <dgm:prSet/>
      <dgm:spPr/>
      <dgm:t>
        <a:bodyPr/>
        <a:lstStyle/>
        <a:p>
          <a:endParaRPr lang="ru-RU"/>
        </a:p>
      </dgm:t>
    </dgm:pt>
    <dgm:pt modelId="{4A54FB1E-C429-4725-A635-486BF3F6771C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lang="ru-RU" sz="1600" b="1" i="0" baseline="0" dirty="0" smtClean="0"/>
            <a:t> </a:t>
          </a:r>
          <a:r>
            <a:rPr lang="ru-RU" sz="1800" b="1" i="0" baseline="0" dirty="0" smtClean="0">
              <a:solidFill>
                <a:srgbClr val="0000CC"/>
              </a:solidFill>
            </a:rPr>
            <a:t>подготовке предложений о соответствии или несоответствии указанных работников заявленной квалификационной категории; </a:t>
          </a:r>
          <a:endParaRPr lang="ru-RU" sz="1800" b="1" dirty="0">
            <a:solidFill>
              <a:srgbClr val="0000CC"/>
            </a:solidFill>
          </a:endParaRPr>
        </a:p>
      </dgm:t>
    </dgm:pt>
    <dgm:pt modelId="{A69037FE-1853-4ABD-AF5E-059489F5AB9D}" type="parTrans" cxnId="{9841D418-340B-408C-9CC8-337B428F7D68}">
      <dgm:prSet/>
      <dgm:spPr/>
      <dgm:t>
        <a:bodyPr/>
        <a:lstStyle/>
        <a:p>
          <a:endParaRPr lang="ru-RU"/>
        </a:p>
      </dgm:t>
    </dgm:pt>
    <dgm:pt modelId="{C8932607-076F-4DB6-A168-C46A816E0D34}" type="sibTrans" cxnId="{9841D418-340B-408C-9CC8-337B428F7D68}">
      <dgm:prSet/>
      <dgm:spPr/>
      <dgm:t>
        <a:bodyPr/>
        <a:lstStyle/>
        <a:p>
          <a:endParaRPr lang="ru-RU"/>
        </a:p>
      </dgm:t>
    </dgm:pt>
    <dgm:pt modelId="{6EB11965-BB11-408C-9EFB-B9C8674BBCC5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l" rtl="0"/>
          <a:r>
            <a:rPr lang="ru-RU" sz="2100" b="0" i="0" baseline="0" dirty="0" smtClean="0"/>
            <a:t> </a:t>
          </a:r>
          <a:r>
            <a:rPr lang="ru-RU" sz="1800" b="1" i="0" baseline="0" dirty="0" err="1" smtClean="0"/>
            <a:t>в</a:t>
          </a:r>
          <a:r>
            <a:rPr lang="ru-RU" sz="1800" b="1" i="0" baseline="0" dirty="0" err="1" smtClean="0">
              <a:solidFill>
                <a:srgbClr val="0000CC"/>
              </a:solidFill>
            </a:rPr>
            <a:t>оформлении</a:t>
          </a:r>
          <a:r>
            <a:rPr lang="ru-RU" sz="1800" b="1" i="0" baseline="0" dirty="0" smtClean="0">
              <a:solidFill>
                <a:srgbClr val="0000CC"/>
              </a:solidFill>
            </a:rPr>
            <a:t> аттестационных листов по итогам аттестации всех педагогических работников</a:t>
          </a:r>
          <a:endParaRPr lang="ru-RU" sz="1800" b="1" dirty="0">
            <a:solidFill>
              <a:srgbClr val="0000CC"/>
            </a:solidFill>
          </a:endParaRPr>
        </a:p>
      </dgm:t>
    </dgm:pt>
    <dgm:pt modelId="{84F0A0B8-4535-423F-951D-0ECEF1CF90CB}" type="parTrans" cxnId="{08AFD8E0-FECA-46FB-8C15-2C60A272B360}">
      <dgm:prSet/>
      <dgm:spPr/>
      <dgm:t>
        <a:bodyPr/>
        <a:lstStyle/>
        <a:p>
          <a:endParaRPr lang="ru-RU"/>
        </a:p>
      </dgm:t>
    </dgm:pt>
    <dgm:pt modelId="{FE5F8092-1FBE-46B2-B7E5-43ADB8109CE5}" type="sibTrans" cxnId="{08AFD8E0-FECA-46FB-8C15-2C60A272B360}">
      <dgm:prSet/>
      <dgm:spPr/>
      <dgm:t>
        <a:bodyPr/>
        <a:lstStyle/>
        <a:p>
          <a:endParaRPr lang="ru-RU"/>
        </a:p>
      </dgm:t>
    </dgm:pt>
    <dgm:pt modelId="{2BBF4A29-BC5B-49A0-9035-54F753D0220B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800" b="1" i="0" baseline="0" dirty="0" smtClean="0">
              <a:solidFill>
                <a:srgbClr val="0000CC"/>
              </a:solidFill>
            </a:rPr>
            <a:t>в обеспечении выполнения рекомендаций аттестационной комиссии Министерства педагогическими работниками</a:t>
          </a:r>
          <a:r>
            <a:rPr lang="ru-RU" sz="1800" b="0" i="0" baseline="0" dirty="0" smtClean="0">
              <a:solidFill>
                <a:srgbClr val="0000CC"/>
              </a:solidFill>
            </a:rPr>
            <a:t>.</a:t>
          </a:r>
          <a:endParaRPr lang="ru-RU" sz="1800" dirty="0">
            <a:solidFill>
              <a:srgbClr val="0000CC"/>
            </a:solidFill>
          </a:endParaRPr>
        </a:p>
      </dgm:t>
    </dgm:pt>
    <dgm:pt modelId="{7EEF16F7-7726-487E-95B2-38F4A7E9D3C0}" type="parTrans" cxnId="{FE66F44C-2F0A-4148-A42F-5E8800DE0DAD}">
      <dgm:prSet/>
      <dgm:spPr/>
      <dgm:t>
        <a:bodyPr/>
        <a:lstStyle/>
        <a:p>
          <a:endParaRPr lang="ru-RU"/>
        </a:p>
      </dgm:t>
    </dgm:pt>
    <dgm:pt modelId="{365F0C8C-6FF2-4C0F-89C4-57AFF7F7EFD0}" type="sibTrans" cxnId="{FE66F44C-2F0A-4148-A42F-5E8800DE0DAD}">
      <dgm:prSet/>
      <dgm:spPr/>
      <dgm:t>
        <a:bodyPr/>
        <a:lstStyle/>
        <a:p>
          <a:endParaRPr lang="ru-RU"/>
        </a:p>
      </dgm:t>
    </dgm:pt>
    <dgm:pt modelId="{94B7BE02-182A-4B2F-B2AE-27BE77A4C464}" type="pres">
      <dgm:prSet presAssocID="{314A6ACA-0CC6-4896-B146-7DBC4078556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17CDBE-E25E-46D5-9ED6-09FF06319CC0}" type="pres">
      <dgm:prSet presAssocID="{76F5A09C-8B53-4439-AA63-B25A770BE96C}" presName="horFlow" presStyleCnt="0"/>
      <dgm:spPr/>
    </dgm:pt>
    <dgm:pt modelId="{4409C5CC-5353-4D66-BD76-99287668E587}" type="pres">
      <dgm:prSet presAssocID="{76F5A09C-8B53-4439-AA63-B25A770BE96C}" presName="bigChev" presStyleLbl="node1" presStyleIdx="0" presStyleCnt="6" custScaleX="497691" custLinFactNeighborX="-4713" custLinFactNeighborY="-22009"/>
      <dgm:spPr/>
      <dgm:t>
        <a:bodyPr/>
        <a:lstStyle/>
        <a:p>
          <a:endParaRPr lang="ru-RU"/>
        </a:p>
      </dgm:t>
    </dgm:pt>
    <dgm:pt modelId="{B3EAFEB1-E2D9-40B9-B3E5-D438D5DFFCC5}" type="pres">
      <dgm:prSet presAssocID="{76F5A09C-8B53-4439-AA63-B25A770BE96C}" presName="vSp" presStyleCnt="0"/>
      <dgm:spPr/>
    </dgm:pt>
    <dgm:pt modelId="{246A84B7-D4B4-469A-AE5A-06EB617F4401}" type="pres">
      <dgm:prSet presAssocID="{A13D6B70-C063-4017-AF16-5AF8BAD79E3A}" presName="horFlow" presStyleCnt="0"/>
      <dgm:spPr/>
    </dgm:pt>
    <dgm:pt modelId="{A044EE1A-3521-439F-AB5A-395B8E654716}" type="pres">
      <dgm:prSet presAssocID="{A13D6B70-C063-4017-AF16-5AF8BAD79E3A}" presName="bigChev" presStyleLbl="node1" presStyleIdx="1" presStyleCnt="6" custScaleX="497691" custLinFactNeighborX="0" custLinFactNeighborY="-9086"/>
      <dgm:spPr/>
      <dgm:t>
        <a:bodyPr/>
        <a:lstStyle/>
        <a:p>
          <a:endParaRPr lang="ru-RU"/>
        </a:p>
      </dgm:t>
    </dgm:pt>
    <dgm:pt modelId="{4FEEA7A6-4D49-41C6-B96B-3CE79313830D}" type="pres">
      <dgm:prSet presAssocID="{A13D6B70-C063-4017-AF16-5AF8BAD79E3A}" presName="vSp" presStyleCnt="0"/>
      <dgm:spPr/>
    </dgm:pt>
    <dgm:pt modelId="{AEA352BC-A9E1-4141-85C2-4017B976E257}" type="pres">
      <dgm:prSet presAssocID="{1F1AEFF2-4D86-4C15-84E8-4404AE8ECDEF}" presName="horFlow" presStyleCnt="0"/>
      <dgm:spPr/>
    </dgm:pt>
    <dgm:pt modelId="{5F07FC14-11E2-48EB-8ADF-2B4789E4E3CE}" type="pres">
      <dgm:prSet presAssocID="{1F1AEFF2-4D86-4C15-84E8-4404AE8ECDEF}" presName="bigChev" presStyleLbl="node1" presStyleIdx="2" presStyleCnt="6" custScaleX="497691" custScaleY="128717" custLinFactNeighborX="0" custLinFactNeighborY="-5751"/>
      <dgm:spPr/>
      <dgm:t>
        <a:bodyPr/>
        <a:lstStyle/>
        <a:p>
          <a:endParaRPr lang="ru-RU"/>
        </a:p>
      </dgm:t>
    </dgm:pt>
    <dgm:pt modelId="{E09EAEBD-C3DA-4F11-A8B2-F0578D847BFC}" type="pres">
      <dgm:prSet presAssocID="{1F1AEFF2-4D86-4C15-84E8-4404AE8ECDEF}" presName="vSp" presStyleCnt="0"/>
      <dgm:spPr/>
    </dgm:pt>
    <dgm:pt modelId="{7DF3294A-9470-4620-8F21-0B5A197F2334}" type="pres">
      <dgm:prSet presAssocID="{4A54FB1E-C429-4725-A635-486BF3F6771C}" presName="horFlow" presStyleCnt="0"/>
      <dgm:spPr/>
    </dgm:pt>
    <dgm:pt modelId="{C0273F7F-04A1-4929-8BCC-6CB7EA6C0D95}" type="pres">
      <dgm:prSet presAssocID="{4A54FB1E-C429-4725-A635-486BF3F6771C}" presName="bigChev" presStyleLbl="node1" presStyleIdx="3" presStyleCnt="6" custScaleX="497691" custScaleY="128717" custLinFactNeighborX="0" custLinFactNeighborY="1249"/>
      <dgm:spPr/>
      <dgm:t>
        <a:bodyPr/>
        <a:lstStyle/>
        <a:p>
          <a:endParaRPr lang="ru-RU"/>
        </a:p>
      </dgm:t>
    </dgm:pt>
    <dgm:pt modelId="{8B0FFDD7-E3E9-4D5D-9FC3-141CD59E69F8}" type="pres">
      <dgm:prSet presAssocID="{4A54FB1E-C429-4725-A635-486BF3F6771C}" presName="vSp" presStyleCnt="0"/>
      <dgm:spPr/>
    </dgm:pt>
    <dgm:pt modelId="{63ED4B10-3FDE-497B-8045-6F96047BF597}" type="pres">
      <dgm:prSet presAssocID="{6EB11965-BB11-408C-9EFB-B9C8674BBCC5}" presName="horFlow" presStyleCnt="0"/>
      <dgm:spPr/>
    </dgm:pt>
    <dgm:pt modelId="{348DE40D-7F08-4143-922F-4F9CF6E413FB}" type="pres">
      <dgm:prSet presAssocID="{6EB11965-BB11-408C-9EFB-B9C8674BBCC5}" presName="bigChev" presStyleLbl="node1" presStyleIdx="4" presStyleCnt="6" custScaleX="497691" custLinFactNeighborX="0" custLinFactNeighborY="2153"/>
      <dgm:spPr/>
      <dgm:t>
        <a:bodyPr/>
        <a:lstStyle/>
        <a:p>
          <a:endParaRPr lang="ru-RU"/>
        </a:p>
      </dgm:t>
    </dgm:pt>
    <dgm:pt modelId="{C72E13A8-F55D-4373-8219-BD938104E8CA}" type="pres">
      <dgm:prSet presAssocID="{6EB11965-BB11-408C-9EFB-B9C8674BBCC5}" presName="vSp" presStyleCnt="0"/>
      <dgm:spPr/>
    </dgm:pt>
    <dgm:pt modelId="{03F693ED-A3D7-4462-8756-CA313C4E8624}" type="pres">
      <dgm:prSet presAssocID="{2BBF4A29-BC5B-49A0-9035-54F753D0220B}" presName="horFlow" presStyleCnt="0"/>
      <dgm:spPr/>
    </dgm:pt>
    <dgm:pt modelId="{57897671-BD73-452D-9341-68E5AA7FF8E0}" type="pres">
      <dgm:prSet presAssocID="{2BBF4A29-BC5B-49A0-9035-54F753D0220B}" presName="bigChev" presStyleLbl="node1" presStyleIdx="5" presStyleCnt="6" custScaleX="497691" custScaleY="133869" custLinFactNeighborX="-4713" custLinFactNeighborY="32464"/>
      <dgm:spPr/>
      <dgm:t>
        <a:bodyPr/>
        <a:lstStyle/>
        <a:p>
          <a:endParaRPr lang="ru-RU"/>
        </a:p>
      </dgm:t>
    </dgm:pt>
  </dgm:ptLst>
  <dgm:cxnLst>
    <dgm:cxn modelId="{70147A47-BB84-4ECB-A59E-9DAA9312844A}" type="presOf" srcId="{1F1AEFF2-4D86-4C15-84E8-4404AE8ECDEF}" destId="{5F07FC14-11E2-48EB-8ADF-2B4789E4E3CE}" srcOrd="0" destOrd="0" presId="urn:microsoft.com/office/officeart/2005/8/layout/lProcess3"/>
    <dgm:cxn modelId="{AA119C3A-8651-4E4B-AB49-10707A4C2A99}" type="presOf" srcId="{6EB11965-BB11-408C-9EFB-B9C8674BBCC5}" destId="{348DE40D-7F08-4143-922F-4F9CF6E413FB}" srcOrd="0" destOrd="0" presId="urn:microsoft.com/office/officeart/2005/8/layout/lProcess3"/>
    <dgm:cxn modelId="{5C7191BF-8877-4B32-A35E-53D00362CC23}" srcId="{314A6ACA-0CC6-4896-B146-7DBC40785563}" destId="{A13D6B70-C063-4017-AF16-5AF8BAD79E3A}" srcOrd="1" destOrd="0" parTransId="{726EB6F2-7370-4EE4-AA28-70899286CFF2}" sibTransId="{58C3241B-6FF6-41F2-870B-08BF002F6D11}"/>
    <dgm:cxn modelId="{B2C67E74-AA94-4BF7-AD8E-9141ABF1D24D}" type="presOf" srcId="{A13D6B70-C063-4017-AF16-5AF8BAD79E3A}" destId="{A044EE1A-3521-439F-AB5A-395B8E654716}" srcOrd="0" destOrd="0" presId="urn:microsoft.com/office/officeart/2005/8/layout/lProcess3"/>
    <dgm:cxn modelId="{49DA81C0-3110-4282-8480-1653D7906373}" type="presOf" srcId="{2BBF4A29-BC5B-49A0-9035-54F753D0220B}" destId="{57897671-BD73-452D-9341-68E5AA7FF8E0}" srcOrd="0" destOrd="0" presId="urn:microsoft.com/office/officeart/2005/8/layout/lProcess3"/>
    <dgm:cxn modelId="{A0677CB1-9319-4B8D-9CCC-08CB70CAAD5E}" srcId="{314A6ACA-0CC6-4896-B146-7DBC40785563}" destId="{1F1AEFF2-4D86-4C15-84E8-4404AE8ECDEF}" srcOrd="2" destOrd="0" parTransId="{3B5BA63F-2014-4A3D-B6F3-F44D2C682CCB}" sibTransId="{5DF086B7-D9CF-4B42-935A-7E71A8C92F98}"/>
    <dgm:cxn modelId="{9E8C9A22-846B-4470-AF75-A9A555613049}" type="presOf" srcId="{4A54FB1E-C429-4725-A635-486BF3F6771C}" destId="{C0273F7F-04A1-4929-8BCC-6CB7EA6C0D95}" srcOrd="0" destOrd="0" presId="urn:microsoft.com/office/officeart/2005/8/layout/lProcess3"/>
    <dgm:cxn modelId="{88EFC46E-BC06-4CC2-BC18-80435E7F5164}" type="presOf" srcId="{314A6ACA-0CC6-4896-B146-7DBC40785563}" destId="{94B7BE02-182A-4B2F-B2AE-27BE77A4C464}" srcOrd="0" destOrd="0" presId="urn:microsoft.com/office/officeart/2005/8/layout/lProcess3"/>
    <dgm:cxn modelId="{9841D418-340B-408C-9CC8-337B428F7D68}" srcId="{314A6ACA-0CC6-4896-B146-7DBC40785563}" destId="{4A54FB1E-C429-4725-A635-486BF3F6771C}" srcOrd="3" destOrd="0" parTransId="{A69037FE-1853-4ABD-AF5E-059489F5AB9D}" sibTransId="{C8932607-076F-4DB6-A168-C46A816E0D34}"/>
    <dgm:cxn modelId="{FE66F44C-2F0A-4148-A42F-5E8800DE0DAD}" srcId="{314A6ACA-0CC6-4896-B146-7DBC40785563}" destId="{2BBF4A29-BC5B-49A0-9035-54F753D0220B}" srcOrd="5" destOrd="0" parTransId="{7EEF16F7-7726-487E-95B2-38F4A7E9D3C0}" sibTransId="{365F0C8C-6FF2-4C0F-89C4-57AFF7F7EFD0}"/>
    <dgm:cxn modelId="{25783526-D4AD-4C79-9E92-9973F03EE7C4}" type="presOf" srcId="{76F5A09C-8B53-4439-AA63-B25A770BE96C}" destId="{4409C5CC-5353-4D66-BD76-99287668E587}" srcOrd="0" destOrd="0" presId="urn:microsoft.com/office/officeart/2005/8/layout/lProcess3"/>
    <dgm:cxn modelId="{9E1EF16F-66AB-4FBA-8A7E-D6CF73C12134}" srcId="{314A6ACA-0CC6-4896-B146-7DBC40785563}" destId="{76F5A09C-8B53-4439-AA63-B25A770BE96C}" srcOrd="0" destOrd="0" parTransId="{17A225A0-4644-4E44-836E-0E1B57123D31}" sibTransId="{29D61322-E9AD-4AF6-871F-6A494428DDAF}"/>
    <dgm:cxn modelId="{08AFD8E0-FECA-46FB-8C15-2C60A272B360}" srcId="{314A6ACA-0CC6-4896-B146-7DBC40785563}" destId="{6EB11965-BB11-408C-9EFB-B9C8674BBCC5}" srcOrd="4" destOrd="0" parTransId="{84F0A0B8-4535-423F-951D-0ECEF1CF90CB}" sibTransId="{FE5F8092-1FBE-46B2-B7E5-43ADB8109CE5}"/>
    <dgm:cxn modelId="{B787F113-A853-4AF6-B356-D592745AB26E}" type="presParOf" srcId="{94B7BE02-182A-4B2F-B2AE-27BE77A4C464}" destId="{3317CDBE-E25E-46D5-9ED6-09FF06319CC0}" srcOrd="0" destOrd="0" presId="urn:microsoft.com/office/officeart/2005/8/layout/lProcess3"/>
    <dgm:cxn modelId="{0739779B-B76A-4302-B74D-2975BAC1D592}" type="presParOf" srcId="{3317CDBE-E25E-46D5-9ED6-09FF06319CC0}" destId="{4409C5CC-5353-4D66-BD76-99287668E587}" srcOrd="0" destOrd="0" presId="urn:microsoft.com/office/officeart/2005/8/layout/lProcess3"/>
    <dgm:cxn modelId="{3DEC1328-FDB4-4A02-9C07-5602DFAD8ABD}" type="presParOf" srcId="{94B7BE02-182A-4B2F-B2AE-27BE77A4C464}" destId="{B3EAFEB1-E2D9-40B9-B3E5-D438D5DFFCC5}" srcOrd="1" destOrd="0" presId="urn:microsoft.com/office/officeart/2005/8/layout/lProcess3"/>
    <dgm:cxn modelId="{6EA24AD4-E438-47F5-B439-5082A9AA2903}" type="presParOf" srcId="{94B7BE02-182A-4B2F-B2AE-27BE77A4C464}" destId="{246A84B7-D4B4-469A-AE5A-06EB617F4401}" srcOrd="2" destOrd="0" presId="urn:microsoft.com/office/officeart/2005/8/layout/lProcess3"/>
    <dgm:cxn modelId="{F407932A-86E3-44A6-A25F-DBE872D444C4}" type="presParOf" srcId="{246A84B7-D4B4-469A-AE5A-06EB617F4401}" destId="{A044EE1A-3521-439F-AB5A-395B8E654716}" srcOrd="0" destOrd="0" presId="urn:microsoft.com/office/officeart/2005/8/layout/lProcess3"/>
    <dgm:cxn modelId="{DE515CAA-FCA6-43F9-9E84-E28922738997}" type="presParOf" srcId="{94B7BE02-182A-4B2F-B2AE-27BE77A4C464}" destId="{4FEEA7A6-4D49-41C6-B96B-3CE79313830D}" srcOrd="3" destOrd="0" presId="urn:microsoft.com/office/officeart/2005/8/layout/lProcess3"/>
    <dgm:cxn modelId="{0A5558F5-27B4-4F4B-9660-BF5057137913}" type="presParOf" srcId="{94B7BE02-182A-4B2F-B2AE-27BE77A4C464}" destId="{AEA352BC-A9E1-4141-85C2-4017B976E257}" srcOrd="4" destOrd="0" presId="urn:microsoft.com/office/officeart/2005/8/layout/lProcess3"/>
    <dgm:cxn modelId="{4755A5D8-29D7-4110-A1BC-87D772263B5C}" type="presParOf" srcId="{AEA352BC-A9E1-4141-85C2-4017B976E257}" destId="{5F07FC14-11E2-48EB-8ADF-2B4789E4E3CE}" srcOrd="0" destOrd="0" presId="urn:microsoft.com/office/officeart/2005/8/layout/lProcess3"/>
    <dgm:cxn modelId="{BA7F8C1D-C3E5-4BD2-98A9-34E9E280474D}" type="presParOf" srcId="{94B7BE02-182A-4B2F-B2AE-27BE77A4C464}" destId="{E09EAEBD-C3DA-4F11-A8B2-F0578D847BFC}" srcOrd="5" destOrd="0" presId="urn:microsoft.com/office/officeart/2005/8/layout/lProcess3"/>
    <dgm:cxn modelId="{BB46EE99-715B-42B8-8C10-32278B97A827}" type="presParOf" srcId="{94B7BE02-182A-4B2F-B2AE-27BE77A4C464}" destId="{7DF3294A-9470-4620-8F21-0B5A197F2334}" srcOrd="6" destOrd="0" presId="urn:microsoft.com/office/officeart/2005/8/layout/lProcess3"/>
    <dgm:cxn modelId="{EE0AE0E1-167B-4024-8481-392B18CFD31B}" type="presParOf" srcId="{7DF3294A-9470-4620-8F21-0B5A197F2334}" destId="{C0273F7F-04A1-4929-8BCC-6CB7EA6C0D95}" srcOrd="0" destOrd="0" presId="urn:microsoft.com/office/officeart/2005/8/layout/lProcess3"/>
    <dgm:cxn modelId="{CCF0C4A8-F5D2-4C67-B1C2-A0F18A5F803E}" type="presParOf" srcId="{94B7BE02-182A-4B2F-B2AE-27BE77A4C464}" destId="{8B0FFDD7-E3E9-4D5D-9FC3-141CD59E69F8}" srcOrd="7" destOrd="0" presId="urn:microsoft.com/office/officeart/2005/8/layout/lProcess3"/>
    <dgm:cxn modelId="{DBE5B3DD-9EA8-4330-AC6D-EC58EC4ABAF4}" type="presParOf" srcId="{94B7BE02-182A-4B2F-B2AE-27BE77A4C464}" destId="{63ED4B10-3FDE-497B-8045-6F96047BF597}" srcOrd="8" destOrd="0" presId="urn:microsoft.com/office/officeart/2005/8/layout/lProcess3"/>
    <dgm:cxn modelId="{8088BEEE-C894-443B-8A1D-E12A42B94EA8}" type="presParOf" srcId="{63ED4B10-3FDE-497B-8045-6F96047BF597}" destId="{348DE40D-7F08-4143-922F-4F9CF6E413FB}" srcOrd="0" destOrd="0" presId="urn:microsoft.com/office/officeart/2005/8/layout/lProcess3"/>
    <dgm:cxn modelId="{072448D6-5BC6-4838-9D03-F6D414AD8423}" type="presParOf" srcId="{94B7BE02-182A-4B2F-B2AE-27BE77A4C464}" destId="{C72E13A8-F55D-4373-8219-BD938104E8CA}" srcOrd="9" destOrd="0" presId="urn:microsoft.com/office/officeart/2005/8/layout/lProcess3"/>
    <dgm:cxn modelId="{7CEE5AE7-20A1-46C8-B1C2-0194CC611543}" type="presParOf" srcId="{94B7BE02-182A-4B2F-B2AE-27BE77A4C464}" destId="{03F693ED-A3D7-4462-8756-CA313C4E8624}" srcOrd="10" destOrd="0" presId="urn:microsoft.com/office/officeart/2005/8/layout/lProcess3"/>
    <dgm:cxn modelId="{825652EB-5168-4728-866D-29FE83FCBF42}" type="presParOf" srcId="{03F693ED-A3D7-4462-8756-CA313C4E8624}" destId="{57897671-BD73-452D-9341-68E5AA7FF8E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9C5CC-5353-4D66-BD76-99287668E587}">
      <dsp:nvSpPr>
        <dsp:cNvPr id="0" name=""/>
        <dsp:cNvSpPr/>
      </dsp:nvSpPr>
      <dsp:spPr>
        <a:xfrm>
          <a:off x="0" y="0"/>
          <a:ext cx="7575329" cy="608837"/>
        </a:xfrm>
        <a:prstGeom prst="chevron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chemeClr val="accent1"/>
              </a:solidFill>
            </a:rPr>
            <a:t> в о</a:t>
          </a:r>
          <a:r>
            <a:rPr lang="ru-RU" sz="1600" b="1" i="0" kern="1200" baseline="0" dirty="0" smtClean="0">
              <a:solidFill>
                <a:srgbClr val="9900FF"/>
              </a:solidFill>
            </a:rPr>
            <a:t>бучении руководителей организации района проводить СЗД </a:t>
          </a:r>
          <a:endParaRPr lang="ru-RU" sz="1800" b="1" kern="1200" dirty="0">
            <a:solidFill>
              <a:srgbClr val="9900FF"/>
            </a:solidFill>
          </a:endParaRPr>
        </a:p>
      </dsp:txBody>
      <dsp:txXfrm>
        <a:off x="304419" y="0"/>
        <a:ext cx="6966492" cy="608837"/>
      </dsp:txXfrm>
    </dsp:sp>
    <dsp:sp modelId="{A044EE1A-3521-439F-AB5A-395B8E654716}">
      <dsp:nvSpPr>
        <dsp:cNvPr id="0" name=""/>
        <dsp:cNvSpPr/>
      </dsp:nvSpPr>
      <dsp:spPr>
        <a:xfrm>
          <a:off x="2" y="714378"/>
          <a:ext cx="7575329" cy="608837"/>
        </a:xfrm>
        <a:prstGeom prst="chevron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solidFill>
                <a:srgbClr val="0000CC"/>
              </a:solidFill>
            </a:rPr>
            <a:t> в приеме заявлений педагогических работников ,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solidFill>
                <a:srgbClr val="0000CC"/>
              </a:solidFill>
            </a:rPr>
            <a:t>желающих аттестоваться на первую или высшую категории;</a:t>
          </a:r>
          <a:endParaRPr lang="ru-RU" sz="1800" b="1" kern="1200" dirty="0">
            <a:solidFill>
              <a:srgbClr val="0000CC"/>
            </a:solidFill>
          </a:endParaRPr>
        </a:p>
      </dsp:txBody>
      <dsp:txXfrm>
        <a:off x="304421" y="714378"/>
        <a:ext cx="6966492" cy="608837"/>
      </dsp:txXfrm>
    </dsp:sp>
    <dsp:sp modelId="{5F07FC14-11E2-48EB-8ADF-2B4789E4E3CE}">
      <dsp:nvSpPr>
        <dsp:cNvPr id="0" name=""/>
        <dsp:cNvSpPr/>
      </dsp:nvSpPr>
      <dsp:spPr>
        <a:xfrm>
          <a:off x="2" y="1428758"/>
          <a:ext cx="7575329" cy="783677"/>
        </a:xfrm>
        <a:prstGeom prst="chevron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solidFill>
                <a:srgbClr val="0000CC"/>
              </a:solidFill>
            </a:rPr>
            <a:t>в организации внешней экспертизы профессиональных результатов  педагогических работников, заявившихся на аттестацию на первую или высшую категории; </a:t>
          </a:r>
          <a:endParaRPr lang="ru-RU" sz="1800" b="1" kern="1200" dirty="0">
            <a:solidFill>
              <a:srgbClr val="0000CC"/>
            </a:solidFill>
          </a:endParaRPr>
        </a:p>
      </dsp:txBody>
      <dsp:txXfrm>
        <a:off x="391841" y="1428758"/>
        <a:ext cx="6791652" cy="783677"/>
      </dsp:txXfrm>
    </dsp:sp>
    <dsp:sp modelId="{C0273F7F-04A1-4929-8BCC-6CB7EA6C0D95}">
      <dsp:nvSpPr>
        <dsp:cNvPr id="0" name=""/>
        <dsp:cNvSpPr/>
      </dsp:nvSpPr>
      <dsp:spPr>
        <a:xfrm>
          <a:off x="2" y="2340292"/>
          <a:ext cx="7575329" cy="783677"/>
        </a:xfrm>
        <a:prstGeom prst="chevron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/>
            <a:t> </a:t>
          </a:r>
          <a:r>
            <a:rPr lang="ru-RU" sz="1800" b="1" i="0" kern="1200" baseline="0" dirty="0" smtClean="0">
              <a:solidFill>
                <a:srgbClr val="0000CC"/>
              </a:solidFill>
            </a:rPr>
            <a:t>подготовке предложений о соответствии или несоответствии указанных работников заявленной квалификационной категории; </a:t>
          </a:r>
          <a:endParaRPr lang="ru-RU" sz="1800" b="1" kern="1200" dirty="0">
            <a:solidFill>
              <a:srgbClr val="0000CC"/>
            </a:solidFill>
          </a:endParaRPr>
        </a:p>
      </dsp:txBody>
      <dsp:txXfrm>
        <a:off x="391841" y="2340292"/>
        <a:ext cx="6791652" cy="783677"/>
      </dsp:txXfrm>
    </dsp:sp>
    <dsp:sp modelId="{348DE40D-7F08-4143-922F-4F9CF6E413FB}">
      <dsp:nvSpPr>
        <dsp:cNvPr id="0" name=""/>
        <dsp:cNvSpPr/>
      </dsp:nvSpPr>
      <dsp:spPr>
        <a:xfrm>
          <a:off x="2" y="3214711"/>
          <a:ext cx="7575329" cy="608837"/>
        </a:xfrm>
        <a:prstGeom prst="chevron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baseline="0" dirty="0" smtClean="0"/>
            <a:t> </a:t>
          </a:r>
          <a:r>
            <a:rPr lang="ru-RU" sz="1800" b="1" i="0" kern="1200" baseline="0" dirty="0" err="1" smtClean="0"/>
            <a:t>в</a:t>
          </a:r>
          <a:r>
            <a:rPr lang="ru-RU" sz="1800" b="1" i="0" kern="1200" baseline="0" dirty="0" err="1" smtClean="0">
              <a:solidFill>
                <a:srgbClr val="0000CC"/>
              </a:solidFill>
            </a:rPr>
            <a:t>оформлении</a:t>
          </a:r>
          <a:r>
            <a:rPr lang="ru-RU" sz="1800" b="1" i="0" kern="1200" baseline="0" dirty="0" smtClean="0">
              <a:solidFill>
                <a:srgbClr val="0000CC"/>
              </a:solidFill>
            </a:rPr>
            <a:t> аттестационных листов по итогам аттестации всех педагогических работников</a:t>
          </a:r>
          <a:endParaRPr lang="ru-RU" sz="1800" b="1" kern="1200" dirty="0">
            <a:solidFill>
              <a:srgbClr val="0000CC"/>
            </a:solidFill>
          </a:endParaRPr>
        </a:p>
      </dsp:txBody>
      <dsp:txXfrm>
        <a:off x="304421" y="3214711"/>
        <a:ext cx="6966492" cy="608837"/>
      </dsp:txXfrm>
    </dsp:sp>
    <dsp:sp modelId="{57897671-BD73-452D-9341-68E5AA7FF8E0}">
      <dsp:nvSpPr>
        <dsp:cNvPr id="0" name=""/>
        <dsp:cNvSpPr/>
      </dsp:nvSpPr>
      <dsp:spPr>
        <a:xfrm>
          <a:off x="0" y="3971300"/>
          <a:ext cx="7575329" cy="815045"/>
        </a:xfrm>
        <a:prstGeom prst="chevron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solidFill>
                <a:srgbClr val="0000CC"/>
              </a:solidFill>
            </a:rPr>
            <a:t>в обеспечении выполнения рекомендаций аттестационной комиссии Министерства педагогическими работниками</a:t>
          </a:r>
          <a:r>
            <a:rPr lang="ru-RU" sz="1800" b="0" i="0" kern="1200" baseline="0" dirty="0" smtClean="0">
              <a:solidFill>
                <a:srgbClr val="0000CC"/>
              </a:solidFill>
            </a:rPr>
            <a:t>.</a:t>
          </a:r>
          <a:endParaRPr lang="ru-RU" sz="1800" kern="1200" dirty="0">
            <a:solidFill>
              <a:srgbClr val="0000CC"/>
            </a:solidFill>
          </a:endParaRPr>
        </a:p>
      </dsp:txBody>
      <dsp:txXfrm>
        <a:off x="407523" y="3971300"/>
        <a:ext cx="6760284" cy="815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0.8027</cdr:x>
      <cdr:y>0.25764</cdr:y>
    </cdr:from>
    <cdr:to>
      <cdr:x>0.98529</cdr:x>
      <cdr:y>0.33406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91100" y="899160"/>
          <a:ext cx="113538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700"/>
            <a:t>средний балл по РТ - 72,0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97B10-396E-43E5-A1B3-0D968ACE4585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2E60-9016-418E-B872-3BFC8952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37D6-B0FB-4EA5-A86E-489D5E98E6AD}" type="datetime1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16C3-E899-41F6-9F1A-104C47AC5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3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EDA01-7A68-49CD-B334-296521471014}" type="datetime1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305F-D55C-4F08-8136-0029FAAD5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2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0754-0775-47B1-B833-6500D185C8E6}" type="datetime1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BBC6-AE27-4C47-ACD9-64818CF54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5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4F6A3-4B1A-4527-A53F-70CE482A0AF6}" type="datetime1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1B96-4BC9-4FF3-A3D2-B318EF586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C1B1-D25F-486A-8C92-BC4CD95F4323}" type="datetime1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A229-612F-4202-9A11-52A6FDBD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1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4116-55D2-4EEE-95AA-74A8183C9A3F}" type="datetime1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0A8E-F5FC-4FE0-B7AE-DBECE712A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5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78D0-EE5A-43FF-BFC6-39ADE03204C6}" type="datetime1">
              <a:rPr lang="ru-RU" smtClean="0"/>
              <a:t>30.09.2013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BCFE-5DE6-43E3-A952-E224859A7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A371-1226-4C0B-82A8-8DD7410DE997}" type="datetime1">
              <a:rPr lang="ru-RU" smtClean="0"/>
              <a:t>30.09.2013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90AE-416D-498D-A6C1-FA0DA10D2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8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4348-F211-4CF7-9A64-AD30A4D77BAF}" type="datetime1">
              <a:rPr lang="ru-RU" smtClean="0"/>
              <a:t>30.09.2013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7010-B906-47AA-A401-9A87E0DD7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1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989A-3A5C-4A75-9800-FC48FC3BEE1A}" type="datetime1">
              <a:rPr lang="ru-RU" smtClean="0"/>
              <a:t>30.09.2013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40FDE-EC60-43C0-AA06-7405837C1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7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DE2E-A155-4A9B-81E1-BE76040DC7A5}" type="datetime1">
              <a:rPr lang="ru-RU" smtClean="0"/>
              <a:t>30.09.2013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5E95-E153-433A-B0F5-CA9C50C4A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0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E0C7D-32C9-4995-999C-E6FBB05E4416}" type="datetime1">
              <a:rPr lang="ru-RU" smtClean="0"/>
              <a:t>30.09.2013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FF6C-84D3-4E2B-BAA1-2D1A4ADC7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8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28370D1-889C-401B-814D-0574DFC2540A}" type="datetime1">
              <a:rPr lang="ru-RU" smtClean="0"/>
              <a:t>30.09.2013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CCFE8B0-E523-4CBD-BAF0-85B84572D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4" r:id="rId2"/>
    <p:sldLayoutId id="2147484003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4" r:id="rId9"/>
    <p:sldLayoutId id="2147484000" r:id="rId10"/>
    <p:sldLayoutId id="2147484001" r:id="rId11"/>
    <p:sldLayoutId id="214748400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9A8BE7-F631-4A61-9B62-42609BB67A8C}" type="slidenum">
              <a:rPr lang="ru-RU" sz="1400" smtClean="0">
                <a:latin typeface="Verdana" pitchFamily="34" charset="0"/>
              </a:rPr>
              <a:pPr eaLnBrk="1" hangingPunct="1"/>
              <a:t>1</a:t>
            </a:fld>
            <a:endParaRPr lang="ru-RU" sz="1400" smtClean="0">
              <a:latin typeface="Verdana" pitchFamily="34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1913" y="1916832"/>
            <a:ext cx="7200900" cy="2304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Формы и процедуры аттестации педагогических кадров Республики Татарстан в 2013 году</a:t>
            </a:r>
            <a:b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</a:rPr>
              <a:t>         </a:t>
            </a:r>
            <a:endParaRPr lang="ru-RU" sz="3600" dirty="0" smtClean="0">
              <a:solidFill>
                <a:srgbClr val="0000FF"/>
              </a:solidFill>
            </a:endParaRP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31640" y="476250"/>
            <a:ext cx="7272808" cy="3603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5125" name="Скругленный прямоугольник 15"/>
          <p:cNvSpPr>
            <a:spLocks noChangeArrowheads="1"/>
          </p:cNvSpPr>
          <p:nvPr/>
        </p:nvSpPr>
        <p:spPr bwMode="auto">
          <a:xfrm>
            <a:off x="3779912" y="4207866"/>
            <a:ext cx="5040560" cy="214080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Шаяхметова</a:t>
            </a:r>
          </a:p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Гульзада </a:t>
            </a:r>
            <a:r>
              <a:rPr lang="tt-RU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Мударисовна, </a:t>
            </a:r>
          </a:p>
          <a:p>
            <a:pPr algn="ctr"/>
            <a:r>
              <a:rPr lang="tt-RU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ведущий специалист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tt-RU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отдела кадровой политики МОи Н РТ</a:t>
            </a:r>
          </a:p>
        </p:txBody>
      </p:sp>
      <p:pic>
        <p:nvPicPr>
          <p:cNvPr id="5126" name="Picture 5" descr="коллаж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40946"/>
            <a:ext cx="30972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Герб Республики Татарст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55110"/>
            <a:ext cx="1512168" cy="13736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кругленный прямоугольник 15"/>
          <p:cNvSpPr>
            <a:spLocks noChangeArrowheads="1"/>
          </p:cNvSpPr>
          <p:nvPr/>
        </p:nvSpPr>
        <p:spPr bwMode="auto">
          <a:xfrm>
            <a:off x="827088" y="260350"/>
            <a:ext cx="6985000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99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b="1">
                <a:solidFill>
                  <a:schemeClr val="hlink"/>
                </a:solidFill>
              </a:rPr>
              <a:t>Опыт проведения аттестации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</a:rPr>
              <a:t>в Кукморском муниципальном районе</a:t>
            </a:r>
            <a:endParaRPr lang="ru-RU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339" name="Picture 8" descr="C:\Users\SHAYAH~1\AppData\Local\Temp\Rar$DI13.985\P1050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11275"/>
            <a:ext cx="24050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:\Users\SHAYAH~1\AppData\Local\Temp\Rar$DI45.969\P1050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230505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C:\Users\SHAYAH~1\AppData\Local\Temp\Rar$DI57.469\P10509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237648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C:\Users\SHAYAH~1\AppData\Local\Temp\Rar$DI76.610\P10509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5127625"/>
            <a:ext cx="273526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C:\Users\SHAYAH~1\AppData\Local\Temp\Rar$DI86.407\P10509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251200"/>
            <a:ext cx="24828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C:\Users\SHAYAH~1\AppData\Local\Temp\Rar$DI99.360\P10509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73463"/>
            <a:ext cx="2122488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C:\Users\SHAYAH~1\AppData\Local\Temp\Rar$DI11.4157\P105097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29225"/>
            <a:ext cx="2413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 descr="C:\Users\SHAYAH~1\AppData\Local\Temp\Rar$DI12.0969\P105096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29225"/>
            <a:ext cx="266382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7" descr="C:\Users\SHAYAH~1\AppData\Local\Temp\Rar$DI15.1563\P105093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311275"/>
            <a:ext cx="31686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714375"/>
            <a:ext cx="7793037" cy="9620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ЕЖЕГОДНО  АТТЕСТУЮТСЯ</a:t>
            </a:r>
          </a:p>
        </p:txBody>
      </p:sp>
      <p:graphicFrame>
        <p:nvGraphicFramePr>
          <p:cNvPr id="18434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735013" y="1592263"/>
          <a:ext cx="78740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Диаграмма" r:id="rId4" imgW="7870618" imgH="4218798" progId="Excel.Chart.8">
                  <p:embed/>
                </p:oleObj>
              </mc:Choice>
              <mc:Fallback>
                <p:oleObj name="Диаграмма" r:id="rId4" imgW="7870618" imgH="421879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592263"/>
                        <a:ext cx="7874000" cy="421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E1B96-4BC9-4FF3-A3D2-B318EF5869D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54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3399"/>
                </a:solidFill>
              </a:rPr>
              <a:t>Итоги аттестации по МО</a:t>
            </a:r>
            <a:br>
              <a:rPr lang="ru-RU" sz="2800" b="1" dirty="0" smtClean="0">
                <a:solidFill>
                  <a:srgbClr val="003399"/>
                </a:solidFill>
              </a:rPr>
            </a:br>
            <a:r>
              <a:rPr lang="ru-RU" sz="2800" b="1" dirty="0" smtClean="0">
                <a:solidFill>
                  <a:srgbClr val="003399"/>
                </a:solidFill>
              </a:rPr>
              <a:t>в 2012 – 2013 учебном году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484313"/>
            <a:ext cx="8785225" cy="4032250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FFFF"/>
                    </a:gs>
                    <a:gs pos="100000">
                      <a:srgbClr val="F1FFFF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endParaRPr lang="ru-RU" sz="1800" b="1" smtClean="0">
              <a:solidFill>
                <a:srgbClr val="003399"/>
              </a:solidFill>
            </a:endParaRPr>
          </a:p>
          <a:p>
            <a:pPr eaLnBrk="1" hangingPunct="1"/>
            <a:r>
              <a:rPr lang="ru-RU" sz="2000" b="1" smtClean="0">
                <a:solidFill>
                  <a:srgbClr val="003399"/>
                </a:solidFill>
              </a:rPr>
              <a:t>Всего аттестовались – 18210 работников образования РТ, из них: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smtClean="0">
              <a:solidFill>
                <a:srgbClr val="003399"/>
              </a:solidFill>
            </a:endParaRPr>
          </a:p>
          <a:p>
            <a:pPr eaLnBrk="1" hangingPunct="1"/>
            <a:r>
              <a:rPr lang="ru-RU" sz="2000" b="1" smtClean="0">
                <a:solidFill>
                  <a:srgbClr val="003399"/>
                </a:solidFill>
              </a:rPr>
              <a:t>на высшую категорию – 4098чел. (22,5% от общего числа аттестуемых);</a:t>
            </a:r>
          </a:p>
          <a:p>
            <a:pPr eaLnBrk="1" hangingPunct="1"/>
            <a:endParaRPr lang="ru-RU" sz="2000" b="1" smtClean="0">
              <a:solidFill>
                <a:srgbClr val="003399"/>
              </a:solidFill>
            </a:endParaRPr>
          </a:p>
          <a:p>
            <a:pPr eaLnBrk="1" hangingPunct="1"/>
            <a:r>
              <a:rPr lang="ru-RU" sz="2000" b="1" smtClean="0">
                <a:solidFill>
                  <a:srgbClr val="003399"/>
                </a:solidFill>
              </a:rPr>
              <a:t>на первую категорию – 10167 чел. (55,8%);</a:t>
            </a:r>
          </a:p>
          <a:p>
            <a:pPr eaLnBrk="1" hangingPunct="1"/>
            <a:endParaRPr lang="ru-RU" sz="2000" b="1" smtClean="0">
              <a:solidFill>
                <a:srgbClr val="003399"/>
              </a:solidFill>
            </a:endParaRPr>
          </a:p>
          <a:p>
            <a:pPr eaLnBrk="1" hangingPunct="1"/>
            <a:r>
              <a:rPr lang="ru-RU" sz="2000" b="1" smtClean="0">
                <a:solidFill>
                  <a:srgbClr val="003399"/>
                </a:solidFill>
              </a:rPr>
              <a:t>на  соответствие занимаемой должности– 3945 чел. (21,7%)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A229-612F-4202-9A11-52A6FDBD219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68313" y="188913"/>
          <a:ext cx="8435975" cy="6264277"/>
        </p:xfrm>
        <a:graphic>
          <a:graphicData uri="http://schemas.openxmlformats.org/drawingml/2006/table">
            <a:tbl>
              <a:tblPr/>
              <a:tblGrid>
                <a:gridCol w="6491287"/>
                <a:gridCol w="1944688"/>
              </a:tblGrid>
              <a:tr h="1008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Итоги аттестации на соответствие занимаемой должности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3" marB="4572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Всего аттестовано, из них: </a:t>
                      </a:r>
                    </a:p>
                  </a:txBody>
                  <a:tcPr marL="91448" marR="91448" marT="45723" marB="4572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3945 чел. </a:t>
                      </a:r>
                    </a:p>
                  </a:txBody>
                  <a:tcPr marL="91448" marR="91448" marT="45723" marB="4572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    не соответствуют занимаемой должности</a:t>
                      </a: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 чел.</a:t>
                      </a: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- соответствуют занимаемой должности с рекомендациями:</a:t>
                      </a: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3945 чел.</a:t>
                      </a: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-    пройти курсы повышения квалификации</a:t>
                      </a: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2246 чел.</a:t>
                      </a: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пройти профессиональную переподготовку по профилю деятельности</a:t>
                      </a: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570 чел.</a:t>
                      </a: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     завершить обучение в ВУЗах,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ССУЗах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3" marB="4572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207 чел.</a:t>
                      </a:r>
                    </a:p>
                  </a:txBody>
                  <a:tcPr marL="91448" marR="91448" marT="45723" marB="4572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-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совершенствовать профессиональные      педагогические компетентности</a:t>
                      </a: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3945 чел.</a:t>
                      </a: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41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75C7A-C27B-45C6-904A-D3CDD219ABF3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54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84238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33CC"/>
                </a:solidFill>
              </a:rPr>
              <a:t>Состав работников образования </a:t>
            </a:r>
            <a:br>
              <a:rPr lang="ru-RU" sz="2400" b="1" smtClean="0">
                <a:solidFill>
                  <a:srgbClr val="0033CC"/>
                </a:solidFill>
              </a:rPr>
            </a:br>
            <a:r>
              <a:rPr lang="ru-RU" sz="2400" b="1" smtClean="0">
                <a:solidFill>
                  <a:srgbClr val="0033CC"/>
                </a:solidFill>
              </a:rPr>
              <a:t>Республики Татарстан, аттестованных в 2012-2013у. г (чел.)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683568" y="1556792"/>
          <a:ext cx="7704856" cy="425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7010-B906-47AA-A401-9A87E0DD701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3399"/>
                </a:solidFill>
              </a:rPr>
              <a:t>Средние показатели наличия квалификационных категории у работников образования отрасли в целом в РТ в 2012-2013 у.г. (в %)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69007507"/>
              </p:ext>
            </p:extLst>
          </p:nvPr>
        </p:nvGraphicFramePr>
        <p:xfrm>
          <a:off x="755576" y="1916832"/>
          <a:ext cx="7632848" cy="391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7010-B906-47AA-A401-9A87E0DD701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0099"/>
                </a:solidFill>
              </a:rPr>
              <a:t>Показатели профессионального роста педагогических работников РТ в 2012-2013 у.г.</a:t>
            </a:r>
          </a:p>
        </p:txBody>
      </p:sp>
      <p:graphicFrame>
        <p:nvGraphicFramePr>
          <p:cNvPr id="3" name="Диаграмма 2" title="Показатели профессионального роста педагогических рабтников РТ в 2012-2013 у.г."/>
          <p:cNvGraphicFramePr/>
          <p:nvPr/>
        </p:nvGraphicFramePr>
        <p:xfrm>
          <a:off x="1043608" y="1988840"/>
          <a:ext cx="7128792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7010-B906-47AA-A401-9A87E0DD701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33CC"/>
                </a:solidFill>
              </a:rPr>
              <a:t>Показатели по наличию высшей категории </a:t>
            </a:r>
            <a:br>
              <a:rPr lang="ru-RU" sz="2800" b="1" smtClean="0">
                <a:solidFill>
                  <a:srgbClr val="0033CC"/>
                </a:solidFill>
              </a:rPr>
            </a:br>
            <a:r>
              <a:rPr lang="ru-RU" sz="2800" b="1" smtClean="0">
                <a:solidFill>
                  <a:srgbClr val="0033CC"/>
                </a:solidFill>
              </a:rPr>
              <a:t>у учителей – предметников (%)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59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-76200" y="399143"/>
          <a:ext cx="9296400" cy="605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7010-B906-47AA-A401-9A87E0DD701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8215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Рейтинг </a:t>
            </a:r>
            <a:r>
              <a:rPr lang="ru-RU" sz="2800" dirty="0">
                <a:solidFill>
                  <a:srgbClr val="FF0000"/>
                </a:solidFill>
              </a:rPr>
              <a:t>муниципальных районов по итогам тестирования </a:t>
            </a:r>
            <a:r>
              <a:rPr lang="ru-RU" sz="2800" dirty="0" smtClean="0">
                <a:solidFill>
                  <a:srgbClr val="FF0000"/>
                </a:solidFill>
              </a:rPr>
              <a:t>учителей в формате ЕГЭ в 2012-2013 у.г. (в баллах)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22887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A229-612F-4202-9A11-52A6FDBD219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33CC"/>
                </a:solidFill>
              </a:rPr>
              <a:t>Муниципальные районы РТ с наиболее высокими показателями по наличию высшей категории 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в 2012 – 2013 </a:t>
            </a:r>
            <a:r>
              <a:rPr lang="ru-RU" sz="2400" b="1" dirty="0" err="1" smtClean="0">
                <a:solidFill>
                  <a:srgbClr val="0033CC"/>
                </a:solidFill>
              </a:rPr>
              <a:t>уч.г</a:t>
            </a:r>
            <a:r>
              <a:rPr lang="ru-RU" sz="2400" b="1" dirty="0" smtClean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57106"/>
              </p:ext>
            </p:extLst>
          </p:nvPr>
        </p:nvGraphicFramePr>
        <p:xfrm>
          <a:off x="827584" y="2132856"/>
          <a:ext cx="78488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7010-B906-47AA-A401-9A87E0DD701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1341438"/>
            <a:ext cx="8640960" cy="489743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Мониторинг реализации Комплекса мер по модернизации  системы образования РТ в рамках национальной инициативы «Наша новая школа</a:t>
            </a:r>
            <a:r>
              <a:rPr lang="ru-RU" sz="2800" b="1" i="1" dirty="0" smtClean="0">
                <a:solidFill>
                  <a:srgbClr val="0000FF"/>
                </a:solidFill>
              </a:rPr>
              <a:t>» </a:t>
            </a:r>
            <a:r>
              <a:rPr lang="ru-RU" sz="2800" b="1" dirty="0" smtClean="0">
                <a:solidFill>
                  <a:srgbClr val="0000FF"/>
                </a:solidFill>
              </a:rPr>
              <a:t>по направлению</a:t>
            </a:r>
            <a:r>
              <a:rPr lang="ru-RU" sz="2800" b="1" i="1" dirty="0" smtClean="0">
                <a:solidFill>
                  <a:srgbClr val="0000FF"/>
                </a:solidFill>
              </a:rPr>
              <a:t>: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Реализация нового порядка аттестации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b="1" dirty="0" smtClean="0">
              <a:solidFill>
                <a:srgbClr val="9900FF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Показатель 3:</a:t>
            </a:r>
            <a:r>
              <a:rPr lang="ru-RU" sz="2800" b="1" dirty="0" smtClean="0">
                <a:solidFill>
                  <a:srgbClr val="0033CC"/>
                </a:solidFill>
              </a:rPr>
              <a:t>   Доля учителей, аттестованных на квалификационные категории (первую и высшую) и соответствие занимаемой должности в общей численности учителей  </a:t>
            </a:r>
            <a:r>
              <a:rPr lang="ru-RU" sz="2800" b="1" dirty="0" smtClean="0">
                <a:solidFill>
                  <a:srgbClr val="FF0000"/>
                </a:solidFill>
              </a:rPr>
              <a:t>- 60</a:t>
            </a:r>
            <a:r>
              <a:rPr lang="ru-RU" sz="4000" b="1" dirty="0" smtClean="0">
                <a:solidFill>
                  <a:srgbClr val="FF0000"/>
                </a:solidFill>
              </a:rPr>
              <a:t>%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5" name="WordArt 7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7993062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Соглашение между МОиН РТ и МО и Н РФ на 2013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</a:rPr>
              <a:t>Муниципальные районы РТ с наименьшими показателями по наличию высшей категории в сравнении с основными показателями оценки качества образования (в %)</a:t>
            </a:r>
            <a:br>
              <a:rPr lang="ru-RU" sz="2000" dirty="0" smtClean="0">
                <a:solidFill>
                  <a:srgbClr val="003399"/>
                </a:solidFill>
              </a:rPr>
            </a:br>
            <a:endParaRPr lang="ru-RU" sz="2000" dirty="0" smtClean="0">
              <a:solidFill>
                <a:srgbClr val="003399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55576" y="1700808"/>
          <a:ext cx="7560840" cy="427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7010-B906-47AA-A401-9A87E0DD701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Средние показатели ЕГЭ в сравнении с аттестационным тестированием в 2009-2012 гг. (баллы)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250506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A229-612F-4202-9A11-52A6FDBD219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8208963" cy="1143000"/>
          </a:xfrm>
        </p:spPr>
        <p:txBody>
          <a:bodyPr anchor="t"/>
          <a:lstStyle/>
          <a:p>
            <a:pPr algn="ctr" eaLnBrk="1" hangingPunct="1"/>
            <a:r>
              <a:rPr lang="ru-RU" sz="2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Нормативный документ  МО и Н РТ, </a:t>
            </a:r>
            <a:br>
              <a:rPr lang="ru-RU" sz="2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определяющий задачи по аттестации </a:t>
            </a:r>
            <a:br>
              <a:rPr lang="ru-RU" sz="2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на 2013/2014 учебный год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2133600"/>
            <a:ext cx="8064500" cy="39973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Приказ МО и НРТ от 31 мая</a:t>
            </a:r>
            <a:r>
              <a:rPr lang="ru-RU" sz="2800" b="1" u="sng" dirty="0" smtClean="0">
                <a:solidFill>
                  <a:srgbClr val="FF0000"/>
                </a:solidFill>
              </a:rPr>
              <a:t> 2013 г. № 2149/13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700" b="1" dirty="0" smtClean="0">
                <a:solidFill>
                  <a:srgbClr val="0000FF"/>
                </a:solidFill>
              </a:rPr>
              <a:t> «Об итогах аттестации работников образования РТ в 2012/2013 учебном году и задачах по аттестации на 2013/2014 учебный год»</a:t>
            </a:r>
            <a:endParaRPr lang="ru-RU" sz="2700" dirty="0" smtClean="0">
              <a:solidFill>
                <a:srgbClr val="0000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14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7993063" cy="676275"/>
          </a:xfrm>
        </p:spPr>
        <p:txBody>
          <a:bodyPr/>
          <a:lstStyle/>
          <a:p>
            <a:pPr algn="ctr" eaLnBrk="1" hangingPunct="1"/>
            <a:r>
              <a:rPr lang="ru-RU" sz="3200" u="sng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Коллегия МО И Н РТ   11 июля 2013г.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98550" y="1412875"/>
            <a:ext cx="804545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Задача: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dirty="0" smtClean="0">
              <a:solidFill>
                <a:srgbClr val="0033CC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033CC"/>
                </a:solidFill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</a:rPr>
              <a:t>Продолжить работу по модернизации системы аттестации педагогических кадров Республики Татарстан во взаимосвязи с задачами  повышения качества образования и совершенствования учительского корпуса республики. </a:t>
            </a:r>
          </a:p>
        </p:txBody>
      </p:sp>
      <p:sp>
        <p:nvSpPr>
          <p:cNvPr id="1024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7A6D603-E089-44C2-89F2-210BD6C783A2}" type="slidenum">
              <a:rPr lang="ru-RU" sz="1400">
                <a:latin typeface="Verdana" pitchFamily="34" charset="0"/>
              </a:rPr>
              <a:pPr algn="r" eaLnBrk="1" hangingPunct="1"/>
              <a:t>23</a:t>
            </a:fld>
            <a:endParaRPr lang="ru-RU" sz="1400"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2CF8635-DDC6-41AC-959A-16A823D33CAC}" type="slidenum">
              <a:rPr lang="ru-RU" sz="1200">
                <a:latin typeface="Verdana" pitchFamily="34" charset="0"/>
              </a:rPr>
              <a:pPr algn="r" eaLnBrk="1" hangingPunct="1"/>
              <a:t>24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533400"/>
            <a:ext cx="7696200" cy="1041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smtClean="0"/>
              <a:t/>
            </a:r>
            <a:br>
              <a:rPr lang="ru-RU" sz="1900" smtClean="0"/>
            </a:br>
            <a:r>
              <a:rPr lang="ru-RU" sz="1900" smtClean="0"/>
              <a:t/>
            </a:r>
            <a:br>
              <a:rPr lang="ru-RU" sz="1900" smtClean="0"/>
            </a:br>
            <a:r>
              <a:rPr lang="ru-RU" sz="1900" smtClean="0"/>
              <a:t/>
            </a:r>
            <a:br>
              <a:rPr lang="ru-RU" sz="1900" smtClean="0"/>
            </a:br>
            <a:r>
              <a:rPr lang="ru-RU" sz="1900" smtClean="0"/>
              <a:t/>
            </a:r>
            <a:br>
              <a:rPr lang="ru-RU" sz="1900" smtClean="0"/>
            </a:br>
            <a:r>
              <a:rPr lang="ru-RU" sz="1900" smtClean="0"/>
              <a:t/>
            </a:r>
            <a:br>
              <a:rPr lang="ru-RU" sz="1900" smtClean="0"/>
            </a:br>
            <a:r>
              <a:rPr lang="ru-RU" sz="1900" smtClean="0"/>
              <a:t/>
            </a:r>
            <a:br>
              <a:rPr lang="ru-RU" sz="1900" smtClean="0"/>
            </a:br>
            <a:endParaRPr lang="ru-RU" sz="17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638" y="1700213"/>
            <a:ext cx="7345362" cy="454501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700" b="1" u="sng" dirty="0" smtClean="0">
                <a:solidFill>
                  <a:srgbClr val="FF0000"/>
                </a:solidFill>
              </a:rPr>
              <a:t>Для МО и Н РТ: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700" b="1" dirty="0" smtClean="0">
                <a:solidFill>
                  <a:srgbClr val="0033CC"/>
                </a:solidFill>
              </a:rPr>
              <a:t>Совершенствование системы критериев для аттестации на квалификационные категории во взаимосвязи с задачей повышения качества образования в РТ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sz="2700" b="1" dirty="0" smtClean="0">
              <a:solidFill>
                <a:srgbClr val="0033CC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700" b="1" u="sng" dirty="0" smtClean="0">
                <a:solidFill>
                  <a:srgbClr val="FF0000"/>
                </a:solidFill>
              </a:rPr>
              <a:t>Для ОУ: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700" b="1" dirty="0" smtClean="0">
                <a:solidFill>
                  <a:srgbClr val="0033CC"/>
                </a:solidFill>
              </a:rPr>
              <a:t>- Организовать в ОУ проведение  методических семинаров, педсоветов по совершенствованию  ведущих  профессиональных компетенций в рамках нового порядка аттестации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68313" y="188913"/>
            <a:ext cx="8351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 u="sng">
                <a:solidFill>
                  <a:srgbClr val="7030A0"/>
                </a:solidFill>
                <a:latin typeface="Times New Roman" pitchFamily="18" charset="0"/>
              </a:rPr>
              <a:t>Задачи на 2013 /2014 учебный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ЗАДАЧИ  ДЛЯ  </a:t>
            </a:r>
            <a:r>
              <a:rPr lang="ru-RU" sz="4000" smtClean="0"/>
              <a:t>ИРО РТ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ru-RU" sz="2200" smtClean="0"/>
              <a:t> </a:t>
            </a:r>
            <a:r>
              <a:rPr lang="ru-RU" sz="2800" smtClean="0"/>
              <a:t>Обеспечить научно-методическую поддержку процесса совершенствования ведущих профессиональных компетенций педагогических работников в рамках нового Порядка аттестации</a:t>
            </a:r>
          </a:p>
          <a:p>
            <a:pPr algn="just" eaLnBrk="1" hangingPunct="1">
              <a:spcBef>
                <a:spcPct val="0"/>
              </a:spcBef>
            </a:pPr>
            <a:endParaRPr lang="ru-RU" sz="2800" smtClean="0"/>
          </a:p>
          <a:p>
            <a:pPr algn="just" eaLnBrk="1" hangingPunct="1">
              <a:spcBef>
                <a:spcPct val="0"/>
              </a:spcBef>
            </a:pPr>
            <a:r>
              <a:rPr lang="ru-RU" sz="2800" smtClean="0"/>
              <a:t>Провести учебу аттестационных экспертов по информатизации процедур аттестации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A229-612F-4202-9A11-52A6FDBD219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496300" cy="18716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ru-RU" sz="4000" dirty="0">
                <a:solidFill>
                  <a:schemeClr val="accent1"/>
                </a:solidFill>
                <a:latin typeface="Times New Roman" pitchFamily="18" charset="0"/>
              </a:rPr>
              <a:t>Федеральный </a:t>
            </a:r>
            <a:r>
              <a:rPr lang="ru-RU" sz="3600" dirty="0">
                <a:solidFill>
                  <a:schemeClr val="accent1"/>
                </a:solidFill>
                <a:latin typeface="Times New Roman" pitchFamily="18" charset="0"/>
              </a:rPr>
              <a:t>Закон</a:t>
            </a:r>
            <a:br>
              <a:rPr lang="ru-RU" sz="3600" dirty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</a:rPr>
              <a:t>«Об образовании </a:t>
            </a:r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</a:rPr>
              <a:t>в Российской Федерации»</a:t>
            </a:r>
            <a:endParaRPr lang="ru-RU" sz="4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71" name="Объект 3"/>
          <p:cNvSpPr>
            <a:spLocks noGrp="1"/>
          </p:cNvSpPr>
          <p:nvPr>
            <p:ph idx="4294967295"/>
          </p:nvPr>
        </p:nvSpPr>
        <p:spPr>
          <a:xfrm>
            <a:off x="611188" y="2708275"/>
            <a:ext cx="8353425" cy="3744913"/>
          </a:xfrm>
        </p:spPr>
        <p:txBody>
          <a:bodyPr/>
          <a:lstStyle/>
          <a:p>
            <a:pPr marL="469900" indent="-469900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Статья 49. п.4: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ru-RU" smtClean="0">
                <a:latin typeface="Times New Roman" pitchFamily="18" charset="0"/>
              </a:rPr>
              <a:t>Установление порядка аттестации  педагогических работников относится к компетенции Российской Федерации в области образования</a:t>
            </a:r>
          </a:p>
          <a:p>
            <a:pPr marL="469900" indent="-469900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Статья 49 п.3: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Проведение аттестации педагогических работников проводится уполномоченными органами государственной власти субъектов Российской Федерации</a:t>
            </a:r>
          </a:p>
        </p:txBody>
      </p:sp>
      <p:sp>
        <p:nvSpPr>
          <p:cNvPr id="7172" name="Номер слайда 1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7FF4871-D654-40A5-81EC-BF017BE43377}" type="slidenum">
              <a:rPr lang="ru-RU" sz="1200">
                <a:latin typeface="Verdana" pitchFamily="34" charset="0"/>
              </a:rPr>
              <a:pPr algn="r" eaLnBrk="1" hangingPunct="1"/>
              <a:t>26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214313"/>
            <a:ext cx="8229600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b="1" dirty="0" smtClean="0">
                <a:solidFill>
                  <a:srgbClr val="FF0000"/>
                </a:solidFill>
              </a:rPr>
              <a:t>Два вида аттестации для педагогов</a:t>
            </a:r>
            <a:endParaRPr lang="ru-RU" sz="46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14438" y="1714500"/>
            <a:ext cx="7643812" cy="4525963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70711"/>
              </p:ext>
            </p:extLst>
          </p:nvPr>
        </p:nvGraphicFramePr>
        <p:xfrm>
          <a:off x="642938" y="1143000"/>
          <a:ext cx="7929618" cy="4948513"/>
        </p:xfrm>
        <a:graphic>
          <a:graphicData uri="http://schemas.openxmlformats.org/drawingml/2006/table">
            <a:tbl>
              <a:tblPr/>
              <a:tblGrid>
                <a:gridCol w="4442769"/>
                <a:gridCol w="3486849"/>
              </a:tblGrid>
              <a:tr h="265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ОБЯЗАТЕЛЬНАЯ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ДОБРОВОЛЬНАЯ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nstantia" pitchFamily="18" charset="0"/>
                        </a:rPr>
                        <a:t>ДЛЯ КОГО?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Для тех, кто не объявил о своем желании пройти аттестацию на квалификационную категорию. Руководитель обязан таких работников  аттестовать   на «соответствие занимаемой должности»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nstantia" pitchFamily="18" charset="0"/>
                        </a:rPr>
                        <a:t>ДЛЯ КОГО?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Для всех педагогических работников, желающих получить квалификационную категорию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nstantia" pitchFamily="18" charset="0"/>
                        </a:rPr>
                        <a:t>ОГРАНИЧЕНИЯ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по ПРЕДСТАВЛЕНИЮ  на соответствие  занимаемой должности м.б. аттестован работник, проработавший не менее 2 лет на данной должности;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Char char="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Не могут быть включены в аттестацию «по представлению»  беременные женщины;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женщины, находящиеся в отпуске по беременности и родам;  педагогические работники, находящиеся в отпуске по уходу за ребенком до достижения им возраста 3 лет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nstantia" pitchFamily="18" charset="0"/>
                        </a:rPr>
                        <a:t>ОГРАНИЧЕНИЯ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Char char="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на первую категорию – наличие результативности.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Char char="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на высшую категорию можно подавать только в случае, если на первой категории работник  проработал не менее 2 лет;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Char char="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если истек срок действия предыдущей «добровольной аттестации» – можно подавать заявление только на аттестацию по первой категории.  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nstantia" pitchFamily="18" charset="0"/>
                        </a:rPr>
                        <a:t>РЕЗУЛЬТАТЫ и ПОСЛЕДСТВИЯ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 случае неуспешного прохождения аттестации работник  может быть уволен, как несоответствующий по своей квалификации занимаемой должности ( ст. 81 ТК)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nstantia" pitchFamily="18" charset="0"/>
                        </a:rPr>
                        <a:t>РЕЗУЛЬТАТЫ и ПОСЛЕДСТВИЯ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 случае неуспешного прохождения аттестации  на категорию работник должен быть аттестован  по «ПРЕДСТАВЛЕНИЮ». 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2428875" y="785813"/>
            <a:ext cx="214313" cy="3571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00813" y="785813"/>
            <a:ext cx="214312" cy="3571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26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42875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00CC"/>
                </a:solidFill>
              </a:rPr>
              <a:t/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/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/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Экспертные комиссии АК МО и Н РТ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 муниципальным образованиям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>оказывают содействие АК МО и НРТ: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0000CC"/>
                </a:solidFill>
              </a:rPr>
              <a:t/>
            </a:r>
            <a:br>
              <a:rPr lang="ru-RU" sz="2400" dirty="0" smtClean="0">
                <a:solidFill>
                  <a:srgbClr val="0000CC"/>
                </a:solidFill>
              </a:rPr>
            </a:br>
            <a:endParaRPr lang="ru-RU" sz="2400" dirty="0" smtClean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35356839"/>
              </p:ext>
            </p:extLst>
          </p:nvPr>
        </p:nvGraphicFramePr>
        <p:xfrm>
          <a:off x="785786" y="1285861"/>
          <a:ext cx="7575335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6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8A0E81C-B95F-40CE-A92D-A81E8EAB0034}" type="slidenum">
              <a:rPr lang="ru-RU" sz="1200">
                <a:latin typeface="Verdana" pitchFamily="34" charset="0"/>
              </a:rPr>
              <a:pPr algn="r" eaLnBrk="1" hangingPunct="1"/>
              <a:t>29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13315" name="AutoShape 7"/>
          <p:cNvSpPr>
            <a:spLocks noChangeArrowheads="1"/>
          </p:cNvSpPr>
          <p:nvPr/>
        </p:nvSpPr>
        <p:spPr bwMode="auto">
          <a:xfrm>
            <a:off x="900113" y="188913"/>
            <a:ext cx="7272337" cy="60563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3200" b="1" i="1" u="sng">
                <a:solidFill>
                  <a:srgbClr val="0033CC"/>
                </a:solidFill>
                <a:latin typeface="Times New Roman" pitchFamily="18" charset="0"/>
              </a:rPr>
              <a:t>На согласовании в Минюсте России</a:t>
            </a:r>
          </a:p>
          <a:p>
            <a:pPr algn="ctr"/>
            <a:endParaRPr lang="ru-RU" sz="32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Приказ МО и Н РФ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от 24 марта 2010 г. № 209</a:t>
            </a:r>
          </a:p>
          <a:p>
            <a:pPr algn="ctr"/>
            <a:endParaRPr lang="ru-RU" sz="32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i="1" u="sng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О порядке аттестации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педагогических работников государственных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и муниципальных образовательных учреждений</a:t>
            </a:r>
            <a:r>
              <a:rPr lang="ru-RU" sz="2800" b="1" u="sng">
                <a:solidFill>
                  <a:srgbClr val="0000FF"/>
                </a:solidFill>
                <a:latin typeface="Times New Roman" pitchFamily="18" charset="0"/>
              </a:rPr>
              <a:t>»</a:t>
            </a:r>
          </a:p>
          <a:p>
            <a:pPr algn="ctr"/>
            <a:endParaRPr lang="ru-RU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323850" y="495300"/>
            <a:ext cx="7848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>
                <a:solidFill>
                  <a:srgbClr val="7030A0"/>
                </a:solidFill>
                <a:latin typeface="Times New Roman" pitchFamily="18" charset="0"/>
              </a:rPr>
              <a:t>Федеральные документы </a:t>
            </a:r>
            <a:r>
              <a:rPr lang="ru-RU" sz="3600" b="1" u="sng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b="1" u="sng">
                <a:solidFill>
                  <a:srgbClr val="FF0000"/>
                </a:solidFill>
                <a:latin typeface="Times New Roman" pitchFamily="18" charset="0"/>
              </a:rPr>
            </a:br>
            <a:endParaRPr lang="ru-RU" sz="36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>
                <a:solidFill>
                  <a:srgbClr val="0033CC"/>
                </a:solidFill>
              </a:rPr>
              <a:t>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1988"/>
          </a:xfrm>
        </p:spPr>
        <p:txBody>
          <a:bodyPr/>
          <a:lstStyle/>
          <a:p>
            <a:pPr marL="609600" indent="-609600" algn="ctr" eaLnBrk="1" hangingPunct="1"/>
            <a:r>
              <a:rPr lang="ru-RU" sz="2400" b="1" dirty="0" smtClean="0">
                <a:solidFill>
                  <a:srgbClr val="0033CC"/>
                </a:solidFill>
              </a:rPr>
              <a:t>Аттестацию педагогических кадров поставить в тесную зависимость  с качественными показателями образовательного  процесса:     ЕГЭ, новая форма государственной итоговой аттестации за курс основного общего образования (ГИА), другие формы независимой объективной оценки образовательных результатов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b="1" dirty="0" smtClean="0">
              <a:solidFill>
                <a:srgbClr val="0033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A229-612F-4202-9A11-52A6FDBD219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3A09B8B-6E44-4453-A48E-1EA17810A812}" type="slidenum">
              <a:rPr lang="ru-RU" sz="1200">
                <a:latin typeface="Verdana" pitchFamily="34" charset="0"/>
              </a:rPr>
              <a:pPr algn="r" eaLnBrk="1" hangingPunct="1"/>
              <a:t>30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468313" y="981075"/>
            <a:ext cx="7704137" cy="53546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>
              <a:latin typeface="Times New Roman" pitchFamily="18" charset="0"/>
            </a:endParaRPr>
          </a:p>
          <a:p>
            <a:pPr algn="ctr"/>
            <a:endParaRPr lang="ru-RU" sz="3200">
              <a:latin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Письмо МО и НРФ  и Профсоюза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работников народного образования и науки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от 18 августа 2010 г. № 03-52/46</a:t>
            </a:r>
          </a:p>
          <a:p>
            <a:pPr algn="ctr"/>
            <a:endParaRPr lang="ru-RU" sz="3200" b="1" u="sng">
              <a:solidFill>
                <a:srgbClr val="990000"/>
              </a:solidFill>
              <a:latin typeface="Times New Roman" pitchFamily="18" charset="0"/>
            </a:endParaRPr>
          </a:p>
          <a:p>
            <a:pPr algn="ctr"/>
            <a:r>
              <a:rPr lang="ru-RU" sz="2800" b="1" i="1" u="sng">
                <a:solidFill>
                  <a:srgbClr val="0000FF"/>
                </a:solidFill>
                <a:latin typeface="Times New Roman" pitchFamily="18" charset="0"/>
              </a:rPr>
              <a:t>« Разъяснения по применению Порядка</a:t>
            </a:r>
          </a:p>
          <a:p>
            <a:pPr algn="ctr"/>
            <a:r>
              <a:rPr lang="ru-RU" sz="2800" b="1" i="1" u="sng">
                <a:solidFill>
                  <a:srgbClr val="0000FF"/>
                </a:solidFill>
                <a:latin typeface="Times New Roman" pitchFamily="18" charset="0"/>
              </a:rPr>
              <a:t> аттестации педагогических работников</a:t>
            </a:r>
          </a:p>
          <a:p>
            <a:pPr algn="ctr"/>
            <a:r>
              <a:rPr lang="ru-RU" sz="2800" b="1" i="1" u="sng">
                <a:solidFill>
                  <a:srgbClr val="0000FF"/>
                </a:solidFill>
                <a:latin typeface="Times New Roman" pitchFamily="18" charset="0"/>
              </a:rPr>
              <a:t>государственных и муниципальных</a:t>
            </a:r>
          </a:p>
          <a:p>
            <a:pPr algn="ctr"/>
            <a:r>
              <a:rPr lang="ru-RU" sz="2800" b="1" i="1" u="sng">
                <a:solidFill>
                  <a:srgbClr val="0000FF"/>
                </a:solidFill>
                <a:latin typeface="Times New Roman" pitchFamily="18" charset="0"/>
              </a:rPr>
              <a:t>образовательных учреждений»</a:t>
            </a:r>
          </a:p>
          <a:p>
            <a:pPr algn="ctr"/>
            <a:endParaRPr lang="ru-RU" sz="2800" b="1" i="1" u="sng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4340" name="Заголовок 2"/>
          <p:cNvSpPr>
            <a:spLocks/>
          </p:cNvSpPr>
          <p:nvPr/>
        </p:nvSpPr>
        <p:spPr bwMode="auto">
          <a:xfrm>
            <a:off x="468313" y="260350"/>
            <a:ext cx="7704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ru-RU" sz="40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sz="40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4000" b="1" u="sng">
                <a:solidFill>
                  <a:srgbClr val="7030A0"/>
                </a:solidFill>
                <a:latin typeface="Times New Roman" pitchFamily="18" charset="0"/>
              </a:rPr>
              <a:t>Федеральные документы </a:t>
            </a:r>
            <a:r>
              <a:rPr lang="ru-RU" sz="3600" b="1" u="sng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b="1" u="sng">
                <a:solidFill>
                  <a:srgbClr val="FF0000"/>
                </a:solidFill>
                <a:latin typeface="Times New Roman" pitchFamily="18" charset="0"/>
              </a:rPr>
            </a:br>
            <a:endParaRPr lang="ru-RU" sz="36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E5DDBB5-B285-443B-BA7A-96FB790DE4F7}" type="slidenum">
              <a:rPr lang="ru-RU" sz="1200">
                <a:latin typeface="Verdana" pitchFamily="34" charset="0"/>
              </a:rPr>
              <a:pPr algn="r" eaLnBrk="1" hangingPunct="1"/>
              <a:t>31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79388" y="260350"/>
            <a:ext cx="8785225" cy="60753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ru-RU" sz="32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Письмо Департамента общего образования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Министерства образования и науки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Российской Федерации 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от 29 ноября 2010 г.  № 03-339 </a:t>
            </a:r>
          </a:p>
          <a:p>
            <a:pPr algn="ctr">
              <a:spcBef>
                <a:spcPct val="20000"/>
              </a:spcBef>
            </a:pPr>
            <a:r>
              <a:rPr lang="ru-RU" sz="3200" b="1" i="1" u="sng">
                <a:solidFill>
                  <a:srgbClr val="0000FF"/>
                </a:solidFill>
                <a:latin typeface="Times New Roman" pitchFamily="18" charset="0"/>
              </a:rPr>
              <a:t>«О методике оценки уровня квалификации </a:t>
            </a:r>
          </a:p>
          <a:p>
            <a:pPr algn="ctr">
              <a:spcBef>
                <a:spcPct val="20000"/>
              </a:spcBef>
            </a:pPr>
            <a:r>
              <a:rPr lang="ru-RU" sz="3200" b="1" i="1" u="sng">
                <a:solidFill>
                  <a:srgbClr val="0000FF"/>
                </a:solidFill>
                <a:latin typeface="Times New Roman" pitchFamily="18" charset="0"/>
              </a:rPr>
              <a:t>педагогических работников»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endParaRPr lang="ru-RU" sz="3200" b="1" u="sng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5364" name="Заголовок 2"/>
          <p:cNvSpPr>
            <a:spLocks/>
          </p:cNvSpPr>
          <p:nvPr/>
        </p:nvSpPr>
        <p:spPr bwMode="auto">
          <a:xfrm>
            <a:off x="395288" y="333375"/>
            <a:ext cx="8516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4000" b="1" u="sng">
                <a:solidFill>
                  <a:srgbClr val="7030A0"/>
                </a:solidFill>
                <a:latin typeface="Times New Roman" pitchFamily="18" charset="0"/>
              </a:rPr>
              <a:t>Федеральные документы</a:t>
            </a:r>
          </a:p>
          <a:p>
            <a:pPr algn="ctr"/>
            <a:r>
              <a:rPr lang="ru-RU" sz="4000" b="1" u="sng">
                <a:solidFill>
                  <a:srgbClr val="7030A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AAE6DF-642D-4A06-8506-D70A705C1675}" type="slidenum">
              <a:rPr lang="ru-RU" sz="1200">
                <a:latin typeface="Verdana" pitchFamily="34" charset="0"/>
              </a:rPr>
              <a:pPr algn="r" eaLnBrk="1" hangingPunct="1"/>
              <a:t>32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79388" y="184150"/>
            <a:ext cx="8713787" cy="63357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  <a:p>
            <a:pPr algn="ctr"/>
            <a:endParaRPr lang="ru-RU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ru-RU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Приказ  Министерства здравоохранения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и социального развития    РФ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от 26 августа 2010 г.  №761н</a:t>
            </a:r>
          </a:p>
          <a:p>
            <a:pPr algn="ctr">
              <a:spcBef>
                <a:spcPct val="20000"/>
              </a:spcBef>
            </a:pPr>
            <a:endParaRPr lang="ru-RU" sz="32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</a:rPr>
              <a:t>«Об утверждении Единого </a:t>
            </a:r>
          </a:p>
          <a:p>
            <a:pPr algn="ctr">
              <a:spcBef>
                <a:spcPct val="20000"/>
              </a:spcBef>
            </a:pP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</a:rPr>
              <a:t>квалификационного справочника </a:t>
            </a:r>
          </a:p>
          <a:p>
            <a:pPr algn="ctr">
              <a:spcBef>
                <a:spcPct val="20000"/>
              </a:spcBef>
            </a:pP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</a:rPr>
              <a:t>руководителей, специалистов и служащих. </a:t>
            </a:r>
          </a:p>
          <a:p>
            <a:pPr algn="ctr">
              <a:spcBef>
                <a:spcPct val="20000"/>
              </a:spcBef>
            </a:pPr>
            <a:r>
              <a:rPr lang="ru-RU" sz="3200" b="1" i="1" u="sng">
                <a:solidFill>
                  <a:srgbClr val="FF0000"/>
                </a:solidFill>
                <a:latin typeface="Times New Roman" pitchFamily="18" charset="0"/>
              </a:rPr>
              <a:t>Раздел «Квалификационные характеристики </a:t>
            </a:r>
          </a:p>
          <a:p>
            <a:pPr algn="ctr">
              <a:spcBef>
                <a:spcPct val="20000"/>
              </a:spcBef>
            </a:pPr>
            <a:r>
              <a:rPr lang="ru-RU" sz="3200" b="1" i="1" u="sng">
                <a:solidFill>
                  <a:srgbClr val="FF0000"/>
                </a:solidFill>
                <a:latin typeface="Times New Roman" pitchFamily="18" charset="0"/>
              </a:rPr>
              <a:t>должностей работников образования</a:t>
            </a:r>
            <a:r>
              <a:rPr lang="ru-RU" sz="3200" i="1" u="sng">
                <a:solidFill>
                  <a:srgbClr val="FF0000"/>
                </a:solidFill>
                <a:latin typeface="Times New Roman" pitchFamily="18" charset="0"/>
              </a:rPr>
              <a:t>»</a:t>
            </a:r>
          </a:p>
          <a:p>
            <a:pPr algn="ctr"/>
            <a:endParaRPr lang="ru-RU" sz="3200" b="1" u="sng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9750" y="260350"/>
            <a:ext cx="8162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>
                <a:solidFill>
                  <a:srgbClr val="7030A0"/>
                </a:solidFill>
                <a:latin typeface="Times New Roman" pitchFamily="18" charset="0"/>
              </a:rPr>
              <a:t>Федеральные документы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04138" cy="647700"/>
          </a:xfrm>
        </p:spPr>
        <p:txBody>
          <a:bodyPr rtlCol="0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50938" y="1341438"/>
            <a:ext cx="7993062" cy="5111750"/>
          </a:xfrm>
        </p:spPr>
        <p:txBody>
          <a:bodyPr>
            <a:normAutofit lnSpcReduction="10000"/>
          </a:bodyPr>
          <a:lstStyle/>
          <a:p>
            <a:pPr marL="8255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800" smtClean="0"/>
              <a:t>    </a:t>
            </a:r>
            <a:r>
              <a:rPr lang="ru-RU" sz="2800" smtClean="0">
                <a:solidFill>
                  <a:srgbClr val="FF0000"/>
                </a:solidFill>
              </a:rPr>
              <a:t>Письмо Департамента общего образования МО и Н РФ  Профсоюза работников народного образования и науки РФ </a:t>
            </a:r>
            <a:r>
              <a:rPr lang="ru-RU" sz="2800" u="sng" smtClean="0">
                <a:solidFill>
                  <a:srgbClr val="FF0000"/>
                </a:solidFill>
              </a:rPr>
              <a:t>от 15.08.2011 г.№ 10832 </a:t>
            </a:r>
            <a:r>
              <a:rPr lang="ru-RU" sz="2800" smtClean="0">
                <a:solidFill>
                  <a:srgbClr val="0000FF"/>
                </a:solidFill>
              </a:rPr>
              <a:t>«</a:t>
            </a:r>
            <a:r>
              <a:rPr lang="ru-RU" sz="2800" b="1" smtClean="0">
                <a:solidFill>
                  <a:srgbClr val="0000FF"/>
                </a:solidFill>
              </a:rPr>
              <a:t>Дополнения к разъяснениям по применению Порядка аттестации педагогических работников  государственных и муниципальных образовательных учреждений»</a:t>
            </a:r>
          </a:p>
          <a:p>
            <a:pPr marL="8255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800" b="1" smtClean="0">
              <a:solidFill>
                <a:srgbClr val="0000FF"/>
              </a:solidFill>
            </a:endParaRPr>
          </a:p>
          <a:p>
            <a:pPr marL="8255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800" smtClean="0"/>
              <a:t>	</a:t>
            </a:r>
            <a:r>
              <a:rPr lang="ru-RU" sz="2800" smtClean="0">
                <a:solidFill>
                  <a:srgbClr val="FF0000"/>
                </a:solidFill>
              </a:rPr>
              <a:t> Письмо Департамента общего образования МО и Н РФ от 08.08.2011 г.№ 03-495 </a:t>
            </a:r>
            <a:r>
              <a:rPr lang="ru-RU" sz="2800" b="1" smtClean="0">
                <a:solidFill>
                  <a:srgbClr val="FF0000"/>
                </a:solidFill>
              </a:rPr>
              <a:t>«О вступлении в силу  приказа Минздрасоцразвития России от </a:t>
            </a:r>
            <a:r>
              <a:rPr lang="ru-RU" sz="2800" b="1" u="sng" smtClean="0">
                <a:solidFill>
                  <a:srgbClr val="FF0000"/>
                </a:solidFill>
              </a:rPr>
              <a:t>31.05.2011 г.№ 448н</a:t>
            </a:r>
            <a:r>
              <a:rPr lang="ru-RU" sz="2800" u="sng" smtClean="0">
                <a:solidFill>
                  <a:srgbClr val="FF0000"/>
                </a:solidFill>
              </a:rPr>
              <a:t> </a:t>
            </a:r>
            <a:r>
              <a:rPr lang="ru-RU" sz="2800" b="1" smtClean="0">
                <a:solidFill>
                  <a:srgbClr val="0000FF"/>
                </a:solidFill>
              </a:rPr>
              <a:t>(О введении в ЕКС характеристики по должности «Педагог-библиотекарь»</a:t>
            </a:r>
          </a:p>
          <a:p>
            <a:pPr marL="8255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mtClean="0">
              <a:solidFill>
                <a:srgbClr val="FF33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04138" cy="647700"/>
          </a:xfrm>
        </p:spPr>
        <p:txBody>
          <a:bodyPr rtlCol="0" anchor="t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50938" y="1341438"/>
            <a:ext cx="7993062" cy="5111750"/>
          </a:xfrm>
        </p:spPr>
        <p:txBody>
          <a:bodyPr>
            <a:normAutofit/>
          </a:bodyPr>
          <a:lstStyle/>
          <a:p>
            <a:pPr marL="8255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800" dirty="0" smtClean="0"/>
              <a:t>    </a:t>
            </a:r>
          </a:p>
          <a:p>
            <a:pPr marL="8255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 marL="8255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Письмо Департамента общего образования </a:t>
            </a:r>
          </a:p>
          <a:p>
            <a:pPr marL="8255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МО и Н РФ  </a:t>
            </a:r>
            <a:r>
              <a:rPr lang="ru-RU" sz="2800" u="sng" dirty="0" smtClean="0">
                <a:solidFill>
                  <a:srgbClr val="FF0000"/>
                </a:solidFill>
              </a:rPr>
              <a:t>от 27.02.2012 г.№ 03-109 </a:t>
            </a:r>
            <a:r>
              <a:rPr lang="ru-RU" sz="2800" dirty="0" smtClean="0">
                <a:solidFill>
                  <a:srgbClr val="0000FF"/>
                </a:solidFill>
              </a:rPr>
              <a:t>«О повышении квалификации и аттестации педагогических работников</a:t>
            </a:r>
            <a:r>
              <a:rPr lang="ru-RU" sz="2800" b="1" dirty="0" smtClean="0">
                <a:solidFill>
                  <a:srgbClr val="0000FF"/>
                </a:solidFill>
              </a:rPr>
              <a:t>»</a:t>
            </a:r>
          </a:p>
          <a:p>
            <a:pPr marL="8255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 marL="8255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800" dirty="0" smtClean="0"/>
              <a:t>	</a:t>
            </a:r>
            <a:endParaRPr lang="ru-RU" dirty="0" smtClean="0">
              <a:solidFill>
                <a:srgbClr val="FF33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098018-F8E4-4E27-95BD-4B190477241B}" type="slidenum">
              <a:rPr lang="ru-RU" sz="1200">
                <a:latin typeface="Verdana" pitchFamily="34" charset="0"/>
              </a:rPr>
              <a:pPr algn="r" eaLnBrk="1" hangingPunct="1"/>
              <a:t>35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79388" y="260350"/>
            <a:ext cx="8640762" cy="60753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60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3200" b="1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Два вида аттестации для педагогов:</a:t>
            </a:r>
          </a:p>
          <a:p>
            <a:endParaRPr lang="ru-RU" sz="3200" b="1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3200" b="1" u="sng">
                <a:solidFill>
                  <a:srgbClr val="FF0000"/>
                </a:solidFill>
                <a:latin typeface="Times New Roman" pitchFamily="18" charset="0"/>
              </a:rPr>
              <a:t>1 вид:  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с целью подтверждения</a:t>
            </a:r>
          </a:p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соответствия занимаемой должности</a:t>
            </a:r>
          </a:p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 (на уровень ОУ)</a:t>
            </a:r>
          </a:p>
          <a:p>
            <a:endParaRPr lang="ru-RU" sz="3200" b="1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3200" b="1" u="sng">
                <a:solidFill>
                  <a:srgbClr val="FF0000"/>
                </a:solidFill>
                <a:latin typeface="Times New Roman" pitchFamily="18" charset="0"/>
              </a:rPr>
              <a:t>2 вид:  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для установления соответствия </a:t>
            </a:r>
          </a:p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уровня квалификации требованиям</a:t>
            </a:r>
          </a:p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 квалификационной категории</a:t>
            </a:r>
          </a:p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(первой или высшей)</a:t>
            </a:r>
            <a:endParaRPr lang="ru-RU" sz="32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9460" name="Заголовок 2"/>
          <p:cNvSpPr>
            <a:spLocks/>
          </p:cNvSpPr>
          <p:nvPr/>
        </p:nvSpPr>
        <p:spPr bwMode="auto">
          <a:xfrm>
            <a:off x="395288" y="476250"/>
            <a:ext cx="85169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ru-RU" sz="4000" b="1" u="sng">
                <a:solidFill>
                  <a:srgbClr val="7030A0"/>
                </a:solidFill>
                <a:latin typeface="Times New Roman" pitchFamily="18" charset="0"/>
              </a:rPr>
              <a:t>Изменения в порядке аттестации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8F4B55-5757-43F7-8AF4-166687FB610B}" type="slidenum">
              <a:rPr lang="ru-RU" sz="1200">
                <a:latin typeface="Verdana" pitchFamily="34" charset="0"/>
              </a:rPr>
              <a:pPr algn="r" eaLnBrk="1" hangingPunct="1"/>
              <a:t>36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79388" y="260350"/>
            <a:ext cx="8137525" cy="60753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4000" b="1" u="sng">
                <a:solidFill>
                  <a:srgbClr val="FF0000"/>
                </a:solidFill>
                <a:latin typeface="Times New Roman" pitchFamily="18" charset="0"/>
              </a:rPr>
              <a:t>ОБЯЗАТЕЛЬНАЯ  АТТЕСТАЦИЯ</a:t>
            </a:r>
          </a:p>
          <a:p>
            <a:pPr algn="ctr"/>
            <a:endParaRPr lang="ru-RU" sz="32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0033CC"/>
                </a:solidFill>
                <a:latin typeface="Times New Roman" pitchFamily="18" charset="0"/>
              </a:rPr>
              <a:t>Аттестация с целью подтверждения</a:t>
            </a:r>
          </a:p>
          <a:p>
            <a:pPr algn="ctr"/>
            <a:r>
              <a:rPr lang="ru-RU" sz="3200" b="1">
                <a:solidFill>
                  <a:srgbClr val="0033CC"/>
                </a:solidFill>
                <a:latin typeface="Times New Roman" pitchFamily="18" charset="0"/>
              </a:rPr>
              <a:t> соответствия  занимаемой должности </a:t>
            </a:r>
          </a:p>
          <a:p>
            <a:pPr algn="ctr"/>
            <a:r>
              <a:rPr lang="ru-RU" sz="3200" b="1">
                <a:solidFill>
                  <a:srgbClr val="0033CC"/>
                </a:solidFill>
                <a:latin typeface="Times New Roman" pitchFamily="18" charset="0"/>
              </a:rPr>
              <a:t>проводится по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представлению 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</a:rPr>
              <a:t>работодателя</a:t>
            </a:r>
          </a:p>
          <a:p>
            <a:pPr algn="ctr"/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один раз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в 5 лет 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</a:rPr>
              <a:t>в отношении тех, </a:t>
            </a:r>
          </a:p>
          <a:p>
            <a:pPr algn="ctr"/>
            <a:r>
              <a:rPr lang="ru-RU" sz="3200" b="1">
                <a:solidFill>
                  <a:srgbClr val="0033CC"/>
                </a:solidFill>
                <a:latin typeface="Times New Roman" pitchFamily="18" charset="0"/>
              </a:rPr>
              <a:t>у кого нет квалификационных категорий</a:t>
            </a:r>
          </a:p>
          <a:p>
            <a:pPr algn="ctr"/>
            <a:endParaRPr lang="ru-RU" sz="32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3200" b="1" i="1">
                <a:solidFill>
                  <a:srgbClr val="0033CC"/>
                </a:solidFill>
                <a:latin typeface="Times New Roman" pitchFamily="18" charset="0"/>
              </a:rPr>
              <a:t>    Процедура аттестации: 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Оценка профессиональной деятельности</a:t>
            </a:r>
          </a:p>
          <a:p>
            <a:pPr algn="ctr"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0484" name="Заголовок 2"/>
          <p:cNvSpPr>
            <a:spLocks/>
          </p:cNvSpPr>
          <p:nvPr/>
        </p:nvSpPr>
        <p:spPr bwMode="auto">
          <a:xfrm>
            <a:off x="395288" y="476250"/>
            <a:ext cx="85169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BF5C901-F8E3-4B36-B532-9F7E36000C62}" type="slidenum">
              <a:rPr lang="ru-RU" sz="1200">
                <a:latin typeface="Verdana" pitchFamily="34" charset="0"/>
              </a:rPr>
              <a:pPr algn="r" eaLnBrk="1" hangingPunct="1"/>
              <a:t>37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07950" y="169863"/>
            <a:ext cx="8785225" cy="6075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32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Отказ работника от прохождения 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аттестации с целью подтверждения 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соответствия занимаемой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 должности является  нарушением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трудовой дисциплины, влекущее за собой 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дисциплинарные взыскания в соответствии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со  статьей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192 ТК РФ</a:t>
            </a:r>
          </a:p>
          <a:p>
            <a:pPr algn="ctr">
              <a:spcBef>
                <a:spcPct val="20000"/>
              </a:spcBef>
            </a:pPr>
            <a:endParaRPr lang="ru-RU" sz="32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- </a:t>
            </a:r>
          </a:p>
        </p:txBody>
      </p:sp>
      <p:sp>
        <p:nvSpPr>
          <p:cNvPr id="21508" name="Заголовок 2"/>
          <p:cNvSpPr>
            <a:spLocks/>
          </p:cNvSpPr>
          <p:nvPr/>
        </p:nvSpPr>
        <p:spPr bwMode="auto">
          <a:xfrm>
            <a:off x="366713" y="120650"/>
            <a:ext cx="8516937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ОТВЕТСТВЕННОСТЬ РАБОТНИКА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F8CC467-0EFF-4799-B0F8-73E628A2EC70}" type="slidenum">
              <a:rPr lang="ru-RU" sz="1200">
                <a:latin typeface="Verdana" pitchFamily="34" charset="0"/>
              </a:rPr>
              <a:pPr algn="r" eaLnBrk="1" hangingPunct="1"/>
              <a:t>38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07950" y="169863"/>
            <a:ext cx="8135938" cy="6075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8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</a:rPr>
              <a:t>ОТВЕТСТВЕННОСТЬ  РАБОТОДАТЕЛЯ</a:t>
            </a:r>
          </a:p>
          <a:p>
            <a:pPr algn="ctr">
              <a:spcBef>
                <a:spcPct val="20000"/>
              </a:spcBef>
              <a:buFont typeface="Arial" charset="0"/>
              <a:buChar char="•"/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за своевременное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проведение 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</a:rPr>
              <a:t>работникам 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</a:rPr>
              <a:t>аттестации с целью подтверждения </a:t>
            </a:r>
          </a:p>
          <a:p>
            <a:pPr algn="ctr">
              <a:spcBef>
                <a:spcPct val="20000"/>
              </a:spcBef>
            </a:pP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</a:rPr>
              <a:t>соответствия  занимаемой должности </a:t>
            </a:r>
          </a:p>
          <a:p>
            <a:pPr algn="ctr">
              <a:spcBef>
                <a:spcPct val="20000"/>
              </a:spcBef>
            </a:pPr>
            <a:endParaRPr lang="ru-RU" sz="32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b="1" u="sng" dirty="0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</a:rPr>
              <a:t>- </a:t>
            </a:r>
          </a:p>
        </p:txBody>
      </p:sp>
      <p:sp>
        <p:nvSpPr>
          <p:cNvPr id="22532" name="Заголовок 2"/>
          <p:cNvSpPr>
            <a:spLocks/>
          </p:cNvSpPr>
          <p:nvPr/>
        </p:nvSpPr>
        <p:spPr bwMode="auto">
          <a:xfrm>
            <a:off x="366713" y="120650"/>
            <a:ext cx="8516937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endParaRPr lang="ru-RU" sz="4000" b="1" u="sng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E4ABAAF-8F4C-49B1-AEA6-7B2DC730B152}" type="slidenum">
              <a:rPr lang="ru-RU" sz="1200">
                <a:latin typeface="Verdana" pitchFamily="34" charset="0"/>
              </a:rPr>
              <a:pPr algn="r" eaLnBrk="1" hangingPunct="1"/>
              <a:t>39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07950" y="169863"/>
            <a:ext cx="8785225" cy="6075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32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Не подлежат аттестации работники: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проработавшие в должности менее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 лет: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беременные женщины, либо находящиеся 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в отпуске по беременности  и родам или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по уходу за ребенком до 3-х лет .</a:t>
            </a:r>
          </a:p>
          <a:p>
            <a:pPr algn="ctr">
              <a:spcBef>
                <a:spcPct val="20000"/>
              </a:spcBef>
            </a:pPr>
            <a:r>
              <a:rPr lang="ru-RU" sz="3200" b="1" i="1" u="sng">
                <a:solidFill>
                  <a:srgbClr val="0000FF"/>
                </a:solidFill>
                <a:latin typeface="Times New Roman" pitchFamily="18" charset="0"/>
              </a:rPr>
              <a:t>Их аттестация проводится </a:t>
            </a:r>
            <a:r>
              <a:rPr lang="ru-RU" sz="3200" b="1" i="1" u="sng">
                <a:solidFill>
                  <a:srgbClr val="FF0000"/>
                </a:solidFill>
                <a:latin typeface="Times New Roman" pitchFamily="18" charset="0"/>
              </a:rPr>
              <a:t>через 2 года </a:t>
            </a:r>
          </a:p>
          <a:p>
            <a:pPr algn="ctr">
              <a:spcBef>
                <a:spcPct val="20000"/>
              </a:spcBef>
            </a:pPr>
            <a:r>
              <a:rPr lang="ru-RU" sz="3200" b="1" i="1" u="sng">
                <a:solidFill>
                  <a:srgbClr val="FF0000"/>
                </a:solidFill>
                <a:latin typeface="Times New Roman" pitchFamily="18" charset="0"/>
              </a:rPr>
              <a:t>после выхода из отпуска</a:t>
            </a:r>
          </a:p>
          <a:p>
            <a:pPr algn="ctr"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- </a:t>
            </a:r>
          </a:p>
        </p:txBody>
      </p:sp>
      <p:sp>
        <p:nvSpPr>
          <p:cNvPr id="23556" name="Заголовок 2"/>
          <p:cNvSpPr>
            <a:spLocks/>
          </p:cNvSpPr>
          <p:nvPr/>
        </p:nvSpPr>
        <p:spPr bwMode="auto">
          <a:xfrm>
            <a:off x="366713" y="120650"/>
            <a:ext cx="787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ОБЯЗАТЕЛЬНАЯ  АТТЕСТАЦИЯ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08143" cy="43234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Сравнительные показатели оценки качества образования и наличия квалификационной категории педагогов в разрезе муниципальных районов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57B91-E5F5-4AB8-B7DA-4EBB1AAD6194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053923"/>
              </p:ext>
            </p:extLst>
          </p:nvPr>
        </p:nvGraphicFramePr>
        <p:xfrm>
          <a:off x="395536" y="908720"/>
          <a:ext cx="80648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0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4521A7-76CC-48E4-A9CF-853A77951136}" type="slidenum">
              <a:rPr lang="ru-RU" sz="1200">
                <a:latin typeface="Verdana" pitchFamily="34" charset="0"/>
              </a:rPr>
              <a:pPr algn="r" eaLnBrk="1" hangingPunct="1"/>
              <a:t>40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50825" y="631825"/>
            <a:ext cx="7805738" cy="56245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  <a:p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Соглашение разрабатывается на 2013-2016 годы</a:t>
            </a:r>
          </a:p>
          <a:p>
            <a:pPr>
              <a:spcBef>
                <a:spcPct val="20000"/>
              </a:spcBef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0000FF"/>
                </a:solidFill>
                <a:latin typeface="Segoe UI" pitchFamily="34" charset="0"/>
              </a:rPr>
              <a:t>Перенос сроков аттестации в пределах 1 года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по 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</a:rPr>
              <a:t>болезни</a:t>
            </a: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 ( больничный лист, справка),</a:t>
            </a:r>
          </a:p>
          <a:p>
            <a:pPr>
              <a:spcBef>
                <a:spcPct val="20000"/>
              </a:spcBef>
            </a:pP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- если срок категории истек во время 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</a:rPr>
              <a:t>отпуска до 1 года </a:t>
            </a:r>
          </a:p>
          <a:p>
            <a:pPr>
              <a:spcBef>
                <a:spcPct val="20000"/>
              </a:spcBef>
            </a:pP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или зарубежной командировки (стажировки ),</a:t>
            </a:r>
          </a:p>
          <a:p>
            <a:pPr>
              <a:spcBef>
                <a:spcPct val="20000"/>
              </a:spcBef>
            </a:pP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 -если работник перешел в год аттестации</a:t>
            </a:r>
          </a:p>
          <a:p>
            <a:pPr>
              <a:spcBef>
                <a:spcPct val="20000"/>
              </a:spcBef>
            </a:pP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на новое место работы  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</a:rPr>
              <a:t>в связи с сокрашением</a:t>
            </a: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- если работник завершает обучение 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</a:rPr>
              <a:t>в ВУЗе, ССУЗе</a:t>
            </a:r>
          </a:p>
          <a:p>
            <a:pPr>
              <a:spcBef>
                <a:spcPct val="20000"/>
              </a:spcBef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4580" name="Заголовок 2"/>
          <p:cNvSpPr>
            <a:spLocks/>
          </p:cNvSpPr>
          <p:nvPr/>
        </p:nvSpPr>
        <p:spPr bwMode="auto">
          <a:xfrm>
            <a:off x="366713" y="120650"/>
            <a:ext cx="8516937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ОБЯЗАТЕЛЬНАЯ АТТЕСТАЦИЯ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5329F89-CA29-4CCD-90C6-4330C18D9A2A}" type="slidenum">
              <a:rPr lang="ru-RU" sz="1200">
                <a:latin typeface="Verdana" pitchFamily="34" charset="0"/>
              </a:rPr>
              <a:pPr algn="r" eaLnBrk="1" hangingPunct="1"/>
              <a:t>41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179388" y="354013"/>
            <a:ext cx="8713787" cy="63357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ОРГАНИЗАЦИЯ ОБЯЗАТЕЛЬНОЙ АТТЕСТАЦИИ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1 этап:  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</a:rPr>
              <a:t>издание приказа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об аттестации 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</a:rPr>
              <a:t>в ОУ:</a:t>
            </a:r>
          </a:p>
          <a:p>
            <a:pPr algn="ctr">
              <a:buFontTx/>
              <a:buChar char="-"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</a:rPr>
              <a:t>оформление представлений по итогам анализа</a:t>
            </a:r>
          </a:p>
          <a:p>
            <a:pPr algn="ctr"/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</a:rPr>
              <a:t> уроков и результатов работы аттестуемого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</a:rPr>
              <a:t>; 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</a:rPr>
              <a:t>оценка профессиональных знаний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2 этап: Проведение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аттестации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3 этап: Издание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приказа по итогам  аттестации</a:t>
            </a:r>
          </a:p>
          <a:p>
            <a:pPr algn="ctr"/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37198E-E49E-420D-9332-775F2F548FCB}" type="slidenum">
              <a:rPr lang="ru-RU" sz="1200">
                <a:latin typeface="Verdana" pitchFamily="34" charset="0"/>
              </a:rPr>
              <a:pPr algn="r" eaLnBrk="1" hangingPunct="1"/>
              <a:t>42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79388" y="188913"/>
            <a:ext cx="8713787" cy="63357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</a:rPr>
              <a:t>ОРГАНИЗАЦИЯ ОБЯЗАТЕЛЬНОЙ АТТЕСТАЦИИ</a:t>
            </a:r>
          </a:p>
          <a:p>
            <a:pPr algn="ctr"/>
            <a:endParaRPr lang="ru-RU" sz="2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4 этап: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Оформление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в организации</a:t>
            </a:r>
          </a:p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аттестационных листов</a:t>
            </a:r>
          </a:p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5 этап: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Выдача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аттестационных листов и </a:t>
            </a:r>
          </a:p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выписок из приказа аттестуемому</a:t>
            </a:r>
          </a:p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 (в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личное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дело работника)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1F93DAF-5842-4BC1-B317-704168666F99}" type="slidenum">
              <a:rPr lang="ru-RU" sz="1200">
                <a:latin typeface="Verdana" pitchFamily="34" charset="0"/>
              </a:rPr>
              <a:pPr algn="r" eaLnBrk="1" hangingPunct="1"/>
              <a:t>43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07963" y="136525"/>
            <a:ext cx="8785225" cy="6108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  <a:p>
            <a:endParaRPr lang="ru-RU" sz="2800" b="1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2800" b="1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Проводятся аттестационной комиссии  организации</a:t>
            </a:r>
          </a:p>
          <a:p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Формы испытаний в присутствии комиссии:</a:t>
            </a:r>
          </a:p>
          <a:p>
            <a:pPr>
              <a:buFontTx/>
              <a:buChar char="-"/>
            </a:pPr>
            <a:r>
              <a:rPr lang="ru-RU" sz="28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решение педагогических ситуаций</a:t>
            </a:r>
          </a:p>
          <a:p>
            <a:pPr>
              <a:buFontTx/>
              <a:buChar char="-"/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письменное тестирование</a:t>
            </a:r>
          </a:p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- составление конспекта урока (занятия) </a:t>
            </a:r>
          </a:p>
          <a:p>
            <a:endParaRPr lang="ru-RU" sz="2800" b="1">
              <a:latin typeface="Times New Roman" pitchFamily="18" charset="0"/>
            </a:endParaRP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652" name="Заголовок 2"/>
          <p:cNvSpPr>
            <a:spLocks/>
          </p:cNvSpPr>
          <p:nvPr/>
        </p:nvSpPr>
        <p:spPr bwMode="auto">
          <a:xfrm>
            <a:off x="323850" y="1047750"/>
            <a:ext cx="86693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Оценка профессиональной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деятельности (знаний) аттестуемого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в   РТ</a:t>
            </a:r>
          </a:p>
          <a:p>
            <a:pPr algn="ctr"/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413BE2-26F9-4530-8659-C924ACE96A01}" type="slidenum">
              <a:rPr lang="ru-RU" sz="1200">
                <a:latin typeface="Verdana" pitchFamily="34" charset="0"/>
              </a:rPr>
              <a:pPr algn="r" eaLnBrk="1" hangingPunct="1"/>
              <a:t>44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207963" y="136525"/>
            <a:ext cx="8785225" cy="60753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Segoe UI Semibold" pitchFamily="34" charset="0"/>
              </a:rPr>
              <a:t>Методика  оценки квалификации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Segoe UI Semibold" pitchFamily="34" charset="0"/>
              </a:rPr>
              <a:t>педагогических работников</a:t>
            </a:r>
          </a:p>
          <a:p>
            <a:endParaRPr lang="ru-RU" sz="2800" b="1" dirty="0">
              <a:solidFill>
                <a:srgbClr val="FF0000"/>
              </a:solidFill>
              <a:latin typeface="Segoe UI Semibold" pitchFamily="34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Квалификация- совокупность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6 основных компетентностей</a:t>
            </a:r>
          </a:p>
          <a:p>
            <a:endParaRPr lang="ru-RU" sz="28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Компетентность в области личностных качеств.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Компетентность   в   постановке   целей   и   задач.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Компетентность в мотивировании обучающихся.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Компетентность в разработке программы деятельности </a:t>
            </a:r>
          </a:p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и принятии педагогических решений.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Компетентность     в     обеспечении     информационной</a:t>
            </a: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основы педагогической деятельности.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Компетентность в организации педагогической деятельности.</a:t>
            </a:r>
            <a:b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800" b="1" dirty="0">
              <a:solidFill>
                <a:srgbClr val="0000FF"/>
              </a:solidFill>
              <a:latin typeface="Segoe UI Semibold" pitchFamily="34" charset="0"/>
            </a:endParaRPr>
          </a:p>
        </p:txBody>
      </p:sp>
      <p:sp>
        <p:nvSpPr>
          <p:cNvPr id="28676" name="Заголовок 2"/>
          <p:cNvSpPr>
            <a:spLocks/>
          </p:cNvSpPr>
          <p:nvPr/>
        </p:nvSpPr>
        <p:spPr bwMode="auto">
          <a:xfrm>
            <a:off x="476250" y="1047750"/>
            <a:ext cx="85169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ru-RU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043E0F-8DB6-4A26-BFC7-E279A3B86B76}" type="slidenum">
              <a:rPr lang="ru-RU" sz="1200">
                <a:latin typeface="Verdana" pitchFamily="34" charset="0"/>
              </a:rPr>
              <a:pPr algn="r" eaLnBrk="1" hangingPunct="1"/>
              <a:t>45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23850" y="260350"/>
            <a:ext cx="8461375" cy="60039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9700" name="Заголовок 2"/>
          <p:cNvSpPr>
            <a:spLocks/>
          </p:cNvSpPr>
          <p:nvPr/>
        </p:nvSpPr>
        <p:spPr bwMode="auto">
          <a:xfrm>
            <a:off x="395288" y="765175"/>
            <a:ext cx="85169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Аттестация для присвоения квалификационных категорий</a:t>
            </a:r>
            <a:r>
              <a:rPr lang="ru-RU" sz="3200" b="1">
                <a:solidFill>
                  <a:srgbClr val="990000"/>
                </a:solidFill>
                <a:latin typeface="Times New Roman" pitchFamily="18" charset="0"/>
              </a:rPr>
              <a:t/>
            </a:r>
            <a:br>
              <a:rPr lang="ru-RU" sz="3200" b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(первой или высшей)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     Проводится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по заявлению </a:t>
            </a: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педагогических работников  до истечения срока  имеющейся квалификационной категории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</a:rPr>
              <a:t>     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Досрочная аттестация  разрешается через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2 года </a:t>
            </a: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после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предыдущей аттестации</a:t>
            </a:r>
          </a:p>
          <a:p>
            <a:pPr>
              <a:buFontTx/>
              <a:buChar char="-"/>
            </a:pPr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Процедура аттестации</a:t>
            </a:r>
            <a:r>
              <a:rPr lang="ru-RU" sz="2800" b="1" i="1">
                <a:solidFill>
                  <a:srgbClr val="0033CC"/>
                </a:solidFill>
                <a:latin typeface="Times New Roman" pitchFamily="18" charset="0"/>
              </a:rPr>
              <a:t>: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</a:rPr>
              <a:t>экспертная оценка.</a:t>
            </a:r>
          </a:p>
          <a:p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5D0D49-B0FE-4139-B64E-C7595B36553F}" type="slidenum">
              <a:rPr lang="ru-RU" sz="1200">
                <a:latin typeface="Verdana" pitchFamily="34" charset="0"/>
              </a:rPr>
              <a:pPr algn="r" eaLnBrk="1" hangingPunct="1"/>
              <a:t>46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23850" y="188913"/>
            <a:ext cx="8461375" cy="63357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sz="2400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sz="2400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sz="2400" b="1" u="sng" dirty="0">
              <a:solidFill>
                <a:srgbClr val="990000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Требования  для присвоения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 первой 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категории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  Результаты усвоения программ воспитанниками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и показатели их достижений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выше средних в организации, районе,  республике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-  Использование современных технологий</a:t>
            </a:r>
          </a:p>
          <a:p>
            <a:pPr algn="ctr"/>
            <a:endParaRPr lang="ru-RU" sz="2400" b="1" u="sng" dirty="0">
              <a:solidFill>
                <a:srgbClr val="990000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Требования для присвоения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высшей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категории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дополнительно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- наличие  первой категории;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- участие воспитанников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во всероссийских олимпиадах,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конкурсах, соревнованиях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;</a:t>
            </a: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активное распространение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инновационного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опыта</a:t>
            </a: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по повышению  качества обучения и воспитания</a:t>
            </a:r>
          </a:p>
          <a:p>
            <a:pPr algn="ctr"/>
            <a:endParaRPr lang="ru-RU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4" name="Заголовок 2"/>
          <p:cNvSpPr>
            <a:spLocks/>
          </p:cNvSpPr>
          <p:nvPr/>
        </p:nvSpPr>
        <p:spPr bwMode="auto">
          <a:xfrm>
            <a:off x="395288" y="404813"/>
            <a:ext cx="85169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Новое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в требованиях при присвоении квалификационных категорий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F32388-1135-457B-B22F-D40FD3C68611}" type="slidenum">
              <a:rPr lang="ru-RU" sz="1200">
                <a:latin typeface="Verdana" pitchFamily="34" charset="0"/>
              </a:rPr>
              <a:pPr algn="r" eaLnBrk="1" hangingPunct="1"/>
              <a:t>47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93688" y="174625"/>
            <a:ext cx="8461375" cy="65468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u="sng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u="sng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u="sng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400" u="sng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Segoe UI Semibold" pitchFamily="34" charset="0"/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Segoe UI Semibold" pitchFamily="34" charset="0"/>
              </a:rPr>
              <a:t>Работник </a:t>
            </a:r>
            <a:r>
              <a:rPr lang="ru-RU" sz="2400" b="1" dirty="0">
                <a:solidFill>
                  <a:srgbClr val="0000FF"/>
                </a:solidFill>
                <a:latin typeface="Segoe UI Semibold" pitchFamily="34" charset="0"/>
              </a:rPr>
              <a:t>подает в комиссию лично:</a:t>
            </a:r>
          </a:p>
          <a:p>
            <a:pPr>
              <a:buFontTx/>
              <a:buAutoNum type="arabicPeriod"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Заявление по установленной форме (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дополнения будут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>
              <a:buFontTx/>
              <a:buAutoNum type="arabicPeriod"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Справка о профессиональном тестировании 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(работник проходит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заранее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3. Копия аттестационного листа или другого 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документа по итогам предыдущей аттестации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для высшей категории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endParaRPr lang="ru-RU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Готовят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эксперты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на аттестуемого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работника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(кто впервые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2400" dirty="0">
                <a:solidFill>
                  <a:srgbClr val="0063C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Экспертное заключение, экспертный лист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Вписывают  в пункт 8 аттестационного листа 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результаты экспертизы</a:t>
            </a:r>
          </a:p>
          <a:p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1748" name="Заголовок 2"/>
          <p:cNvSpPr>
            <a:spLocks/>
          </p:cNvSpPr>
          <p:nvPr/>
        </p:nvSpPr>
        <p:spPr bwMode="auto">
          <a:xfrm>
            <a:off x="395288" y="404813"/>
            <a:ext cx="85169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</a:rPr>
              <a:t>Перечень документов при аттестации на категорию (первую  или высшую)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33CC"/>
                </a:solidFill>
              </a:rPr>
              <a:t>Профессиональное тестирование по РТ в 2012-13 </a:t>
            </a:r>
            <a:r>
              <a:rPr lang="ru-RU" sz="2400" b="1" dirty="0" err="1" smtClean="0">
                <a:solidFill>
                  <a:srgbClr val="0033CC"/>
                </a:solidFill>
              </a:rPr>
              <a:t>уч.г</a:t>
            </a:r>
            <a:r>
              <a:rPr lang="ru-RU" sz="2400" b="1" dirty="0" smtClean="0">
                <a:solidFill>
                  <a:srgbClr val="0033CC"/>
                </a:solidFill>
              </a:rPr>
              <a:t>. (чел.)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376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902935"/>
              </p:ext>
            </p:extLst>
          </p:nvPr>
        </p:nvGraphicFramePr>
        <p:xfrm>
          <a:off x="683568" y="1628800"/>
          <a:ext cx="76328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7010-B906-47AA-A401-9A87E0DD7013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49275"/>
            <a:ext cx="8029575" cy="5832475"/>
          </a:xfrm>
        </p:spPr>
        <p:txBody>
          <a:bodyPr rtlCol="0"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u="sng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Тестирование проводится:</a:t>
            </a:r>
            <a:br>
              <a:rPr lang="ru-RU" sz="3100" u="sng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в формате  </a:t>
            </a: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ЕГЭ, ЕРЭ </a:t>
            </a:r>
            <a: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 </a:t>
            </a:r>
            <a:r>
              <a:rPr lang="ru-RU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РЦМКО (8843)525-48-39) </a:t>
            </a:r>
            <a: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компьютерное тестирование</a:t>
            </a:r>
            <a: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педагогов и директоров школ – в системе «Электронное образование» (руководство  по тестированию на сайте МО и Н РТ)</a:t>
            </a:r>
            <a:br>
              <a:rPr lang="ru-RU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работников УДОД, ДОУ, УНПО, УСПО проводит ИРО РТ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 г.Казани – по средам </a:t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в  г. </a:t>
            </a:r>
            <a:r>
              <a:rPr lang="ru-RU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Н.Челны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по четвергам</a:t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в г. Бугульмы – по вторникам</a:t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кругленный прямоугольник 3"/>
          <p:cNvSpPr>
            <a:spLocks noGrp="1" noChangeArrowheads="1"/>
          </p:cNvSpPr>
          <p:nvPr>
            <p:ph type="body" idx="1"/>
          </p:nvPr>
        </p:nvSpPr>
        <p:spPr>
          <a:xfrm>
            <a:off x="827088" y="333375"/>
            <a:ext cx="7704137" cy="461963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31" name="Двойная стрелка вверх/вниз 30"/>
          <p:cNvSpPr>
            <a:spLocks noChangeArrowheads="1"/>
          </p:cNvSpPr>
          <p:nvPr/>
        </p:nvSpPr>
        <p:spPr bwMode="auto">
          <a:xfrm rot="61846904">
            <a:off x="6667500" y="1733550"/>
            <a:ext cx="357188" cy="915988"/>
          </a:xfrm>
          <a:prstGeom prst="upDownArrow">
            <a:avLst>
              <a:gd name="adj1" fmla="val 50000"/>
              <a:gd name="adj2" fmla="val 32993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Двойная стрелка вверх/вниз 31"/>
          <p:cNvSpPr>
            <a:spLocks noChangeArrowheads="1"/>
          </p:cNvSpPr>
          <p:nvPr/>
        </p:nvSpPr>
        <p:spPr bwMode="auto">
          <a:xfrm rot="2928864">
            <a:off x="1919288" y="1762125"/>
            <a:ext cx="357187" cy="811213"/>
          </a:xfrm>
          <a:prstGeom prst="upDownArrow">
            <a:avLst>
              <a:gd name="adj1" fmla="val 50000"/>
              <a:gd name="adj2" fmla="val 30197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427538" y="2060575"/>
            <a:ext cx="357187" cy="574675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2" name="Рисунок 24" descr="user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19" descr="workplac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6175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23" descr="user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060575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23" descr="user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060575"/>
            <a:ext cx="60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33" descr="businessm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6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33" descr="businessm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989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войная стрелка вверх/вниз 30"/>
          <p:cNvSpPr>
            <a:spLocks noChangeArrowheads="1"/>
          </p:cNvSpPr>
          <p:nvPr/>
        </p:nvSpPr>
        <p:spPr bwMode="auto">
          <a:xfrm>
            <a:off x="1547813" y="3644900"/>
            <a:ext cx="357187" cy="863600"/>
          </a:xfrm>
          <a:prstGeom prst="upDownArrow">
            <a:avLst>
              <a:gd name="adj1" fmla="val 50000"/>
              <a:gd name="adj2" fmla="val 31107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Двойная стрелка вверх/вниз 30"/>
          <p:cNvSpPr>
            <a:spLocks noChangeArrowheads="1"/>
          </p:cNvSpPr>
          <p:nvPr/>
        </p:nvSpPr>
        <p:spPr bwMode="auto">
          <a:xfrm>
            <a:off x="4500563" y="4149725"/>
            <a:ext cx="357187" cy="647700"/>
          </a:xfrm>
          <a:prstGeom prst="upDownArrow">
            <a:avLst>
              <a:gd name="adj1" fmla="val 50000"/>
              <a:gd name="adj2" fmla="val 23330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Двойная стрелка вверх/вниз 30"/>
          <p:cNvSpPr>
            <a:spLocks noChangeArrowheads="1"/>
          </p:cNvSpPr>
          <p:nvPr/>
        </p:nvSpPr>
        <p:spPr bwMode="auto">
          <a:xfrm>
            <a:off x="7380288" y="3860800"/>
            <a:ext cx="357187" cy="865188"/>
          </a:xfrm>
          <a:prstGeom prst="upDownArrow">
            <a:avLst>
              <a:gd name="adj1" fmla="val 50000"/>
              <a:gd name="adj2" fmla="val 31164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111" name="Рисунок 28" descr="briefcase_vie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292600"/>
            <a:ext cx="6175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Рисунок 22" descr="user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700"/>
            <a:ext cx="4333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Рисунок 23" descr="user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76700"/>
            <a:ext cx="43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Скругленный прямоугольник 15"/>
          <p:cNvSpPr>
            <a:spLocks noChangeArrowheads="1"/>
          </p:cNvSpPr>
          <p:nvPr/>
        </p:nvSpPr>
        <p:spPr bwMode="auto">
          <a:xfrm>
            <a:off x="611188" y="4508500"/>
            <a:ext cx="2447925" cy="13684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99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b="1">
                <a:solidFill>
                  <a:schemeClr val="hlink"/>
                </a:solidFill>
              </a:rPr>
              <a:t>Экспертные комиссии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</a:rPr>
              <a:t>АК МО и Н РТ  по муниципальным образованиям</a:t>
            </a:r>
          </a:p>
          <a:p>
            <a:pPr algn="ctr"/>
            <a:endParaRPr lang="ru-RU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15" name="Скругленный прямоугольник 15"/>
          <p:cNvSpPr>
            <a:spLocks noChangeArrowheads="1"/>
          </p:cNvSpPr>
          <p:nvPr/>
        </p:nvSpPr>
        <p:spPr bwMode="auto">
          <a:xfrm>
            <a:off x="3924300" y="4797425"/>
            <a:ext cx="1571625" cy="10080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99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b="1">
                <a:solidFill>
                  <a:schemeClr val="hlink"/>
                </a:solidFill>
              </a:rPr>
              <a:t>Обучение экспертов</a:t>
            </a:r>
          </a:p>
        </p:txBody>
      </p:sp>
      <p:sp>
        <p:nvSpPr>
          <p:cNvPr id="4116" name="Скругленный прямоугольник 15"/>
          <p:cNvSpPr>
            <a:spLocks noChangeArrowheads="1"/>
          </p:cNvSpPr>
          <p:nvPr/>
        </p:nvSpPr>
        <p:spPr bwMode="auto">
          <a:xfrm>
            <a:off x="6588125" y="2565400"/>
            <a:ext cx="2087563" cy="1295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99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b="1">
                <a:solidFill>
                  <a:schemeClr val="hlink"/>
                </a:solidFill>
              </a:rPr>
              <a:t>Педагогическое сообщество, профсоюз</a:t>
            </a:r>
          </a:p>
          <a:p>
            <a:pPr algn="ctr"/>
            <a:endParaRPr lang="ru-RU" sz="16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17" name="Скругленный прямоугольник 15"/>
          <p:cNvSpPr>
            <a:spLocks noChangeArrowheads="1"/>
          </p:cNvSpPr>
          <p:nvPr/>
        </p:nvSpPr>
        <p:spPr bwMode="auto">
          <a:xfrm>
            <a:off x="2987824" y="3174999"/>
            <a:ext cx="3394821" cy="90170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99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600" b="1" dirty="0">
                <a:solidFill>
                  <a:schemeClr val="hlink"/>
                </a:solidFill>
              </a:rPr>
              <a:t>Учреждения </a:t>
            </a:r>
            <a:r>
              <a:rPr lang="ru-RU" sz="1600" b="1" dirty="0" smtClean="0">
                <a:solidFill>
                  <a:schemeClr val="hlink"/>
                </a:solidFill>
              </a:rPr>
              <a:t>дополнительного </a:t>
            </a:r>
            <a:r>
              <a:rPr lang="ru-RU" sz="1600" b="1" dirty="0">
                <a:solidFill>
                  <a:schemeClr val="hlink"/>
                </a:solidFill>
              </a:rPr>
              <a:t>профессионального </a:t>
            </a:r>
            <a:r>
              <a:rPr lang="ru-RU" sz="1600" b="1" dirty="0" smtClean="0">
                <a:solidFill>
                  <a:schemeClr val="hlink"/>
                </a:solidFill>
              </a:rPr>
              <a:t>образования </a:t>
            </a: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18" name="Скругленный прямоугольник 15"/>
          <p:cNvSpPr>
            <a:spLocks noChangeArrowheads="1"/>
          </p:cNvSpPr>
          <p:nvPr/>
        </p:nvSpPr>
        <p:spPr bwMode="auto">
          <a:xfrm>
            <a:off x="611188" y="2492375"/>
            <a:ext cx="2303462" cy="11525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99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600" b="1" dirty="0">
                <a:solidFill>
                  <a:schemeClr val="hlink"/>
                </a:solidFill>
              </a:rPr>
              <a:t>Муниципальные органы управления образования, ИМЦ</a:t>
            </a:r>
          </a:p>
          <a:p>
            <a:pPr algn="ctr"/>
            <a:endParaRPr lang="ru-RU" sz="1600" b="1" dirty="0">
              <a:solidFill>
                <a:schemeClr val="hlink"/>
              </a:solidFill>
            </a:endParaRPr>
          </a:p>
          <a:p>
            <a:pPr algn="ctr"/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19" name="Скругленный прямоугольник 15"/>
          <p:cNvSpPr>
            <a:spLocks noChangeArrowheads="1"/>
          </p:cNvSpPr>
          <p:nvPr/>
        </p:nvSpPr>
        <p:spPr bwMode="auto">
          <a:xfrm>
            <a:off x="6227763" y="4724400"/>
            <a:ext cx="2663825" cy="10747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99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ru-RU" sz="1400" b="1">
              <a:solidFill>
                <a:schemeClr val="hlink"/>
              </a:solidFill>
            </a:endParaRPr>
          </a:p>
          <a:p>
            <a:pPr algn="ctr"/>
            <a:r>
              <a:rPr lang="ru-RU" sz="1600" b="1">
                <a:solidFill>
                  <a:schemeClr val="hlink"/>
                </a:solidFill>
              </a:rPr>
              <a:t>Общественная экспертиза профессиональных результатов</a:t>
            </a:r>
          </a:p>
          <a:p>
            <a:pPr algn="ctr"/>
            <a:endParaRPr lang="ru-RU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700338" y="836613"/>
            <a:ext cx="3600450" cy="122396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hlink"/>
              </a:solidFill>
              <a:cs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hlink"/>
                </a:solidFill>
                <a:cs typeface="Arial" charset="0"/>
              </a:rPr>
              <a:t>Аттестационная комиссия педагогических кадров</a:t>
            </a:r>
          </a:p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Двойная стрелка вверх/вниз 13"/>
          <p:cNvSpPr>
            <a:spLocks noChangeArrowheads="1"/>
          </p:cNvSpPr>
          <p:nvPr/>
        </p:nvSpPr>
        <p:spPr bwMode="auto">
          <a:xfrm rot="5400000">
            <a:off x="5688807" y="4976019"/>
            <a:ext cx="357187" cy="574675"/>
          </a:xfrm>
          <a:prstGeom prst="upDownArrow">
            <a:avLst>
              <a:gd name="adj1" fmla="val 50000"/>
              <a:gd name="adj2" fmla="val 26815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1492250" y="8302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4491038" y="8366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7737475" y="8366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5" name="Прямоугольник 5"/>
          <p:cNvSpPr>
            <a:spLocks noChangeArrowheads="1"/>
          </p:cNvSpPr>
          <p:nvPr/>
        </p:nvSpPr>
        <p:spPr bwMode="auto">
          <a:xfrm>
            <a:off x="6948488" y="1071563"/>
            <a:ext cx="1689100" cy="8445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ru-RU" sz="1000">
                <a:solidFill>
                  <a:srgbClr val="FF3300"/>
                </a:solidFill>
              </a:rPr>
              <a:t>АК при Министерстве культуры РТ, </a:t>
            </a:r>
          </a:p>
          <a:p>
            <a:pPr eaLnBrk="0" hangingPunct="0"/>
            <a:endParaRPr lang="ru-RU" sz="1000">
              <a:solidFill>
                <a:srgbClr val="FF3300"/>
              </a:solidFill>
            </a:endParaRPr>
          </a:p>
          <a:p>
            <a:pPr eaLnBrk="0" hangingPunct="0"/>
            <a:r>
              <a:rPr lang="ru-RU" sz="1000">
                <a:solidFill>
                  <a:srgbClr val="FF3300"/>
                </a:solidFill>
              </a:rPr>
              <a:t>Министерстве здравоохранения РТ</a:t>
            </a:r>
          </a:p>
        </p:txBody>
      </p:sp>
      <p:sp>
        <p:nvSpPr>
          <p:cNvPr id="4126" name="Прямоугольник 6"/>
          <p:cNvSpPr>
            <a:spLocks noChangeArrowheads="1"/>
          </p:cNvSpPr>
          <p:nvPr/>
        </p:nvSpPr>
        <p:spPr bwMode="auto">
          <a:xfrm>
            <a:off x="395288" y="1119188"/>
            <a:ext cx="1584325" cy="6381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ru-RU" sz="1000" dirty="0">
                <a:solidFill>
                  <a:srgbClr val="FF3300"/>
                </a:solidFill>
              </a:rPr>
              <a:t>АК при Министерстве по делам молодежи, спорту и туризму РТ</a:t>
            </a:r>
          </a:p>
        </p:txBody>
      </p:sp>
      <p:sp>
        <p:nvSpPr>
          <p:cNvPr id="4127" name="Двойная стрелка влево/вправо 9"/>
          <p:cNvSpPr>
            <a:spLocks noChangeArrowheads="1"/>
          </p:cNvSpPr>
          <p:nvPr/>
        </p:nvSpPr>
        <p:spPr bwMode="auto">
          <a:xfrm>
            <a:off x="2195513" y="1341438"/>
            <a:ext cx="431800" cy="169862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ru-RU" sz="800"/>
          </a:p>
        </p:txBody>
      </p:sp>
      <p:sp>
        <p:nvSpPr>
          <p:cNvPr id="4128" name="Двойная стрелка влево/вправо 12"/>
          <p:cNvSpPr>
            <a:spLocks noChangeArrowheads="1"/>
          </p:cNvSpPr>
          <p:nvPr/>
        </p:nvSpPr>
        <p:spPr bwMode="auto">
          <a:xfrm>
            <a:off x="6443663" y="1290638"/>
            <a:ext cx="403225" cy="134937"/>
          </a:xfrm>
          <a:prstGeom prst="leftRightArrow">
            <a:avLst>
              <a:gd name="adj1" fmla="val 50000"/>
              <a:gd name="adj2" fmla="val 502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ru-RU" sz="800"/>
          </a:p>
        </p:txBody>
      </p:sp>
      <p:sp>
        <p:nvSpPr>
          <p:cNvPr id="33" name="Двойная стрелка вверх/вниз 13"/>
          <p:cNvSpPr>
            <a:spLocks noChangeArrowheads="1"/>
          </p:cNvSpPr>
          <p:nvPr/>
        </p:nvSpPr>
        <p:spPr bwMode="auto">
          <a:xfrm rot="5400000">
            <a:off x="3312592" y="4949825"/>
            <a:ext cx="357187" cy="574675"/>
          </a:xfrm>
          <a:prstGeom prst="upDownArrow">
            <a:avLst>
              <a:gd name="adj1" fmla="val 50000"/>
              <a:gd name="adj2" fmla="val 26815"/>
            </a:avLst>
          </a:prstGeom>
          <a:solidFill>
            <a:srgbClr val="DCE6F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A229-612F-4202-9A11-52A6FDBD219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388424" cy="7318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Зачетный минимум</a:t>
            </a:r>
          </a:p>
        </p:txBody>
      </p:sp>
      <p:sp>
        <p:nvSpPr>
          <p:cNvPr id="52227" name="Объект 5"/>
          <p:cNvSpPr>
            <a:spLocks noGrp="1"/>
          </p:cNvSpPr>
          <p:nvPr>
            <p:ph idx="4294967295"/>
          </p:nvPr>
        </p:nvSpPr>
        <p:spPr>
          <a:xfrm>
            <a:off x="467544" y="1989138"/>
            <a:ext cx="8352928" cy="41370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      На СЗД – </a:t>
            </a:r>
            <a:r>
              <a:rPr lang="ru-RU" dirty="0" smtClean="0">
                <a:solidFill>
                  <a:srgbClr val="FF0000"/>
                </a:solidFill>
              </a:rPr>
              <a:t>60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0000FF"/>
                </a:solidFill>
              </a:rPr>
              <a:t>баллов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469900" indent="-469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dirty="0" smtClean="0">
                <a:solidFill>
                  <a:srgbClr val="0000FF"/>
                </a:solidFill>
              </a:rPr>
              <a:t>На первую категорию – </a:t>
            </a:r>
            <a:r>
              <a:rPr lang="ru-RU" dirty="0" smtClean="0">
                <a:solidFill>
                  <a:srgbClr val="FF0000"/>
                </a:solidFill>
              </a:rPr>
              <a:t>70</a:t>
            </a:r>
            <a:r>
              <a:rPr lang="ru-RU" dirty="0" smtClean="0">
                <a:solidFill>
                  <a:srgbClr val="0000FF"/>
                </a:solidFill>
              </a:rPr>
              <a:t> баллов</a:t>
            </a:r>
          </a:p>
          <a:p>
            <a:pPr marL="469900" indent="-469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ru-RU" dirty="0" smtClean="0">
              <a:solidFill>
                <a:srgbClr val="0000FF"/>
              </a:solidFill>
            </a:endParaRPr>
          </a:p>
          <a:p>
            <a:pPr marL="469900" indent="-469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dirty="0" smtClean="0">
                <a:solidFill>
                  <a:srgbClr val="0000FF"/>
                </a:solidFill>
              </a:rPr>
              <a:t>На высшую категорию – </a:t>
            </a:r>
            <a:r>
              <a:rPr lang="ru-RU" dirty="0" smtClean="0">
                <a:solidFill>
                  <a:srgbClr val="FF0000"/>
                </a:solidFill>
              </a:rPr>
              <a:t>80</a:t>
            </a:r>
            <a:r>
              <a:rPr lang="ru-RU" dirty="0" smtClean="0">
                <a:solidFill>
                  <a:srgbClr val="0000FF"/>
                </a:solidFill>
              </a:rPr>
              <a:t> баллов</a:t>
            </a:r>
          </a:p>
          <a:p>
            <a:pPr marL="469900" indent="-469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ru-RU" dirty="0" smtClean="0"/>
          </a:p>
          <a:p>
            <a:pPr marL="469900" indent="-4699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 нехватке -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балла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добавляются автоматически</a:t>
            </a:r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A933B7B-477D-4D1C-B8C3-BA331363CDF6}" type="slidenum">
              <a:rPr lang="ru-RU" sz="1200">
                <a:latin typeface="Verdana" pitchFamily="34" charset="0"/>
              </a:rPr>
              <a:pPr algn="r" eaLnBrk="1" hangingPunct="1"/>
              <a:t>50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452" y="2211368"/>
            <a:ext cx="36004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657531C-B641-40CC-895A-D34453269950}" type="slidenum">
              <a:rPr lang="ru-RU" sz="1200">
                <a:latin typeface="Verdana" pitchFamily="34" charset="0"/>
              </a:rPr>
              <a:pPr algn="r" eaLnBrk="1" hangingPunct="1"/>
              <a:t>51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95288" y="333375"/>
            <a:ext cx="8280400" cy="62642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Внимание!</a:t>
            </a:r>
          </a:p>
          <a:p>
            <a:pPr algn="ctr"/>
            <a:r>
              <a:rPr lang="ru-RU" sz="4400" b="1" dirty="0">
                <a:solidFill>
                  <a:srgbClr val="0033CC"/>
                </a:solidFill>
                <a:latin typeface="Times New Roman" pitchFamily="18" charset="0"/>
              </a:rPr>
              <a:t>Если тестирование </a:t>
            </a:r>
          </a:p>
          <a:p>
            <a:pPr algn="ctr"/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</a:rPr>
              <a:t>не пройдено заранее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400" b="1" dirty="0">
                <a:solidFill>
                  <a:srgbClr val="0033CC"/>
                </a:solidFill>
                <a:latin typeface="Times New Roman" pitchFamily="18" charset="0"/>
              </a:rPr>
              <a:t>, заявление </a:t>
            </a:r>
          </a:p>
          <a:p>
            <a:pPr algn="ctr"/>
            <a:r>
              <a:rPr lang="ru-RU" sz="4400" b="1" dirty="0">
                <a:solidFill>
                  <a:srgbClr val="0033CC"/>
                </a:solidFill>
                <a:latin typeface="Times New Roman" pitchFamily="18" charset="0"/>
              </a:rPr>
              <a:t> на аттестацию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rgbClr val="0033CC"/>
                </a:solidFill>
                <a:latin typeface="Times New Roman" pitchFamily="18" charset="0"/>
              </a:rPr>
              <a:t>без справки об итогах </a:t>
            </a:r>
          </a:p>
          <a:p>
            <a:pPr algn="ctr"/>
            <a:r>
              <a:rPr lang="ru-RU" sz="4400" b="1" dirty="0">
                <a:solidFill>
                  <a:srgbClr val="0033CC"/>
                </a:solidFill>
                <a:latin typeface="Times New Roman" pitchFamily="18" charset="0"/>
              </a:rPr>
              <a:t>тестирования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не принимается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(с февраля по май 2013г.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</a:rPr>
              <a:t>необходимо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было пройти)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210DFBE-5E43-45BE-B93D-F1A1802946EE}" type="slidenum">
              <a:rPr lang="ru-RU" sz="1200">
                <a:latin typeface="Verdana" pitchFamily="34" charset="0"/>
              </a:rPr>
              <a:pPr algn="r" eaLnBrk="1" hangingPunct="1"/>
              <a:t>52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250825" y="333375"/>
            <a:ext cx="8569325" cy="63357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ОРГАНИЗАЦИЯ ЗАЯВИТЕЛЬНОЙ АТТЕСТАЦИИ</a:t>
            </a:r>
          </a:p>
          <a:p>
            <a:pPr algn="just">
              <a:defRPr/>
            </a:pPr>
            <a:endParaRPr lang="ru-RU" sz="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1. Предварительный этап:  </a:t>
            </a:r>
          </a:p>
          <a:p>
            <a:pPr algn="just">
              <a:defRPr/>
            </a:pP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>- прохождение работником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профессионального</a:t>
            </a:r>
          </a:p>
          <a:p>
            <a:pPr algn="just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 тестирования 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>(компьютерного или в формате ЕГЭ)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>подача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заявления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>  на аттестацию (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в октябре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>- подготовка для экспертов листа самооценки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(все)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2. Издание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приказа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 МО и Н РТ о проведении 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аттестации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3. Проведение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экспертизы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 по месту работы 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 аттестуемого педагога 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4. Заслушивание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выводов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 экспертов на заседании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 экспертной комиссии,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подготовка предложений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для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 МО и Н РТ, проведение заседания АК МОиН РТ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5. Издание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приказа МОиН РТ об итогах аттестации,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</a:rPr>
              <a:t>дооформление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 и выдача аттестационных листов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069E110-984F-4254-AFE1-30680D7255A0}" type="slidenum">
              <a:rPr lang="ru-RU" sz="1200">
                <a:latin typeface="Verdana" pitchFamily="34" charset="0"/>
              </a:rPr>
              <a:pPr algn="r" eaLnBrk="1" hangingPunct="1"/>
              <a:t>53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250825" y="385763"/>
            <a:ext cx="8066088" cy="63357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         Алгоритм проведения экспертизы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1. Экспертные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комиссии подают в МО и Н РТ</a:t>
            </a:r>
          </a:p>
          <a:p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</a:rPr>
              <a:t>предложения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по составу  независимых</a:t>
            </a:r>
          </a:p>
          <a:p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 экспертных групп для утверждения приказом </a:t>
            </a:r>
          </a:p>
          <a:p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МО и Н РТ;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</a:rPr>
              <a:t>2.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</a:rPr>
              <a:t>Независимые эксперты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проводят экспертизу</a:t>
            </a:r>
          </a:p>
          <a:p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 профессиональных результатов, анализируют</a:t>
            </a:r>
          </a:p>
          <a:p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 уроки по новой методике , сопоставляют  свои </a:t>
            </a:r>
          </a:p>
          <a:p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выводы с листом самооценки  аттестуемого </a:t>
            </a:r>
          </a:p>
          <a:p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педагога, готовят экспертное заключение для</a:t>
            </a:r>
          </a:p>
          <a:p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 заслушивания на экспертной комиссии;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</a:rPr>
              <a:t>3. Экспертные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комиссии передают 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экспертные</a:t>
            </a:r>
          </a:p>
          <a:p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 заключения 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в  МО и Н РТ в составе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других</a:t>
            </a:r>
          </a:p>
          <a:p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 аттестационных 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документов по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утвержденному</a:t>
            </a:r>
          </a:p>
          <a:p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перечню.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3F9F1AD-6146-4954-AAA6-1EE9DC183B54}" type="slidenum">
              <a:rPr lang="ru-RU" sz="1200">
                <a:latin typeface="Verdana" pitchFamily="34" charset="0"/>
              </a:rPr>
              <a:pPr algn="r" eaLnBrk="1" hangingPunct="1"/>
              <a:t>54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6958013" cy="1216025"/>
          </a:xfrm>
        </p:spPr>
        <p:txBody>
          <a:bodyPr anchor="t"/>
          <a:lstStyle/>
          <a:p>
            <a:pPr algn="ctr" eaLnBrk="1" hangingPunct="1"/>
            <a:r>
              <a:rPr lang="ru-RU" sz="3000" smtClean="0">
                <a:solidFill>
                  <a:srgbClr val="FF0000"/>
                </a:solidFill>
                <a:latin typeface="Times New Roman" pitchFamily="18" charset="0"/>
              </a:rPr>
              <a:t>Экспертиза из 2 блоков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8063" y="1557338"/>
            <a:ext cx="8135937" cy="4462462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33CC"/>
                </a:solidFill>
                <a:latin typeface="Times New Roman" pitchFamily="18" charset="0"/>
              </a:rPr>
              <a:t>	мониторинг результатов (п.3.5 приказа 284)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endParaRPr 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33CC"/>
                </a:solidFill>
                <a:latin typeface="Times New Roman" pitchFamily="18" charset="0"/>
              </a:rPr>
              <a:t>    ЕГЭ, ЕРЭ     тестирование  олимпиады      внутренний контроль</a:t>
            </a:r>
          </a:p>
          <a:p>
            <a:pPr marL="0" indent="0" algn="just" eaLnBrk="1" hangingPunct="1">
              <a:buFontTx/>
              <a:buChar char="-"/>
            </a:pPr>
            <a:endParaRPr lang="ru-RU" sz="2000" b="1" i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ru-RU" sz="2000" b="1" i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33CC"/>
                </a:solidFill>
                <a:latin typeface="Times New Roman" pitchFamily="18" charset="0"/>
              </a:rPr>
              <a:t>	аттестационная   экспертиза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33CC"/>
                </a:solidFill>
                <a:latin typeface="Times New Roman" pitchFamily="18" charset="0"/>
              </a:rPr>
              <a:t>   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33CC"/>
                </a:solidFill>
                <a:latin typeface="Times New Roman" pitchFamily="18" charset="0"/>
              </a:rPr>
              <a:t>самооценка       		экспертная оценка</a:t>
            </a:r>
          </a:p>
          <a:p>
            <a:pPr marL="0" indent="0" eaLnBrk="1" hangingPunct="1"/>
            <a:endParaRPr lang="ru-RU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 eaLnBrk="1" hangingPunct="1"/>
            <a:endParaRPr lang="ru-RU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ru-RU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ru-RU" smtClean="0">
              <a:latin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051050" y="2205038"/>
            <a:ext cx="0" cy="503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79613" y="2203450"/>
            <a:ext cx="5761037" cy="1588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35375" y="2217738"/>
            <a:ext cx="0" cy="5048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364163" y="2217738"/>
            <a:ext cx="0" cy="5048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96188" y="2203450"/>
            <a:ext cx="0" cy="533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16050" y="4508500"/>
            <a:ext cx="5427663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401763" y="4508500"/>
            <a:ext cx="0" cy="7191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843713" y="4508500"/>
            <a:ext cx="0" cy="7191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400" smtClean="0">
                <a:solidFill>
                  <a:srgbClr val="FF3300"/>
                </a:solidFill>
              </a:rPr>
              <a:t/>
            </a:r>
            <a:br>
              <a:rPr lang="ru-RU" sz="3400" smtClean="0">
                <a:solidFill>
                  <a:srgbClr val="FF3300"/>
                </a:solidFill>
              </a:rPr>
            </a:br>
            <a:r>
              <a:rPr lang="ru-RU" sz="3400" smtClean="0">
                <a:solidFill>
                  <a:srgbClr val="FF3300"/>
                </a:solidFill>
              </a:rPr>
              <a:t>Эксперты( не более 2 чел.)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786688" cy="484663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dirty="0" smtClean="0">
              <a:solidFill>
                <a:srgbClr val="0000FF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dirty="0">
              <a:solidFill>
                <a:srgbClr val="0000FF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Д</a:t>
            </a:r>
            <a:r>
              <a:rPr lang="ru-RU" sz="3000" u="sng" dirty="0" smtClean="0">
                <a:solidFill>
                  <a:srgbClr val="0000FF"/>
                </a:solidFill>
              </a:rPr>
              <a:t>ля впервые аттестуемых: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u="sng" dirty="0" smtClean="0">
              <a:solidFill>
                <a:srgbClr val="0000FF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000" i="1" dirty="0" smtClean="0"/>
              <a:t>- </a:t>
            </a:r>
            <a:r>
              <a:rPr lang="ru-RU" sz="3000" dirty="0" smtClean="0">
                <a:solidFill>
                  <a:srgbClr val="9900FF"/>
                </a:solidFill>
              </a:rPr>
              <a:t>1 независимый эксперт и </a:t>
            </a:r>
            <a:r>
              <a:rPr lang="ru-RU" sz="3000" dirty="0" err="1" smtClean="0">
                <a:solidFill>
                  <a:srgbClr val="9900FF"/>
                </a:solidFill>
              </a:rPr>
              <a:t>зам.директора</a:t>
            </a:r>
            <a:r>
              <a:rPr lang="ru-RU" sz="3000" dirty="0" smtClean="0">
                <a:solidFill>
                  <a:srgbClr val="9900FF"/>
                </a:solidFill>
              </a:rPr>
              <a:t> ОУ по месту работы аттестуемого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3000" i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u="sng" dirty="0" smtClean="0">
                <a:solidFill>
                  <a:srgbClr val="0000FF"/>
                </a:solidFill>
              </a:rPr>
              <a:t>Для подтверждающих категорию: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u="sng" dirty="0" smtClean="0">
              <a:solidFill>
                <a:srgbClr val="0000FF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i="1" dirty="0" smtClean="0"/>
              <a:t>в форме карты результативности (руководитель  и директор ИМЦ)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sz="3000" i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Аттестуемый имеет право потребовать независимых экспертов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sz="3000" i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3000" i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A229-612F-4202-9A11-52A6FDBD2193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59CE835-6C24-4EF4-89FA-B8C8F72AE6C7}" type="slidenum">
              <a:rPr lang="ru-RU" sz="1200">
                <a:latin typeface="Verdana" pitchFamily="34" charset="0"/>
              </a:rPr>
              <a:pPr algn="r" eaLnBrk="1" hangingPunct="1"/>
              <a:t>56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50825" y="333375"/>
            <a:ext cx="8497888" cy="61912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 Независимые эксперты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не направляются </a:t>
            </a:r>
          </a:p>
          <a:p>
            <a:pPr algn="just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к педагогическим работникам</a:t>
            </a:r>
          </a:p>
          <a:p>
            <a:pPr algn="just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при повторной аттестации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 algn="just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 (п.4.8 приказа МОиН РТ № 284 от 31.01.13), </a:t>
            </a:r>
          </a:p>
          <a:p>
            <a:pPr algn="just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при наличии у них:</a:t>
            </a:r>
          </a:p>
          <a:p>
            <a:pPr algn="just">
              <a:buFontTx/>
              <a:buChar char="-"/>
            </a:pP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</a:rPr>
              <a:t>достижений</a:t>
            </a:r>
            <a:r>
              <a:rPr lang="ru-RU" sz="3000" b="1" dirty="0">
                <a:solidFill>
                  <a:srgbClr val="0000FF"/>
                </a:solidFill>
                <a:latin typeface="Times New Roman" pitchFamily="18" charset="0"/>
              </a:rPr>
              <a:t> на профессиональных </a:t>
            </a:r>
          </a:p>
          <a:p>
            <a:pPr algn="just"/>
            <a:r>
              <a:rPr lang="ru-RU" sz="3000" b="1" dirty="0">
                <a:solidFill>
                  <a:srgbClr val="0000FF"/>
                </a:solidFill>
                <a:latin typeface="Times New Roman" pitchFamily="18" charset="0"/>
              </a:rPr>
              <a:t>конкурсах, предметных олимпиадах и др. </a:t>
            </a:r>
          </a:p>
          <a:p>
            <a:pPr algn="just">
              <a:buFontTx/>
              <a:buChar char="-"/>
            </a:pP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</a:rPr>
              <a:t>государственных, отраслевых </a:t>
            </a:r>
            <a:r>
              <a:rPr lang="ru-RU" sz="3000" b="1" dirty="0">
                <a:solidFill>
                  <a:srgbClr val="0000FF"/>
                </a:solidFill>
                <a:latin typeface="Times New Roman" pitchFamily="18" charset="0"/>
              </a:rPr>
              <a:t>наград.</a:t>
            </a:r>
          </a:p>
          <a:p>
            <a:pPr algn="just"/>
            <a:endParaRPr lang="ru-RU" sz="3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ru-RU" sz="3000" b="1" i="1" dirty="0">
                <a:solidFill>
                  <a:srgbClr val="0000FF"/>
                </a:solidFill>
                <a:latin typeface="Times New Roman" pitchFamily="18" charset="0"/>
              </a:rPr>
              <a:t>К руководящим работникам, аттестуемым</a:t>
            </a:r>
          </a:p>
          <a:p>
            <a:pPr algn="just"/>
            <a:r>
              <a:rPr lang="ru-RU" sz="3000" b="1" i="1" dirty="0">
                <a:solidFill>
                  <a:srgbClr val="0000FF"/>
                </a:solidFill>
                <a:latin typeface="Times New Roman" pitchFamily="18" charset="0"/>
              </a:rPr>
              <a:t> по педагогическим должностям </a:t>
            </a:r>
            <a:r>
              <a:rPr lang="ru-RU" sz="3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ru-RU" sz="3000" b="1" i="1" dirty="0">
                <a:solidFill>
                  <a:srgbClr val="0000FF"/>
                </a:solidFill>
                <a:latin typeface="Times New Roman" pitchFamily="18" charset="0"/>
              </a:rPr>
              <a:t>независимые</a:t>
            </a:r>
          </a:p>
          <a:p>
            <a:pPr algn="just"/>
            <a:r>
              <a:rPr lang="ru-RU" sz="3000" b="1" i="1" dirty="0">
                <a:solidFill>
                  <a:srgbClr val="0000FF"/>
                </a:solidFill>
                <a:latin typeface="Times New Roman" pitchFamily="18" charset="0"/>
              </a:rPr>
              <a:t> эксперты направляются </a:t>
            </a:r>
            <a:r>
              <a:rPr lang="ru-RU" sz="3000" b="1" i="1" dirty="0" smtClean="0">
                <a:solidFill>
                  <a:srgbClr val="0000FF"/>
                </a:solidFill>
                <a:latin typeface="Times New Roman" pitchFamily="18" charset="0"/>
              </a:rPr>
              <a:t>обязательно</a:t>
            </a:r>
          </a:p>
          <a:p>
            <a:pPr algn="just"/>
            <a:r>
              <a:rPr lang="ru-RU" sz="3000" b="1" i="1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</a:rPr>
              <a:t>исключения готовятся</a:t>
            </a:r>
            <a:r>
              <a:rPr lang="ru-RU" sz="3000" b="1" i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ru-RU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49263"/>
            <a:ext cx="6957392" cy="639762"/>
          </a:xfrm>
        </p:spPr>
        <p:txBody>
          <a:bodyPr/>
          <a:lstStyle/>
          <a:p>
            <a:pPr algn="ctr" eaLnBrk="1" hangingPunct="1"/>
            <a:r>
              <a:rPr lang="ru-RU" sz="3000" dirty="0" smtClean="0">
                <a:solidFill>
                  <a:srgbClr val="FF0000"/>
                </a:solidFill>
              </a:rPr>
              <a:t>Важно!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00213"/>
            <a:ext cx="7705725" cy="4537075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FFFF"/>
                    </a:gs>
                    <a:gs pos="100000">
                      <a:srgbClr val="F1FFFF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 marL="80963" indent="0"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Для </a:t>
            </a:r>
            <a:r>
              <a:rPr lang="ru-RU" b="1" smtClean="0">
                <a:solidFill>
                  <a:srgbClr val="FF3300"/>
                </a:solidFill>
              </a:rPr>
              <a:t>высшей </a:t>
            </a:r>
            <a:r>
              <a:rPr lang="ru-RU" b="1" smtClean="0">
                <a:solidFill>
                  <a:srgbClr val="003399"/>
                </a:solidFill>
              </a:rPr>
              <a:t>категории  дополнительно проводится </a:t>
            </a:r>
            <a:r>
              <a:rPr lang="ru-RU" b="1" smtClean="0">
                <a:solidFill>
                  <a:srgbClr val="FF0000"/>
                </a:solidFill>
              </a:rPr>
              <a:t>экспертиза инновационных разработок в ИРО РТ, если отсутствует инновационная деятельность аттестуемых </a:t>
            </a:r>
          </a:p>
          <a:p>
            <a:pPr marL="80963" indent="0"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- </a:t>
            </a:r>
            <a:r>
              <a:rPr lang="ru-RU" b="1" smtClean="0">
                <a:solidFill>
                  <a:srgbClr val="0033CC"/>
                </a:solidFill>
              </a:rPr>
              <a:t>в рамках методических конкурсов, научно</a:t>
            </a:r>
            <a:r>
              <a:rPr lang="en-US" b="1" smtClean="0">
                <a:solidFill>
                  <a:srgbClr val="0033CC"/>
                </a:solidFill>
              </a:rPr>
              <a:t> </a:t>
            </a:r>
            <a:r>
              <a:rPr lang="ru-RU" b="1" smtClean="0">
                <a:solidFill>
                  <a:srgbClr val="0033CC"/>
                </a:solidFill>
              </a:rPr>
              <a:t>–практических</a:t>
            </a:r>
            <a:r>
              <a:rPr lang="en-US" b="1" smtClean="0">
                <a:solidFill>
                  <a:srgbClr val="0033CC"/>
                </a:solidFill>
              </a:rPr>
              <a:t> </a:t>
            </a:r>
            <a:r>
              <a:rPr lang="ru-RU" b="1" smtClean="0">
                <a:solidFill>
                  <a:srgbClr val="0033CC"/>
                </a:solidFill>
              </a:rPr>
              <a:t>конференций</a:t>
            </a:r>
            <a:r>
              <a:rPr lang="en-US" b="1" smtClean="0">
                <a:solidFill>
                  <a:srgbClr val="0033CC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республиканского,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федерального,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международного уровня;</a:t>
            </a:r>
          </a:p>
          <a:p>
            <a:pPr marL="80963" indent="0" algn="ctr" eaLnBrk="1" hangingPunct="1">
              <a:lnSpc>
                <a:spcPct val="80000"/>
              </a:lnSpc>
              <a:buFontTx/>
              <a:buChar char="-"/>
            </a:pP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0033CC"/>
                </a:solidFill>
              </a:rPr>
              <a:t>в рамках работы в </a:t>
            </a:r>
            <a:r>
              <a:rPr lang="ru-RU" b="1" smtClean="0">
                <a:solidFill>
                  <a:srgbClr val="FF3300"/>
                </a:solidFill>
              </a:rPr>
              <a:t>составе творческого коллектива </a:t>
            </a:r>
            <a:r>
              <a:rPr lang="ru-RU" b="1" smtClean="0">
                <a:solidFill>
                  <a:srgbClr val="0033CC"/>
                </a:solidFill>
              </a:rPr>
              <a:t>по разработке учебника, инновационной образовательной программы</a:t>
            </a:r>
            <a:endParaRPr lang="en-US" b="1" smtClean="0">
              <a:solidFill>
                <a:srgbClr val="0033CC"/>
              </a:solidFill>
            </a:endParaRPr>
          </a:p>
          <a:p>
            <a:pPr marL="80963" indent="0" algn="just" eaLnBrk="1" hangingPunct="1">
              <a:lnSpc>
                <a:spcPct val="80000"/>
              </a:lnSpc>
              <a:buFontTx/>
              <a:buChar char="-"/>
            </a:pPr>
            <a:endParaRPr lang="ru-RU" b="1" smtClean="0">
              <a:solidFill>
                <a:srgbClr val="0033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6264275" cy="561975"/>
          </a:xfrm>
        </p:spPr>
        <p:txBody>
          <a:bodyPr/>
          <a:lstStyle/>
          <a:p>
            <a:pPr algn="ctr" eaLnBrk="1" hangingPunct="1"/>
            <a:r>
              <a:rPr lang="ru-RU" sz="2700" smtClean="0">
                <a:solidFill>
                  <a:srgbClr val="FF0000"/>
                </a:solidFill>
              </a:rPr>
              <a:t>Перечень документов: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28775"/>
            <a:ext cx="7632700" cy="4502150"/>
          </a:xfrm>
        </p:spPr>
        <p:txBody>
          <a:bodyPr rtlCol="0">
            <a:normAutofit fontScale="92500" lnSpcReduction="10000"/>
          </a:bodyPr>
          <a:lstStyle/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Аттестационный лист ( в 3 </a:t>
            </a:r>
            <a:r>
              <a:rPr lang="ru-RU" sz="2000" dirty="0" err="1" smtClean="0">
                <a:solidFill>
                  <a:srgbClr val="0000FF"/>
                </a:solidFill>
              </a:rPr>
              <a:t>экз</a:t>
            </a:r>
            <a:r>
              <a:rPr lang="ru-RU" sz="2000" dirty="0" smtClean="0">
                <a:solidFill>
                  <a:srgbClr val="0000FF"/>
                </a:solidFill>
              </a:rPr>
              <a:t>)</a:t>
            </a: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 Карта результативности профессиональной деятельности (</a:t>
            </a:r>
            <a:r>
              <a:rPr lang="ru-RU" sz="2000" dirty="0" smtClean="0">
                <a:solidFill>
                  <a:srgbClr val="FF0000"/>
                </a:solidFill>
              </a:rPr>
              <a:t>при повторной аттестации)</a:t>
            </a: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Заключение экспертизы (</a:t>
            </a:r>
            <a:r>
              <a:rPr lang="ru-RU" sz="2000" dirty="0" smtClean="0">
                <a:solidFill>
                  <a:srgbClr val="FF0000"/>
                </a:solidFill>
              </a:rPr>
              <a:t>впервые аттестующимся</a:t>
            </a:r>
            <a:r>
              <a:rPr lang="ru-RU" sz="2000" dirty="0" smtClean="0">
                <a:solidFill>
                  <a:srgbClr val="0000FF"/>
                </a:solidFill>
              </a:rPr>
              <a:t>)</a:t>
            </a: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Удостоверение о курсах </a:t>
            </a: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Лицензия учреждения, проводившего курсы, кроме республиканских (К(П)ФУ, НИСПТР,ИРО РТ)  </a:t>
            </a: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rgbClr val="FF3300"/>
              </a:solidFill>
            </a:endParaRPr>
          </a:p>
          <a:p>
            <a:pPr marL="365125" indent="-282575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b="1" dirty="0" smtClean="0">
                <a:solidFill>
                  <a:srgbClr val="FF3300"/>
                </a:solidFill>
              </a:rPr>
              <a:t>+</a:t>
            </a:r>
            <a:endParaRPr lang="ru-RU" sz="4900" dirty="0" smtClean="0">
              <a:solidFill>
                <a:srgbClr val="FF3300"/>
              </a:solidFill>
            </a:endParaRP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3300"/>
                </a:solidFill>
              </a:rPr>
              <a:t>Для высшей категории</a:t>
            </a: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700" b="1" dirty="0" smtClean="0">
              <a:solidFill>
                <a:srgbClr val="FF3300"/>
              </a:solidFill>
            </a:endParaRP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1.</a:t>
            </a:r>
            <a:r>
              <a:rPr lang="ru-RU" sz="2000" dirty="0" smtClean="0">
                <a:solidFill>
                  <a:srgbClr val="0000FF"/>
                </a:solidFill>
              </a:rPr>
              <a:t> Рецензия или отзыв на  авторские разработки ( или  документ об участии в </a:t>
            </a:r>
            <a:r>
              <a:rPr lang="ru-RU" sz="2000" dirty="0" smtClean="0">
                <a:solidFill>
                  <a:srgbClr val="FF0000"/>
                </a:solidFill>
              </a:rPr>
              <a:t>методическом конкурсе </a:t>
            </a:r>
            <a:r>
              <a:rPr lang="ru-RU" sz="2000" dirty="0" smtClean="0">
                <a:solidFill>
                  <a:srgbClr val="0000FF"/>
                </a:solidFill>
              </a:rPr>
              <a:t>республиканского уровня)</a:t>
            </a: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2</a:t>
            </a:r>
            <a:r>
              <a:rPr lang="ru-RU" sz="2000" dirty="0" smtClean="0">
                <a:solidFill>
                  <a:srgbClr val="0000FF"/>
                </a:solidFill>
              </a:rPr>
              <a:t>. Подтверждающий документ об участии детей в олимпиадах, конкурсах, соревнованиях   всероссийского уровня или в региональном этапе данных мероприятий</a:t>
            </a:r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000" dirty="0" smtClean="0"/>
          </a:p>
          <a:p>
            <a:pPr marL="365125" indent="-2825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ru-RU" sz="25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2C13393-C6AF-4D88-B409-69905F22FFCD}" type="slidenum">
              <a:rPr lang="ru-RU" sz="1200">
                <a:latin typeface="Verdana" pitchFamily="34" charset="0"/>
              </a:rPr>
              <a:pPr algn="r" eaLnBrk="1" hangingPunct="1"/>
              <a:t>59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50825" y="260350"/>
            <a:ext cx="7921625" cy="6307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571500" indent="-571500">
              <a:buFont typeface="Arial" charset="0"/>
              <a:buChar char="•"/>
            </a:pPr>
            <a:endParaRPr lang="ru-RU" sz="36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marL="571500" indent="-571500"/>
            <a:endParaRPr lang="ru-RU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71500" indent="-571500"/>
            <a:endParaRPr lang="ru-RU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71500" indent="-571500"/>
            <a:endParaRPr lang="ru-RU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71500" indent="-571500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Приказ Министерства образования </a:t>
            </a:r>
          </a:p>
          <a:p>
            <a:pPr marL="571500" indent="-571500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и науки Республики Татарстан </a:t>
            </a:r>
          </a:p>
          <a:p>
            <a:pPr marL="571500" indent="-571500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от 31 января  2013 г. № 284/13  </a:t>
            </a:r>
          </a:p>
          <a:p>
            <a:pPr marL="571500" indent="-571500"/>
            <a:endParaRPr lang="ru-RU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71500" indent="-571500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«О проведении аттестации  </a:t>
            </a:r>
          </a:p>
          <a:p>
            <a:pPr marL="571500" indent="-571500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педагогических работников</a:t>
            </a:r>
          </a:p>
          <a:p>
            <a:pPr marL="571500" indent="-571500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образовательных учреждений</a:t>
            </a:r>
          </a:p>
          <a:p>
            <a:pPr marL="571500" indent="-571500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 Республики Татарстан  в 2013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</a:rPr>
              <a:t>г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</a:rPr>
              <a:t>.»</a:t>
            </a:r>
          </a:p>
          <a:p>
            <a:pPr marL="571500" indent="-571500"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sz="4400" b="1" i="1" dirty="0" smtClean="0">
                <a:solidFill>
                  <a:srgbClr val="9900FF"/>
                </a:solidFill>
                <a:latin typeface="Times New Roman" pitchFamily="18" charset="0"/>
              </a:rPr>
              <a:t>изменения будут)</a:t>
            </a:r>
            <a:endParaRPr lang="ru-RU" sz="4400" b="1" i="1" dirty="0">
              <a:solidFill>
                <a:srgbClr val="9900FF"/>
              </a:solidFill>
              <a:latin typeface="Times New Roman" pitchFamily="18" charset="0"/>
            </a:endParaRPr>
          </a:p>
          <a:p>
            <a:pPr marL="571500" indent="-571500"/>
            <a:endParaRPr lang="ru-RU" sz="44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marL="571500" indent="-571500"/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68313" y="260350"/>
            <a:ext cx="7947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4000" b="1">
                <a:solidFill>
                  <a:srgbClr val="0000FF"/>
                </a:solidFill>
                <a:latin typeface="Monotype Corsiva" pitchFamily="66" charset="0"/>
                <a:cs typeface="Andalus" pitchFamily="18" charset="-78"/>
              </a:rPr>
              <a:t>Региональные нормативные документы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кругленный прямоугольник 3"/>
          <p:cNvSpPr>
            <a:spLocks noGrp="1" noChangeArrowheads="1"/>
          </p:cNvSpPr>
          <p:nvPr>
            <p:ph type="body" idx="1"/>
          </p:nvPr>
        </p:nvSpPr>
        <p:spPr>
          <a:xfrm>
            <a:off x="827088" y="333375"/>
            <a:ext cx="7704137" cy="503238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25400" algn="ctr">
            <a:solidFill>
              <a:srgbClr val="385D8A"/>
            </a:solidFill>
            <a:round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Министерство образования и науки Республики Татарстан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27650" name="Рисунок 24" descr="users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349" y="2674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23" descr="user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828129"/>
            <a:ext cx="4333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33" descr="businessm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7325" y="4509120"/>
            <a:ext cx="4794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33" descr="businessm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0405" y="2912041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Скругленный прямоугольник 15"/>
          <p:cNvSpPr>
            <a:spLocks noChangeArrowheads="1"/>
          </p:cNvSpPr>
          <p:nvPr/>
        </p:nvSpPr>
        <p:spPr bwMode="auto">
          <a:xfrm>
            <a:off x="6659563" y="3573015"/>
            <a:ext cx="1871662" cy="117502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99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При Министерстве по делам молодежи, спорту и туризму  РТ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651 чел.</a:t>
            </a:r>
            <a:endParaRPr lang="ru-RU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325" name="Скругленный прямоугольник 15"/>
          <p:cNvSpPr>
            <a:spLocks noChangeArrowheads="1"/>
          </p:cNvSpPr>
          <p:nvPr/>
        </p:nvSpPr>
        <p:spPr bwMode="auto">
          <a:xfrm>
            <a:off x="3540125" y="5157192"/>
            <a:ext cx="2495550" cy="7572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99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При Министерстве культуры РТ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711 чел.</a:t>
            </a:r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663" name="Line 33"/>
          <p:cNvSpPr>
            <a:spLocks noChangeShapeType="1"/>
          </p:cNvSpPr>
          <p:nvPr/>
        </p:nvSpPr>
        <p:spPr bwMode="auto">
          <a:xfrm>
            <a:off x="3059113" y="836613"/>
            <a:ext cx="0" cy="28892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35"/>
          <p:cNvSpPr>
            <a:spLocks noChangeShapeType="1"/>
          </p:cNvSpPr>
          <p:nvPr/>
        </p:nvSpPr>
        <p:spPr bwMode="auto">
          <a:xfrm>
            <a:off x="6227763" y="836613"/>
            <a:ext cx="0" cy="28892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66" name="Рисунок 23" descr="user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155" y="4465973"/>
            <a:ext cx="39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Рисунок 24" descr="users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325" y="913762"/>
            <a:ext cx="5381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Рисунок 23" descr="user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6980" y="2979163"/>
            <a:ext cx="5048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6" name="Скругленный прямоугольник 15"/>
          <p:cNvSpPr>
            <a:spLocks noChangeArrowheads="1"/>
          </p:cNvSpPr>
          <p:nvPr/>
        </p:nvSpPr>
        <p:spPr bwMode="auto">
          <a:xfrm>
            <a:off x="439755" y="3429000"/>
            <a:ext cx="1872208" cy="10801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99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При Министерстве здравоохранения РТ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428 чел.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7673" name="Скругленный прямоугольник 3"/>
          <p:cNvSpPr>
            <a:spLocks noChangeArrowheads="1"/>
          </p:cNvSpPr>
          <p:nvPr/>
        </p:nvSpPr>
        <p:spPr bwMode="auto">
          <a:xfrm>
            <a:off x="2482228" y="1436232"/>
            <a:ext cx="5030787" cy="582356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bg1"/>
                </a:solidFill>
              </a:rPr>
              <a:t>Аттестационная комиссия МО и </a:t>
            </a:r>
            <a:r>
              <a:rPr lang="ru-RU" sz="2000" b="1" dirty="0" smtClean="0">
                <a:solidFill>
                  <a:schemeClr val="bg1"/>
                </a:solidFill>
              </a:rPr>
              <a:t>НРТ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18210 чел.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198444" y="2129467"/>
            <a:ext cx="311150" cy="315912"/>
          </a:xfrm>
          <a:prstGeom prst="straightConnector1">
            <a:avLst/>
          </a:prstGeom>
          <a:ln w="2540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4804624" y="3501008"/>
            <a:ext cx="0" cy="625475"/>
          </a:xfrm>
          <a:prstGeom prst="straightConnector1">
            <a:avLst/>
          </a:prstGeom>
          <a:ln w="2540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77" name="Рисунок 24" descr="users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4437112"/>
            <a:ext cx="5381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4" name="Прямая со стрелкой 113"/>
          <p:cNvCxnSpPr/>
          <p:nvPr/>
        </p:nvCxnSpPr>
        <p:spPr>
          <a:xfrm flipV="1">
            <a:off x="5071267" y="941749"/>
            <a:ext cx="0" cy="406400"/>
          </a:xfrm>
          <a:prstGeom prst="straightConnector1">
            <a:avLst/>
          </a:prstGeom>
          <a:ln w="2540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H="1" flipV="1">
            <a:off x="7227265" y="2161655"/>
            <a:ext cx="285750" cy="304800"/>
          </a:xfrm>
          <a:prstGeom prst="straightConnector1">
            <a:avLst/>
          </a:prstGeom>
          <a:ln w="2540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A229-612F-4202-9A11-52A6FDBD219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BC5DF8-FA33-40D6-85F0-946179DF70F0}" type="slidenum">
              <a:rPr lang="ru-RU" sz="1400" smtClean="0">
                <a:latin typeface="Verdana" pitchFamily="34" charset="0"/>
              </a:rPr>
              <a:pPr eaLnBrk="1" hangingPunct="1"/>
              <a:t>60</a:t>
            </a:fld>
            <a:endParaRPr lang="ru-RU" sz="1400" smtClean="0">
              <a:latin typeface="Verdana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400" b="1" smtClean="0">
                <a:solidFill>
                  <a:srgbClr val="FF3300"/>
                </a:solidFill>
              </a:rPr>
              <a:t>НОРМАТИВНЫЕ АКТЫ МО  и  Н  РТ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</a:rPr>
              <a:t>Приказ МО и Н РТ№ 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104/12 от 12.01.2012</a:t>
            </a:r>
            <a:r>
              <a:rPr lang="ru-RU" sz="2800" b="1" dirty="0" smtClean="0">
                <a:latin typeface="Times New Roman" pitchFamily="18" charset="0"/>
              </a:rPr>
              <a:t> г. «Об утверждении </a:t>
            </a:r>
            <a:r>
              <a:rPr lang="ru-RU" sz="2800" b="1" dirty="0" smtClean="0">
                <a:solidFill>
                  <a:srgbClr val="9900FF"/>
                </a:solidFill>
                <a:latin typeface="Times New Roman" pitchFamily="18" charset="0"/>
              </a:rPr>
              <a:t>Регламента</a:t>
            </a:r>
            <a:r>
              <a:rPr lang="ru-RU" sz="2800" b="1" dirty="0" smtClean="0">
                <a:latin typeface="Times New Roman" pitchFamily="18" charset="0"/>
              </a:rPr>
              <a:t> по проведению аттестации педагогических  работников  Республики Татарстан</a:t>
            </a:r>
            <a:r>
              <a:rPr lang="ru-RU" b="1" dirty="0" smtClean="0">
                <a:latin typeface="Times New Roman" pitchFamily="18" charset="0"/>
              </a:rPr>
              <a:t>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</a:rPr>
              <a:t>Приказ МО и Н РТ№ 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105/12 от 12.01.2012</a:t>
            </a:r>
            <a:r>
              <a:rPr lang="ru-RU" sz="2800" b="1" dirty="0" smtClean="0">
                <a:latin typeface="Times New Roman" pitchFamily="18" charset="0"/>
              </a:rPr>
              <a:t> г. «Об утверждении </a:t>
            </a:r>
            <a:r>
              <a:rPr lang="ru-RU" sz="28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об экспертной </a:t>
            </a:r>
            <a:r>
              <a:rPr lang="ru-RU" sz="28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комиссии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 муниципальному образованию Республики Татарстан»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B95E58-5CAF-4B0B-8603-FE6ADD922C3F}" type="slidenum">
              <a:rPr lang="ru-RU" sz="1400" smtClean="0">
                <a:latin typeface="Verdana" pitchFamily="34" charset="0"/>
              </a:rPr>
              <a:pPr eaLnBrk="1" hangingPunct="1"/>
              <a:t>61</a:t>
            </a:fld>
            <a:endParaRPr lang="ru-RU" sz="1400" smtClean="0">
              <a:latin typeface="Verdana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400" smtClean="0">
                <a:solidFill>
                  <a:srgbClr val="FF3300"/>
                </a:solidFill>
              </a:rPr>
              <a:t>НОРМАТИВНЫЕ АКТЫ МО  и  Н  РТ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/>
              <a:t>Приказ МО и Н  РТ № </a:t>
            </a:r>
            <a:r>
              <a:rPr lang="ru-RU" sz="2800" b="1" dirty="0" smtClean="0">
                <a:solidFill>
                  <a:srgbClr val="FF0000"/>
                </a:solidFill>
              </a:rPr>
              <a:t>586/11 от 1.03.2011 г.   </a:t>
            </a:r>
            <a:r>
              <a:rPr lang="ru-RU" sz="2800" b="1" dirty="0" smtClean="0"/>
              <a:t>«Об утверждении Регламента проведения квалификационных испытаний  в письменной форме»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/>
              <a:t>Приказ МО и Н РТ № </a:t>
            </a:r>
            <a:r>
              <a:rPr lang="ru-RU" sz="2800" b="1" dirty="0" smtClean="0">
                <a:solidFill>
                  <a:srgbClr val="FF0000"/>
                </a:solidFill>
              </a:rPr>
              <a:t>3395/11 от 27 июня </a:t>
            </a:r>
            <a:r>
              <a:rPr lang="ru-RU" sz="2800" b="1" dirty="0" smtClean="0"/>
              <a:t>2011 г. «Об утверждении Положения о формах и процедурах аттестации педагогических работников РТ»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D6C1230-4945-4369-863B-A6A51BD336B2}" type="slidenum">
              <a:rPr lang="ru-RU" sz="1200">
                <a:latin typeface="Verdana" pitchFamily="34" charset="0"/>
              </a:rPr>
              <a:pPr algn="r" eaLnBrk="1" hangingPunct="1"/>
              <a:t>62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250825" y="476250"/>
            <a:ext cx="8642350" cy="59769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РЕГИОНАЛЬНЫЕ  НОРМАТИВНЫЕ  АКТЫ</a:t>
            </a:r>
          </a:p>
          <a:p>
            <a:pPr algn="ctr"/>
            <a:endParaRPr lang="ru-RU" sz="3200"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Отраслевое Соглашение между МО и НРТ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 и Татарским рескомом профсоюза работников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народного образования и науки на 2010-2013 гг.</a:t>
            </a:r>
          </a:p>
          <a:p>
            <a:pPr algn="ctr"/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</a:rPr>
              <a:t>Приложение № 2 </a:t>
            </a:r>
          </a:p>
          <a:p>
            <a:pPr algn="ctr"/>
            <a:r>
              <a:rPr lang="ru-RU" sz="2800" b="1" i="1">
                <a:solidFill>
                  <a:srgbClr val="FF0000"/>
                </a:solidFill>
                <a:latin typeface="Times New Roman" pitchFamily="18" charset="0"/>
              </a:rPr>
              <a:t>« Права и льготы работников образования </a:t>
            </a:r>
          </a:p>
          <a:p>
            <a:pPr algn="ctr"/>
            <a:r>
              <a:rPr lang="ru-RU" sz="2800" b="1" i="1">
                <a:solidFill>
                  <a:srgbClr val="FF0000"/>
                </a:solidFill>
                <a:latin typeface="Times New Roman" pitchFamily="18" charset="0"/>
              </a:rPr>
              <a:t>Республики Татарстан </a:t>
            </a:r>
          </a:p>
          <a:p>
            <a:pPr algn="ctr"/>
            <a:r>
              <a:rPr lang="ru-RU" sz="2800" b="1" i="1">
                <a:solidFill>
                  <a:srgbClr val="FF0000"/>
                </a:solidFill>
                <a:latin typeface="Times New Roman" pitchFamily="18" charset="0"/>
              </a:rPr>
              <a:t>при подготовке и проведении аттестации»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(Идут переговоры)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1B1800C-4801-40A1-9C20-CA5EE5E36B13}" type="slidenum">
              <a:rPr lang="ru-RU" sz="1200">
                <a:latin typeface="Verdana" pitchFamily="34" charset="0"/>
              </a:rPr>
              <a:pPr algn="r" eaLnBrk="1" hangingPunct="1"/>
              <a:t>63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250825" y="476250"/>
            <a:ext cx="8642350" cy="59769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РЕГИОНАЛЬНЫЕ  НОРМАТИВНЫЕ  АКТЫ</a:t>
            </a:r>
          </a:p>
          <a:p>
            <a:pPr algn="ctr"/>
            <a:endParaRPr lang="ru-RU" sz="3200"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Изменения и дополнения к Отраслевому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Соглашению между МО и Н РТ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 и Татарским рескомом профсоюза работников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народного образования и науки на 2010-2013 гг.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от 2 ноября 2011 г.</a:t>
            </a:r>
          </a:p>
          <a:p>
            <a:pPr algn="ctr"/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</a:rPr>
              <a:t>Приложение № 2 </a:t>
            </a:r>
          </a:p>
          <a:p>
            <a:pPr algn="ctr"/>
            <a:r>
              <a:rPr lang="ru-RU" sz="2800" b="1" i="1">
                <a:solidFill>
                  <a:srgbClr val="FF0000"/>
                </a:solidFill>
                <a:latin typeface="Times New Roman" pitchFamily="18" charset="0"/>
              </a:rPr>
              <a:t>« Права и льготы работников образования </a:t>
            </a:r>
          </a:p>
          <a:p>
            <a:pPr algn="ctr"/>
            <a:r>
              <a:rPr lang="ru-RU" sz="2800" b="1" i="1">
                <a:solidFill>
                  <a:srgbClr val="FF0000"/>
                </a:solidFill>
                <a:latin typeface="Times New Roman" pitchFamily="18" charset="0"/>
              </a:rPr>
              <a:t>Республики Татарстан </a:t>
            </a:r>
          </a:p>
          <a:p>
            <a:pPr algn="ctr"/>
            <a:r>
              <a:rPr lang="ru-RU" sz="2800" b="1" i="1">
                <a:solidFill>
                  <a:srgbClr val="FF0000"/>
                </a:solidFill>
                <a:latin typeface="Times New Roman" pitchFamily="18" charset="0"/>
              </a:rPr>
              <a:t>при подготовке и проведении аттестации»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9036050" cy="1050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0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0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</a:rPr>
              <a:t>Отраслевое соглашение  с  профсоюзом работников образования</a:t>
            </a:r>
          </a:p>
        </p:txBody>
      </p:sp>
      <p:sp>
        <p:nvSpPr>
          <p:cNvPr id="49155" name="Объект 5"/>
          <p:cNvSpPr>
            <a:spLocks noGrp="1"/>
          </p:cNvSpPr>
          <p:nvPr>
            <p:ph idx="4294967295"/>
          </p:nvPr>
        </p:nvSpPr>
        <p:spPr>
          <a:xfrm>
            <a:off x="0" y="1412875"/>
            <a:ext cx="8064500" cy="51117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права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  работника согласно Порядку аттестации и Трудовому кодексу РФ;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- основания для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переноса сроков 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аттестации на подтверждение СЗД;</a:t>
            </a:r>
          </a:p>
          <a:p>
            <a:pPr marL="0" indent="0" algn="ctr" eaLnBrk="1" hangingPunct="1">
              <a:buFontTx/>
              <a:buChar char="-"/>
            </a:pP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применение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упрощенных форм экспертизы 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при наличии заслуг, отраслевых и государственных наград;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сохранение  квалификационных категорий 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на разных должностях (учебных предметах )</a:t>
            </a:r>
          </a:p>
          <a:p>
            <a:pPr marL="0" indent="0" eaLnBrk="1" hangingPunct="1"/>
            <a:endParaRPr lang="ru-RU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A54250-B55F-4E77-95AC-8533D0B45492}" type="slidenum">
              <a:rPr lang="ru-RU" sz="1200">
                <a:latin typeface="Verdana" pitchFamily="34" charset="0"/>
              </a:rPr>
              <a:pPr algn="r" eaLnBrk="1" hangingPunct="1"/>
              <a:t>64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B23357-6772-4B5E-94B4-F8C331545EEE}" type="slidenum">
              <a:rPr lang="ru-RU" sz="1200">
                <a:latin typeface="Verdana" pitchFamily="34" charset="0"/>
              </a:rPr>
              <a:pPr algn="r" eaLnBrk="1" hangingPunct="1"/>
              <a:t>65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250825" y="260350"/>
            <a:ext cx="8570913" cy="622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Приказ МО и НРТ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от 20 января 2011 г. № 63/11 </a:t>
            </a:r>
          </a:p>
          <a:p>
            <a:pPr algn="ctr"/>
            <a:endParaRPr lang="ru-RU" sz="28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/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3200" b="1" i="1" u="sng">
                <a:solidFill>
                  <a:srgbClr val="0033CC"/>
                </a:solidFill>
                <a:latin typeface="Times New Roman" pitchFamily="18" charset="0"/>
              </a:rPr>
              <a:t>«Об утверждении Примерного положения </a:t>
            </a:r>
          </a:p>
          <a:p>
            <a:pPr algn="ctr"/>
            <a:r>
              <a:rPr lang="ru-RU" sz="3200" b="1" i="1" u="sng">
                <a:solidFill>
                  <a:srgbClr val="0033CC"/>
                </a:solidFill>
                <a:latin typeface="Times New Roman" pitchFamily="18" charset="0"/>
              </a:rPr>
              <a:t>об аттестации руководителей  (директоров,</a:t>
            </a:r>
          </a:p>
          <a:p>
            <a:pPr algn="ctr"/>
            <a:r>
              <a:rPr lang="ru-RU" sz="3200" b="1" i="1" u="sng">
                <a:solidFill>
                  <a:srgbClr val="0033CC"/>
                </a:solidFill>
                <a:latin typeface="Times New Roman" pitchFamily="18" charset="0"/>
              </a:rPr>
              <a:t>заведующих, начальников) образовательных </a:t>
            </a:r>
          </a:p>
          <a:p>
            <a:pPr algn="ctr"/>
            <a:r>
              <a:rPr lang="ru-RU" sz="3200" b="1" i="1" u="sng">
                <a:solidFill>
                  <a:srgbClr val="0033CC"/>
                </a:solidFill>
                <a:latin typeface="Times New Roman" pitchFamily="18" charset="0"/>
              </a:rPr>
              <a:t>учреждений</a:t>
            </a:r>
          </a:p>
          <a:p>
            <a:pPr algn="ctr"/>
            <a:endParaRPr lang="ru-RU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Заведующие ДОУ, без </a:t>
            </a:r>
            <a:r>
              <a:rPr lang="ru-RU" sz="2800" dirty="0">
                <a:solidFill>
                  <a:srgbClr val="FF0000"/>
                </a:solidFill>
              </a:rPr>
              <a:t>высшего профессионального образования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267402"/>
              </p:ext>
            </p:extLst>
          </p:nvPr>
        </p:nvGraphicFramePr>
        <p:xfrm>
          <a:off x="457200" y="1412776"/>
          <a:ext cx="8651304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A229-612F-4202-9A11-52A6FDBD2193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FE195A2-3E0B-43BA-BAAA-6CAA8A03425F}" type="slidenum">
              <a:rPr lang="ru-RU" sz="1200">
                <a:latin typeface="Verdana" pitchFamily="34" charset="0"/>
              </a:rPr>
              <a:pPr algn="r" eaLnBrk="1" hangingPunct="1"/>
              <a:t>67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179388" y="333375"/>
            <a:ext cx="8713787" cy="62642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ru-RU" sz="3000" b="1">
                <a:solidFill>
                  <a:srgbClr val="FF0000"/>
                </a:solidFill>
                <a:latin typeface="Times New Roman" pitchFamily="18" charset="0"/>
              </a:rPr>
              <a:t>РЕГИОНАЛЬНЫЕ НОРМАТИВНЫЕ  АКТЫ</a:t>
            </a:r>
          </a:p>
          <a:p>
            <a:pPr algn="just"/>
            <a:endParaRPr lang="ru-RU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Приказы Министерства образования и науки</a:t>
            </a:r>
          </a:p>
          <a:p>
            <a:pPr algn="just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Республики Татарстан:</a:t>
            </a:r>
          </a:p>
          <a:p>
            <a:pPr algn="just">
              <a:buFontTx/>
              <a:buChar char="-"/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от 19 января 2011 г. № 47/11 «Об утверждении</a:t>
            </a:r>
          </a:p>
          <a:p>
            <a:pPr algn="just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Положения об аттестационной комиссии МО и Н РТ»</a:t>
            </a:r>
          </a:p>
          <a:p>
            <a:pPr algn="just">
              <a:buFontTx/>
              <a:buChar char="-"/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от 12 января 2012 г. №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107/12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«Об аттестационной</a:t>
            </a:r>
          </a:p>
          <a:p>
            <a:pPr algn="just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комиссии МО и Н РТ»</a:t>
            </a:r>
          </a:p>
          <a:p>
            <a:pPr algn="just">
              <a:buFontTx/>
              <a:buChar char="-"/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от 31 января 2013 г. №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108/13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« Об экспертных комиссиях</a:t>
            </a:r>
          </a:p>
          <a:p>
            <a:pPr algn="just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аттестационной комиссии МО и Н РТ по </a:t>
            </a:r>
          </a:p>
          <a:p>
            <a:pPr algn="just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муниципальным образованиям»</a:t>
            </a:r>
          </a:p>
          <a:p>
            <a:pPr algn="just">
              <a:buFontTx/>
              <a:buChar char="-"/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от 31 января 2013 г.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№ 109/13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«Об экспертной комиссии</a:t>
            </a:r>
          </a:p>
          <a:p>
            <a:pPr algn="just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при аттестационной комиссии МО и Н РТ по </a:t>
            </a:r>
          </a:p>
          <a:p>
            <a:pPr algn="just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аттестации педагогических работников УНПО,УСПО</a:t>
            </a: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8C7697-5B2B-44BC-9D1A-F4B13574BEDF}" type="slidenum">
              <a:rPr lang="ru-RU" sz="1200">
                <a:latin typeface="Verdana" pitchFamily="34" charset="0"/>
              </a:rPr>
              <a:pPr algn="r" eaLnBrk="1" hangingPunct="1"/>
              <a:t>68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0" y="142875"/>
            <a:ext cx="9036050" cy="63357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ru-RU" sz="3200" b="1" dirty="0">
              <a:latin typeface="Times New Roman" pitchFamily="18" charset="0"/>
            </a:endParaRPr>
          </a:p>
          <a:p>
            <a:pPr algn="just"/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Задачи экспертной комиссий  по подготовке и проведению  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аттестации на соответствие занимаемой должности</a:t>
            </a:r>
          </a:p>
          <a:p>
            <a:pPr algn="just"/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1.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Обучить  заместителей руководителей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организаций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провести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подготовительную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 работу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с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работодателями 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по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ознакомлению с порядком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проведения и</a:t>
            </a: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содержанием испытаний</a:t>
            </a: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(за месяц до испытаний)</a:t>
            </a:r>
          </a:p>
          <a:p>
            <a:pPr algn="just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4. На должном организационном уровне провести</a:t>
            </a:r>
          </a:p>
          <a:p>
            <a:pPr algn="just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квалификационные испытания.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A3C11A-4A6C-4495-904F-698A9AE9C8AE}" type="slidenum">
              <a:rPr lang="ru-RU" sz="1200">
                <a:latin typeface="Verdana" pitchFamily="34" charset="0"/>
              </a:rPr>
              <a:pPr algn="r" eaLnBrk="1" hangingPunct="1"/>
              <a:t>69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250825" y="333375"/>
            <a:ext cx="8642350" cy="61452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Задачи экспертной комиссии  по подготовке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и проведению аттестации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на  квалификационные категории</a:t>
            </a:r>
          </a:p>
          <a:p>
            <a:pPr algn="just"/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Подготовить список педагогов, у которых </a:t>
            </a:r>
          </a:p>
          <a:p>
            <a:pPr algn="just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 срок действия категорий заканчивается 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2014 г.</a:t>
            </a:r>
          </a:p>
          <a:p>
            <a:pPr algn="just">
              <a:buFontTx/>
              <a:buAutoNum type="arabicPeriod" startAt="2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Информировать их о сроках и условиях подачи</a:t>
            </a:r>
          </a:p>
          <a:p>
            <a:pPr algn="just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заявлений  на аттестацию,  в т. ч. для</a:t>
            </a:r>
          </a:p>
          <a:p>
            <a:pPr algn="just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подтверждения  имеющейся категории</a:t>
            </a:r>
          </a:p>
          <a:p>
            <a:pPr algn="just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Заранее направить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их на профессиональное </a:t>
            </a:r>
          </a:p>
          <a:p>
            <a:pPr algn="just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тестирование. </a:t>
            </a:r>
          </a:p>
          <a:p>
            <a:pPr algn="just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         Для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отдаленных районов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целесообразно</a:t>
            </a:r>
          </a:p>
          <a:p>
            <a:pPr algn="just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договориться 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выездном тестировании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solidFill>
            <a:srgbClr val="CCFFFF"/>
          </a:solidFill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9933FF"/>
                </a:solidFill>
              </a:rPr>
              <a:t>Осуществление переданных муниципальным образованиям государственных полномочий Республики Татарстан в части аттестации педработников</a:t>
            </a:r>
            <a:endParaRPr lang="ru-RU" sz="2000" dirty="0">
              <a:solidFill>
                <a:srgbClr val="9933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135EE-FE0C-4EE0-84F9-07739634D48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107217"/>
              </p:ext>
            </p:extLst>
          </p:nvPr>
        </p:nvGraphicFramePr>
        <p:xfrm>
          <a:off x="457200" y="1600200"/>
          <a:ext cx="85072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1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5E7E532-733D-4B00-B4D3-EAA353C8D422}" type="slidenum">
              <a:rPr lang="ru-RU" sz="1200">
                <a:latin typeface="Verdana" pitchFamily="34" charset="0"/>
              </a:rPr>
              <a:pPr algn="r" eaLnBrk="1" hangingPunct="1"/>
              <a:t>70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620713"/>
            <a:ext cx="8137525" cy="8207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</a:rPr>
              <a:t>                                                                                                </a:t>
            </a:r>
            <a:br>
              <a:rPr lang="ru-RU" sz="2800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ЗАЯВИТЕЛЬНАЯ  АТТЕСТАЦИЯ НА  ПЕРВУЮ  И ВЫСШУЮ  КАТЕГОРИЮ в 2013 г.</a:t>
            </a:r>
            <a:endParaRPr lang="ru-RU" sz="36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7338"/>
            <a:ext cx="8497887" cy="4248150"/>
          </a:xfrm>
        </p:spPr>
        <p:txBody>
          <a:bodyPr>
            <a:normAutofit/>
          </a:bodyPr>
          <a:lstStyle/>
          <a:p>
            <a:pPr marL="365125" indent="-282575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900" b="1" dirty="0" smtClean="0">
                <a:solidFill>
                  <a:srgbClr val="0000FF"/>
                </a:solidFill>
              </a:rPr>
              <a:t>Октябрь 2013 </a:t>
            </a:r>
            <a:r>
              <a:rPr lang="ru-RU" sz="2900" b="1" dirty="0" smtClean="0"/>
              <a:t>г.</a:t>
            </a:r>
            <a:r>
              <a:rPr lang="ru-RU" sz="2900" dirty="0" smtClean="0"/>
              <a:t> </a:t>
            </a:r>
            <a:r>
              <a:rPr lang="ru-RU" dirty="0" smtClean="0"/>
              <a:t>централизованный прием в МО и Н РТ заявлений на аттестацию работников, у которых срок действия квалификационных категорий заканчивается </a:t>
            </a:r>
            <a:r>
              <a:rPr lang="ru-RU" dirty="0" smtClean="0">
                <a:solidFill>
                  <a:srgbClr val="9900FF"/>
                </a:solidFill>
              </a:rPr>
              <a:t>в 2014 г. (деления на месяцев нет)</a:t>
            </a:r>
          </a:p>
          <a:p>
            <a:pPr marL="365125" indent="-282575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0000FF"/>
                </a:solidFill>
              </a:rPr>
              <a:t>Ноябрь </a:t>
            </a:r>
            <a:r>
              <a:rPr lang="ru-RU" sz="2900" b="1" dirty="0" smtClean="0">
                <a:solidFill>
                  <a:srgbClr val="0000FF"/>
                </a:solidFill>
              </a:rPr>
              <a:t>2013 г</a:t>
            </a:r>
            <a:r>
              <a:rPr lang="ru-RU" sz="2900" dirty="0" smtClean="0">
                <a:solidFill>
                  <a:srgbClr val="0000FF"/>
                </a:solidFill>
              </a:rPr>
              <a:t>.</a:t>
            </a:r>
            <a:r>
              <a:rPr lang="ru-RU" dirty="0" smtClean="0"/>
              <a:t>– работа экспертных групп</a:t>
            </a:r>
          </a:p>
          <a:p>
            <a:pPr marL="365125" indent="-282575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Декабрь 2013 </a:t>
            </a:r>
            <a:r>
              <a:rPr lang="ru-RU" b="1" dirty="0" smtClean="0">
                <a:solidFill>
                  <a:srgbClr val="0000FF"/>
                </a:solidFill>
              </a:rPr>
              <a:t>г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r>
              <a:rPr lang="ru-RU" dirty="0" smtClean="0"/>
              <a:t> – прием аттестационных материалов</a:t>
            </a:r>
            <a:endParaRPr lang="ru-RU" b="1" dirty="0" smtClean="0"/>
          </a:p>
          <a:p>
            <a:pPr marL="365125" indent="-282575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dirty="0" smtClean="0"/>
          </a:p>
          <a:p>
            <a:pPr marL="365125" indent="-282575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55576" y="981075"/>
            <a:ext cx="7416824" cy="863600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  </a:t>
            </a:r>
            <a:r>
              <a:rPr lang="ru-RU" sz="4800" b="1" dirty="0" smtClean="0">
                <a:solidFill>
                  <a:srgbClr val="FF0000"/>
                </a:solidFill>
              </a:rPr>
              <a:t>Общая задача</a:t>
            </a:r>
            <a:r>
              <a:rPr lang="ru-RU" sz="4000" dirty="0" smtClean="0"/>
              <a:t> </a:t>
            </a:r>
          </a:p>
        </p:txBody>
      </p:sp>
      <p:sp>
        <p:nvSpPr>
          <p:cNvPr id="55299" name="Объект 5"/>
          <p:cNvSpPr>
            <a:spLocks noGrp="1"/>
          </p:cNvSpPr>
          <p:nvPr>
            <p:ph idx="4294967295"/>
          </p:nvPr>
        </p:nvSpPr>
        <p:spPr>
          <a:xfrm>
            <a:off x="0" y="1989138"/>
            <a:ext cx="8785225" cy="4137025"/>
          </a:xfrm>
        </p:spPr>
        <p:txBody>
          <a:bodyPr/>
          <a:lstStyle/>
          <a:p>
            <a:pPr marL="469900" indent="-469900" algn="ctr" eaLnBrk="1" hangingPunct="1"/>
            <a:r>
              <a:rPr lang="ru-RU" sz="4000" b="1" dirty="0" smtClean="0">
                <a:solidFill>
                  <a:srgbClr val="0000FF"/>
                </a:solidFill>
              </a:rPr>
              <a:t>Сохранение и дальнейшее совершенствование региональной модели аттестации педагогических кадров в соответствии с современными требованиями </a:t>
            </a:r>
          </a:p>
        </p:txBody>
      </p:sp>
      <p:sp>
        <p:nvSpPr>
          <p:cNvPr id="5530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9DA4D9-86BE-4967-B87C-2FB0458219DC}" type="slidenum">
              <a:rPr lang="ru-RU" sz="1200">
                <a:latin typeface="Verdana" pitchFamily="34" charset="0"/>
              </a:rPr>
              <a:pPr algn="r" eaLnBrk="1" hangingPunct="1"/>
              <a:t>71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7A89DCA-CAA8-45E4-968E-BA6FCD801036}" type="slidenum">
              <a:rPr lang="ru-RU" sz="1200">
                <a:latin typeface="Verdana" pitchFamily="34" charset="0"/>
              </a:rPr>
              <a:pPr algn="r" eaLnBrk="1" hangingPunct="1"/>
              <a:t>72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179388" y="188913"/>
            <a:ext cx="8785225" cy="64087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44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http//www.</a:t>
            </a:r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</a:rPr>
              <a:t>mon.tatar.ru</a:t>
            </a:r>
          </a:p>
          <a:p>
            <a:pPr algn="ctr"/>
            <a:endParaRPr lang="en-US" sz="4400" b="1" u="sng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4400" b="1" u="sng">
                <a:solidFill>
                  <a:srgbClr val="9900FF"/>
                </a:solidFill>
                <a:latin typeface="Times New Roman" pitchFamily="18" charset="0"/>
              </a:rPr>
              <a:t>Раздел :</a:t>
            </a:r>
            <a:endParaRPr lang="en-US" sz="4400" b="1" u="sng">
              <a:solidFill>
                <a:srgbClr val="9900FF"/>
              </a:solidFill>
              <a:latin typeface="Times New Roman" pitchFamily="18" charset="0"/>
            </a:endParaRPr>
          </a:p>
          <a:p>
            <a:pPr algn="ctr"/>
            <a:r>
              <a:rPr lang="ru-RU" sz="4400" b="1" u="sng">
                <a:solidFill>
                  <a:srgbClr val="9900FF"/>
                </a:solidFill>
                <a:latin typeface="Times New Roman" pitchFamily="18" charset="0"/>
              </a:rPr>
              <a:t>«Педагогическая аттестация»</a:t>
            </a:r>
            <a:r>
              <a:rPr lang="ru-RU" sz="4400">
                <a:solidFill>
                  <a:srgbClr val="9900FF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ru-RU" sz="4400">
              <a:solidFill>
                <a:srgbClr val="9900FF"/>
              </a:solidFill>
              <a:latin typeface="Times New Roman" pitchFamily="18" charset="0"/>
            </a:endParaRPr>
          </a:p>
          <a:p>
            <a:pPr algn="ctr"/>
            <a:r>
              <a:rPr lang="ru-RU" sz="4400">
                <a:solidFill>
                  <a:srgbClr val="9900FF"/>
                </a:solidFill>
                <a:latin typeface="Times New Roman" pitchFamily="18" charset="0"/>
              </a:rPr>
              <a:t>Тел. 292-65-16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68313" y="260350"/>
            <a:ext cx="7947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3200" b="1">
                <a:solidFill>
                  <a:srgbClr val="FF3300"/>
                </a:solidFill>
                <a:latin typeface="Times New Roman" pitchFamily="18" charset="0"/>
              </a:rPr>
              <a:t>Сайт Министерства образования </a:t>
            </a:r>
            <a:br>
              <a:rPr lang="ru-RU" sz="3200" b="1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FF3300"/>
                </a:solidFill>
                <a:latin typeface="Times New Roman" pitchFamily="18" charset="0"/>
              </a:rPr>
              <a:t>и науки Республики Татарстан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0FDE-EC60-43C0-AA06-7405837C17B8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Муниципальные районы, с наибольшими замечаниями по подготовке аттестационных документов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A229-612F-4202-9A11-52A6FDBD219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Информация о необходимости прохождения профессионального тестирования педагогов по состоянию на 7 июня 2013 года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340337"/>
              </p:ext>
            </p:extLst>
          </p:nvPr>
        </p:nvGraphicFramePr>
        <p:xfrm>
          <a:off x="-684584" y="953345"/>
          <a:ext cx="10945216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A229-612F-4202-9A11-52A6FDBD219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1855</TotalTime>
  <Words>3061</Words>
  <Application>Microsoft Office PowerPoint</Application>
  <PresentationFormat>Экран (4:3)</PresentationFormat>
  <Paragraphs>714</Paragraphs>
  <Slides>72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4" baseType="lpstr">
      <vt:lpstr>Поток</vt:lpstr>
      <vt:lpstr>Диаграмма</vt:lpstr>
      <vt:lpstr>Формы и процедуры аттестации педагогических кадров Республики Татарстан в 2013 году          </vt:lpstr>
      <vt:lpstr>Презентация PowerPoint</vt:lpstr>
      <vt:lpstr>Задачи:</vt:lpstr>
      <vt:lpstr>Сравнительные показатели оценки качества образования и наличия квалификационной категории педагогов в разрезе муниципальных районов</vt:lpstr>
      <vt:lpstr>Презентация PowerPoint</vt:lpstr>
      <vt:lpstr>Презентация PowerPoint</vt:lpstr>
      <vt:lpstr>Осуществление переданных муниципальным образованиям государственных полномочий Республики Татарстан в части аттестации педработников</vt:lpstr>
      <vt:lpstr>Муниципальные районы, с наибольшими замечаниями по подготовке аттестационных документов</vt:lpstr>
      <vt:lpstr>Информация о необходимости прохождения профессионального тестирования педагогов по состоянию на 7 июня 2013 года</vt:lpstr>
      <vt:lpstr>Презентация PowerPoint</vt:lpstr>
      <vt:lpstr>ЕЖЕГОДНО  АТТЕСТУЮТСЯ</vt:lpstr>
      <vt:lpstr>Итоги аттестации по МО в 2012 – 2013 учебном году</vt:lpstr>
      <vt:lpstr>Презентация PowerPoint</vt:lpstr>
      <vt:lpstr>Состав работников образования  Республики Татарстан, аттестованных в 2012-2013у. г (чел.)</vt:lpstr>
      <vt:lpstr>Средние показатели наличия квалификационных категории у работников образования отрасли в целом в РТ в 2012-2013 у.г. (в %)</vt:lpstr>
      <vt:lpstr>Показатели профессионального роста педагогических работников РТ в 2012-2013 у.г.</vt:lpstr>
      <vt:lpstr>Показатели по наличию высшей категории  у учителей – предметников (%)</vt:lpstr>
      <vt:lpstr>  Рейтинг муниципальных районов по итогам тестирования учителей в формате ЕГЭ в 2012-2013 у.г. (в баллах)</vt:lpstr>
      <vt:lpstr>Муниципальные районы РТ с наиболее высокими показателями по наличию высшей категории  в 2012 – 2013 уч.г.</vt:lpstr>
      <vt:lpstr>Муниципальные районы РТ с наименьшими показателями по наличию высшей категории в сравнении с основными показателями оценки качества образования (в %) </vt:lpstr>
      <vt:lpstr>Средние показатели ЕГЭ в сравнении с аттестационным тестированием в 2009-2012 гг. (баллы)</vt:lpstr>
      <vt:lpstr>Нормативный документ  МО и Н РТ,  определяющий задачи по аттестации  на 2013/2014 учебный год</vt:lpstr>
      <vt:lpstr>Коллегия МО И Н РТ   11 июля 2013г.</vt:lpstr>
      <vt:lpstr>      </vt:lpstr>
      <vt:lpstr>ЗАДАЧИ  ДЛЯ  ИРО РТ</vt:lpstr>
      <vt:lpstr>  Федеральный Закон  «Об образовании в Российской Федерации»</vt:lpstr>
      <vt:lpstr>Два вида аттестации для педагогов</vt:lpstr>
      <vt:lpstr>   Экспертные комиссии АК МО и Н РТ   по муниципальным образованиям оказывают содействие АК МО и НРТ:  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Федеральные документы</vt:lpstr>
      <vt:lpstr>Федеральные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Профессиональное тестирование по РТ в 2012-13 уч.г. (чел.)</vt:lpstr>
      <vt:lpstr>Тестирование проводится:  - в формате  ЕГЭ, ЕРЭ -  в РЦМКО (8843)525-48-39)   - компьютерное тестирование  педагогов и директоров школ – в системе «Электронное образование» (руководство  по тестированию на сайте МО и Н РТ)  - работников УДОД, ДОУ, УНПО, УСПО проводит ИРО РТ         в  г.Казани – по средам          в  г. Н.Челны – по четвергам         в г. Бугульмы – по вторникам </vt:lpstr>
      <vt:lpstr>  Зачетный минимум</vt:lpstr>
      <vt:lpstr>Презентация PowerPoint</vt:lpstr>
      <vt:lpstr>Презентация PowerPoint</vt:lpstr>
      <vt:lpstr>Презентация PowerPoint</vt:lpstr>
      <vt:lpstr>Экспертиза из 2 блоков</vt:lpstr>
      <vt:lpstr> Эксперты( не более 2 чел.)</vt:lpstr>
      <vt:lpstr>Презентация PowerPoint</vt:lpstr>
      <vt:lpstr>Важно!</vt:lpstr>
      <vt:lpstr>Перечень документов:</vt:lpstr>
      <vt:lpstr>Презентация PowerPoint</vt:lpstr>
      <vt:lpstr>НОРМАТИВНЫЕ АКТЫ МО  и  Н  РТ</vt:lpstr>
      <vt:lpstr>НОРМАТИВНЫЕ АКТЫ МО  и  Н  РТ</vt:lpstr>
      <vt:lpstr>Презентация PowerPoint</vt:lpstr>
      <vt:lpstr>Презентация PowerPoint</vt:lpstr>
      <vt:lpstr>  Отраслевое соглашение  с  профсоюзом работников образования</vt:lpstr>
      <vt:lpstr>Презентация PowerPoint</vt:lpstr>
      <vt:lpstr>Заведующие ДОУ, без высшего профессионального образования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ЗАЯВИТЕЛЬНАЯ  АТТЕСТАЦИЯ НА  ПЕРВУЮ  И ВЫСШУЮ  КАТЕГОРИЮ в 2013 г.</vt:lpstr>
      <vt:lpstr>  Общая задача 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Shayahmetova</cp:lastModifiedBy>
  <cp:revision>171</cp:revision>
  <cp:lastPrinted>2013-09-12T12:33:56Z</cp:lastPrinted>
  <dcterms:created xsi:type="dcterms:W3CDTF">2010-12-19T18:01:08Z</dcterms:created>
  <dcterms:modified xsi:type="dcterms:W3CDTF">2013-09-30T11:01:13Z</dcterms:modified>
</cp:coreProperties>
</file>