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0"/>
  </p:notesMasterIdLst>
  <p:sldIdLst>
    <p:sldId id="256" r:id="rId2"/>
    <p:sldId id="26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2" r:id="rId15"/>
    <p:sldId id="270" r:id="rId16"/>
    <p:sldId id="271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60" autoAdjust="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A8E307-5062-4A09-8C2B-78898292E0AD}" type="datetimeFigureOut">
              <a:rPr lang="ru-RU" smtClean="0"/>
              <a:pPr/>
              <a:t>06.10.2010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5E3B3E-52D2-44C6-A9B4-BC9F313252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E3B3E-52D2-44C6-A9B4-BC9F313252BF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2EC8-B088-4ACD-B7B4-370B2FA04F0E}" type="datetimeFigureOut">
              <a:rPr lang="ru-RU" smtClean="0"/>
              <a:pPr/>
              <a:t>06.10.2010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92F2-6DC5-4C82-A630-B5891828A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2EC8-B088-4ACD-B7B4-370B2FA04F0E}" type="datetimeFigureOut">
              <a:rPr lang="ru-RU" smtClean="0"/>
              <a:pPr/>
              <a:t>06.10.2010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92F2-6DC5-4C82-A630-B5891828A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2EC8-B088-4ACD-B7B4-370B2FA04F0E}" type="datetimeFigureOut">
              <a:rPr lang="ru-RU" smtClean="0"/>
              <a:pPr/>
              <a:t>06.10.2010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92F2-6DC5-4C82-A630-B5891828A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2EC8-B088-4ACD-B7B4-370B2FA04F0E}" type="datetimeFigureOut">
              <a:rPr lang="ru-RU" smtClean="0"/>
              <a:pPr/>
              <a:t>06.10.2010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92F2-6DC5-4C82-A630-B5891828A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2EC8-B088-4ACD-B7B4-370B2FA04F0E}" type="datetimeFigureOut">
              <a:rPr lang="ru-RU" smtClean="0"/>
              <a:pPr/>
              <a:t>06.10.2010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92F2-6DC5-4C82-A630-B5891828A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2EC8-B088-4ACD-B7B4-370B2FA04F0E}" type="datetimeFigureOut">
              <a:rPr lang="ru-RU" smtClean="0"/>
              <a:pPr/>
              <a:t>06.10.2010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92F2-6DC5-4C82-A630-B5891828A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2EC8-B088-4ACD-B7B4-370B2FA04F0E}" type="datetimeFigureOut">
              <a:rPr lang="ru-RU" smtClean="0"/>
              <a:pPr/>
              <a:t>06.10.2010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92F2-6DC5-4C82-A630-B5891828A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2EC8-B088-4ACD-B7B4-370B2FA04F0E}" type="datetimeFigureOut">
              <a:rPr lang="ru-RU" smtClean="0"/>
              <a:pPr/>
              <a:t>06.10.2010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92F2-6DC5-4C82-A630-B5891828A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2EC8-B088-4ACD-B7B4-370B2FA04F0E}" type="datetimeFigureOut">
              <a:rPr lang="ru-RU" smtClean="0"/>
              <a:pPr/>
              <a:t>06.10.2010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92F2-6DC5-4C82-A630-B5891828A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2EC8-B088-4ACD-B7B4-370B2FA04F0E}" type="datetimeFigureOut">
              <a:rPr lang="ru-RU" smtClean="0"/>
              <a:pPr/>
              <a:t>06.10.2010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92F2-6DC5-4C82-A630-B5891828A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2EC8-B088-4ACD-B7B4-370B2FA04F0E}" type="datetimeFigureOut">
              <a:rPr lang="ru-RU" smtClean="0"/>
              <a:pPr/>
              <a:t>06.10.2010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92F2-6DC5-4C82-A630-B5891828A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12EC8-B088-4ACD-B7B4-370B2FA04F0E}" type="datetimeFigureOut">
              <a:rPr lang="ru-RU" smtClean="0"/>
              <a:pPr/>
              <a:t>06.10.2010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192F2-6DC5-4C82-A630-B5891828A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on.tatar.ru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642918"/>
            <a:ext cx="8572560" cy="5143512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нормативные документы, </a:t>
            </a:r>
            <a:b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определяющие проведение школьного и муниципального этапа Всероссийских предметных  олимпиад школьников </a:t>
            </a:r>
            <a:b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2010/2011 учебном году </a:t>
            </a:r>
            <a:endParaRPr lang="ru-RU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43852" cy="5072097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 проведении в 2010/2011 учебном году республиканских олимпиад школьников» </a:t>
            </a:r>
            <a:b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(приказ министра образования и науки Республики Татарстан) 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2852"/>
            <a:ext cx="7772400" cy="571504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Перечень общеобразовательных предметов по которым представлены методические рекомендации по составлению олимпиадных заданий школьного этапа всероссийской олимпиады школьников в 2010/2011 учебном году 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57224" y="571480"/>
            <a:ext cx="7929618" cy="624786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Астрономия, английский язык, немецкий язык, обществознание, право, русский язык, биология, география, информатика, история, литература,  технология, физика, физическая культура, французский язык, химия, экология, экономика, МХК, ОБЖ, математика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Методические рекомендации по разработке заданий и требований  к проведению  школьного и муниципального этапов всероссийской олимпиады школьников размещены на сайте </a:t>
            </a:r>
            <a:endParaRPr lang="en-US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>
              <a:buNone/>
            </a:pPr>
            <a:endParaRPr lang="en-US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2"/>
              </a:rPr>
              <a:t>www.mon.tatar.ru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2500306"/>
            <a:ext cx="8429683" cy="1500187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Республиканские предметные олимпиады в 2010/2011 учебном году  </a:t>
            </a:r>
            <a:endParaRPr lang="ru-RU" sz="5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130425"/>
            <a:ext cx="8429684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FF"/>
                </a:solidFill>
              </a:rPr>
              <a:t>Перечень общеобразовательных предметов, по которым проводится республиканская олимпиада школьников в 2010/2011 учебном году (Информационное письмо МО и Н РТ №3345/10 от 22.09.2010 года) </a:t>
            </a:r>
            <a:endParaRPr lang="ru-RU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4857760"/>
            <a:ext cx="8572560" cy="1500187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ru-RU" sz="2400" b="1" dirty="0" smtClean="0">
                <a:solidFill>
                  <a:srgbClr val="0000FF"/>
                </a:solidFill>
              </a:rPr>
              <a:t>Татарский язык для учащихся  школ с татарским языком обучения</a:t>
            </a:r>
          </a:p>
          <a:p>
            <a:pPr marL="457200" indent="-457200">
              <a:buAutoNum type="arabicPeriod"/>
            </a:pPr>
            <a:r>
              <a:rPr lang="ru-RU" sz="2400" b="1" dirty="0" smtClean="0">
                <a:solidFill>
                  <a:srgbClr val="0000FF"/>
                </a:solidFill>
              </a:rPr>
              <a:t> Татарская литература для учащихся  школ  с татарским языком обучения</a:t>
            </a:r>
          </a:p>
          <a:p>
            <a:pPr marL="457200" indent="-457200">
              <a:buAutoNum type="arabicPeriod"/>
            </a:pPr>
            <a:r>
              <a:rPr lang="ru-RU" sz="2400" b="1" dirty="0" smtClean="0">
                <a:solidFill>
                  <a:srgbClr val="0000FF"/>
                </a:solidFill>
              </a:rPr>
              <a:t> Татарский язык для учащихся татар школ с русским языком обучения</a:t>
            </a:r>
          </a:p>
          <a:p>
            <a:pPr marL="457200" indent="-457200">
              <a:buAutoNum type="arabicPeriod"/>
            </a:pPr>
            <a:r>
              <a:rPr lang="ru-RU" sz="2400" b="1" dirty="0" smtClean="0">
                <a:solidFill>
                  <a:srgbClr val="0000FF"/>
                </a:solidFill>
              </a:rPr>
              <a:t> Татарская литература для учащихся татар школ с русским языком обучения</a:t>
            </a:r>
          </a:p>
          <a:p>
            <a:pPr marL="457200" indent="-457200">
              <a:buAutoNum type="arabicPeriod"/>
            </a:pPr>
            <a:r>
              <a:rPr lang="ru-RU" sz="2400" b="1" dirty="0" smtClean="0">
                <a:solidFill>
                  <a:srgbClr val="0000FF"/>
                </a:solidFill>
              </a:rPr>
              <a:t>Татарский язык и литература для учащихся русскоязычных групп школ с русским языком обучения</a:t>
            </a:r>
          </a:p>
          <a:p>
            <a:pPr marL="457200" indent="-457200">
              <a:buAutoNum type="arabicPeriod"/>
            </a:pPr>
            <a:r>
              <a:rPr lang="ru-RU" sz="2400" b="1" dirty="0" smtClean="0">
                <a:solidFill>
                  <a:srgbClr val="0000FF"/>
                </a:solidFill>
              </a:rPr>
              <a:t>Русский язык для учащихся школ с родным (нерусским) языком обучения</a:t>
            </a:r>
          </a:p>
          <a:p>
            <a:pPr marL="457200" indent="-457200">
              <a:buAutoNum type="arabicPeriod"/>
            </a:pPr>
            <a:r>
              <a:rPr lang="ru-RU" sz="2400" b="1" dirty="0" smtClean="0">
                <a:solidFill>
                  <a:srgbClr val="0000FF"/>
                </a:solidFill>
              </a:rPr>
              <a:t>Русская литература для учащихся школ с родным (нерусским) языком обучения </a:t>
            </a:r>
          </a:p>
          <a:p>
            <a:pPr marL="457200" indent="-457200">
              <a:buAutoNum type="arabicPeriod"/>
            </a:pPr>
            <a:r>
              <a:rPr lang="ru-RU" sz="2400" b="1" dirty="0" smtClean="0">
                <a:solidFill>
                  <a:srgbClr val="0000FF"/>
                </a:solidFill>
              </a:rPr>
              <a:t>Восточные языки (турецкий, арабский)</a:t>
            </a:r>
            <a:endParaRPr lang="ru-RU" sz="2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642918"/>
          <a:ext cx="8429684" cy="832485"/>
        </p:xfrm>
        <a:graphic>
          <a:graphicData uri="http://schemas.openxmlformats.org/drawingml/2006/table">
            <a:tbl>
              <a:tblPr/>
              <a:tblGrid>
                <a:gridCol w="8429684"/>
              </a:tblGrid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Отчет о проведении школьного этапа Всероссийской олимпиады школьников по (указать предмет) ____________  ОУ №______ в 2010/2011 учебном году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604" y="1857365"/>
          <a:ext cx="8501116" cy="2406171"/>
        </p:xfrm>
        <a:graphic>
          <a:graphicData uri="http://schemas.openxmlformats.org/drawingml/2006/table">
            <a:tbl>
              <a:tblPr/>
              <a:tblGrid>
                <a:gridCol w="285744"/>
                <a:gridCol w="571504"/>
                <a:gridCol w="357190"/>
                <a:gridCol w="357190"/>
                <a:gridCol w="285752"/>
                <a:gridCol w="285752"/>
                <a:gridCol w="357190"/>
                <a:gridCol w="357190"/>
                <a:gridCol w="500066"/>
                <a:gridCol w="714380"/>
                <a:gridCol w="500066"/>
                <a:gridCol w="428628"/>
                <a:gridCol w="428628"/>
                <a:gridCol w="428628"/>
                <a:gridCol w="428628"/>
                <a:gridCol w="428628"/>
                <a:gridCol w="428628"/>
                <a:gridCol w="1357324"/>
              </a:tblGrid>
              <a:tr h="157163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Предмет </a:t>
                      </a:r>
                    </a:p>
                  </a:txBody>
                  <a:tcPr marL="4018" marR="4018" marT="401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Дата </a:t>
                      </a:r>
                      <a:endParaRPr lang="en-US" sz="1500" b="1" i="0" u="none" strike="noStrike" dirty="0" smtClean="0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проведения </a:t>
                      </a:r>
                      <a:endParaRPr lang="ru-RU" sz="1500" b="1" i="0" u="none" strike="noStrike" dirty="0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4018" marR="4018" marT="401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                                  Количество участников  по классам 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Кол-во  участников всего</a:t>
                      </a:r>
                    </a:p>
                  </a:txBody>
                  <a:tcPr marL="4018" marR="4018" marT="401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Количество победителей и призеров 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err="1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Коли-во</a:t>
                      </a:r>
                      <a:r>
                        <a:rPr lang="ru-RU" sz="15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 победителей и призеров и победителей всего</a:t>
                      </a:r>
                    </a:p>
                  </a:txBody>
                  <a:tcPr marL="4018" marR="4018" marT="401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2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268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018" marR="4018" marT="4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00034" y="4572008"/>
          <a:ext cx="1714512" cy="222885"/>
        </p:xfrm>
        <a:graphic>
          <a:graphicData uri="http://schemas.openxmlformats.org/drawingml/2006/table">
            <a:tbl>
              <a:tblPr/>
              <a:tblGrid>
                <a:gridCol w="1714512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Директор школы                                        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357554" y="4572008"/>
          <a:ext cx="762000" cy="192405"/>
        </p:xfrm>
        <a:graphic>
          <a:graphicData uri="http://schemas.openxmlformats.org/drawingml/2006/table">
            <a:tbl>
              <a:tblPr/>
              <a:tblGrid>
                <a:gridCol w="762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М.п.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6357950" y="4643446"/>
          <a:ext cx="762000" cy="192405"/>
        </p:xfrm>
        <a:graphic>
          <a:graphicData uri="http://schemas.openxmlformats.org/drawingml/2006/table">
            <a:tbl>
              <a:tblPr/>
              <a:tblGrid>
                <a:gridCol w="762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rgbClr val="0000FF"/>
                          </a:solidFill>
                          <a:latin typeface="Arial"/>
                        </a:rPr>
                        <a:t>ФИО</a:t>
                      </a:r>
                      <a:endParaRPr lang="ru-RU" sz="1200" b="1" i="0" u="none" strike="noStrike" dirty="0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00034" y="5143512"/>
          <a:ext cx="762000" cy="381000"/>
        </p:xfrm>
        <a:graphic>
          <a:graphicData uri="http://schemas.openxmlformats.org/drawingml/2006/table">
            <a:tbl>
              <a:tblPr/>
              <a:tblGrid>
                <a:gridCol w="762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Исп.: ФИО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Тел: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642910" y="6072206"/>
          <a:ext cx="8143932" cy="466725"/>
        </p:xfrm>
        <a:graphic>
          <a:graphicData uri="http://schemas.openxmlformats.org/drawingml/2006/table">
            <a:tbl>
              <a:tblPr/>
              <a:tblGrid>
                <a:gridCol w="8143932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Примечание: отчет   нужно оформлять на каждый   предмет  отдельно!            </a:t>
                      </a:r>
                      <a:endParaRPr lang="ru-RU" sz="1500" b="1" i="0" u="none" strike="noStrike" dirty="0" smtClean="0">
                        <a:solidFill>
                          <a:srgbClr val="0000FF"/>
                        </a:solidFill>
                        <a:latin typeface="Arial"/>
                      </a:endParaRPr>
                    </a:p>
                    <a:p>
                      <a:pPr algn="l" fontAlgn="b"/>
                      <a:r>
                        <a:rPr lang="ru-RU" sz="1500" b="1" i="0" u="none" strike="noStrike" dirty="0" smtClean="0">
                          <a:solidFill>
                            <a:srgbClr val="0000FF"/>
                          </a:solidFill>
                          <a:latin typeface="Arial"/>
                        </a:rPr>
                        <a:t>Форму </a:t>
                      </a:r>
                      <a:r>
                        <a:rPr lang="ru-RU" sz="15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строго не менять!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571480"/>
          <a:ext cx="8215370" cy="238125"/>
        </p:xfrm>
        <a:graphic>
          <a:graphicData uri="http://schemas.openxmlformats.org/drawingml/2006/table">
            <a:tbl>
              <a:tblPr/>
              <a:tblGrid>
                <a:gridCol w="8215370"/>
              </a:tblGrid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Заявка на участие в муниципальном этапе Всероссийской  </a:t>
                      </a:r>
                      <a:r>
                        <a:rPr lang="ru-RU" sz="1500" b="1" i="0" u="none" strike="noStrike" dirty="0" smtClean="0">
                          <a:solidFill>
                            <a:srgbClr val="0000FF"/>
                          </a:solidFill>
                          <a:latin typeface="Arial"/>
                        </a:rPr>
                        <a:t>олимпиады </a:t>
                      </a:r>
                      <a:r>
                        <a:rPr lang="ru-RU" sz="15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школьников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71538" y="857232"/>
          <a:ext cx="7072362" cy="266700"/>
        </p:xfrm>
        <a:graphic>
          <a:graphicData uri="http://schemas.openxmlformats.org/drawingml/2006/table">
            <a:tbl>
              <a:tblPr/>
              <a:tblGrid>
                <a:gridCol w="7072362"/>
              </a:tblGrid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по (указать предмет) ________ от ОУ №________ в 2010/2011 учебном году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1" y="1428736"/>
          <a:ext cx="8786876" cy="2300112"/>
        </p:xfrm>
        <a:graphic>
          <a:graphicData uri="http://schemas.openxmlformats.org/drawingml/2006/table">
            <a:tbl>
              <a:tblPr/>
              <a:tblGrid>
                <a:gridCol w="375508"/>
                <a:gridCol w="1170989"/>
                <a:gridCol w="913838"/>
                <a:gridCol w="861864"/>
                <a:gridCol w="614336"/>
                <a:gridCol w="773248"/>
                <a:gridCol w="1053215"/>
                <a:gridCol w="1071243"/>
                <a:gridCol w="555955"/>
                <a:gridCol w="1396680"/>
              </a:tblGrid>
              <a:tr h="10795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>
                          <a:solidFill>
                            <a:srgbClr val="0000FF"/>
                          </a:solidFill>
                          <a:latin typeface="Times New Roman"/>
                        </a:rPr>
                        <a:t>№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latin typeface="Times New Roman"/>
                        </a:rPr>
                        <a:t>Ф.И.О. ученика (полностью)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latin typeface="Times New Roman"/>
                        </a:rPr>
                        <a:t>Дата рождения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>
                          <a:solidFill>
                            <a:srgbClr val="0000FF"/>
                          </a:solidFill>
                          <a:latin typeface="Times New Roman"/>
                        </a:rPr>
                        <a:t>Общеобразовательное учреждение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latin typeface="Times New Roman"/>
                        </a:rPr>
                        <a:t>Класс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latin typeface="Times New Roman"/>
                        </a:rPr>
                        <a:t>Домашний адрес, телефон участника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latin typeface="Times New Roman"/>
                        </a:rPr>
                        <a:t>Место, занятое на школьном этапе  (кол-во  баллов)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latin typeface="Times New Roman"/>
                        </a:rPr>
                        <a:t>Реквизиты документа Паспорт (№, серия, когда и  кем выдан) или свидетельство о рождении 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latin typeface="Times New Roman"/>
                        </a:rPr>
                        <a:t>Учитель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 smtClean="0">
                          <a:solidFill>
                            <a:srgbClr val="0000FF"/>
                          </a:solidFill>
                          <a:latin typeface="Times New Roman"/>
                        </a:rPr>
                        <a:t>Домашний</a:t>
                      </a:r>
                    </a:p>
                    <a:p>
                      <a:pPr algn="ctr" fontAlgn="t"/>
                      <a:r>
                        <a:rPr lang="ru-RU" sz="1500" b="1" i="0" u="none" strike="noStrike" dirty="0" smtClean="0">
                          <a:solidFill>
                            <a:srgbClr val="0000FF"/>
                          </a:solidFill>
                          <a:latin typeface="Times New Roman"/>
                        </a:rPr>
                        <a:t> адрес</a:t>
                      </a:r>
                    </a:p>
                    <a:p>
                      <a:pPr algn="ctr" fontAlgn="t"/>
                      <a:r>
                        <a:rPr lang="ru-RU" sz="1500" b="1" i="0" u="none" strike="noStrike" dirty="0" smtClean="0">
                          <a:solidFill>
                            <a:srgbClr val="0000FF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500" b="1" i="0" u="none" strike="noStrike" dirty="0">
                          <a:solidFill>
                            <a:srgbClr val="0000FF"/>
                          </a:solidFill>
                          <a:latin typeface="Times New Roman"/>
                        </a:rPr>
                        <a:t>телефон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5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056" marR="7056" marT="7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056" marR="7056" marT="7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056" marR="7056" marT="7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056" marR="7056" marT="7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056" marR="7056" marT="7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056" marR="7056" marT="7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056" marR="7056" marT="7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056" marR="7056" marT="7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056" marR="7056" marT="7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056" marR="7056" marT="7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85720" y="4143380"/>
          <a:ext cx="8715436" cy="238125"/>
        </p:xfrm>
        <a:graphic>
          <a:graphicData uri="http://schemas.openxmlformats.org/drawingml/2006/table">
            <a:tbl>
              <a:tblPr/>
              <a:tblGrid>
                <a:gridCol w="8715436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Директор школы                                                         М.п.                                       </a:t>
                      </a:r>
                      <a:r>
                        <a:rPr lang="ru-RU" sz="1500" b="0" i="0" u="none" strike="noStrike" dirty="0" smtClean="0">
                          <a:solidFill>
                            <a:srgbClr val="0000FF"/>
                          </a:solidFill>
                          <a:latin typeface="Arial"/>
                        </a:rPr>
                        <a:t>ФИО </a:t>
                      </a:r>
                      <a:r>
                        <a:rPr lang="ru-RU" sz="15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(подпись)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85720" y="4714884"/>
          <a:ext cx="1071570" cy="381000"/>
        </p:xfrm>
        <a:graphic>
          <a:graphicData uri="http://schemas.openxmlformats.org/drawingml/2006/table">
            <a:tbl>
              <a:tblPr/>
              <a:tblGrid>
                <a:gridCol w="107157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Исп.: ФИО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Тел.: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71472" y="5429264"/>
          <a:ext cx="8143932" cy="238125"/>
        </p:xfrm>
        <a:graphic>
          <a:graphicData uri="http://schemas.openxmlformats.org/drawingml/2006/table">
            <a:tbl>
              <a:tblPr/>
              <a:tblGrid>
                <a:gridCol w="8143932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Примечание: Заявку нужно оформлять на каждый   предмет  отдельно!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71472" y="5929330"/>
          <a:ext cx="4167214" cy="238125"/>
        </p:xfrm>
        <a:graphic>
          <a:graphicData uri="http://schemas.openxmlformats.org/drawingml/2006/table">
            <a:tbl>
              <a:tblPr/>
              <a:tblGrid>
                <a:gridCol w="4167214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 Форму строго не менять!!!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572560" cy="6143668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«Порядок проведения олимпиад школьников» (Приказ министра образования и науки РФ от 22 октября 2007 года № 285)</a:t>
            </a:r>
          </a:p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«Положение о всероссийской олимпиаде школьников» (Приказ министра образования и науки РФ от 22 октября 2007 года №286)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285720" y="142852"/>
            <a:ext cx="8643998" cy="635798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Содержание заданий олимпиады определяются:</a:t>
            </a:r>
            <a:b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обязательными минимумами содержания и уровня подготовленности учащихся по предмету, сформулированные в документах Минобразования России: по основному общему образованию (приказ от 19 мая 1998 г. №1236) и по среднему (полному) общему образованию (приказ от 30 июня 1999г. №56); школьным образовательным стандартом (приказ Минобразования России </a:t>
            </a:r>
            <a:b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 5 марта 2004 г. № 1089)   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785794"/>
            <a:ext cx="7815290" cy="4929221"/>
          </a:xfr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«Об утверждении образцов дипломов победителей и призеров этапов всероссийской олимпиады школьников» </a:t>
            </a:r>
            <a:b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(приказ министра образования </a:t>
            </a:r>
            <a:b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науки РФ </a:t>
            </a:r>
            <a:b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 19.05.2008 года № 151)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8"/>
            <a:ext cx="7958166" cy="571504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 утверждении перечня общеобразовательных предметов, по которым проводится всероссийская олимпиада школьников» (приказ министра образования и науки РФ 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 23.04.2008 года № 134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6072229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«О методических рекомендациях по составлению олимпиадных заданий школьного этапа всероссийской олимпиады школьников» (Информационное письмо Министерства образования и науки Республики Татарстан 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 15.09.2010 года № 7765/10) 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5429288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Письмо федерального агентства по образованию 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«О сроках проведения третьего (регионального) этапа всероссийской олимпиады школьников в 2010/2011 учебном году»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8286808" cy="6000791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«О проведении первого и второго туров регионального этапа Всероссийской олимпиады и республиканских предметных олимпиад школьников в 2010/2011 учебном году» 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(приказ министра образования 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науки Республики Татарстан)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4929221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 проведении в 2010/2011 учебном году регионального этапа Всероссийской олимпиады школьников» (приказ министра образования и науки Республики Татарстан) 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</TotalTime>
  <Words>552</Words>
  <Application>Microsoft Office PowerPoint</Application>
  <PresentationFormat>Экран (4:3)</PresentationFormat>
  <Paragraphs>105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Основные нормативные документы,  определяющие проведение школьного и муниципального этапа Всероссийских предметных  олимпиад школьников  в 2010/2011 учебном году </vt:lpstr>
      <vt:lpstr>Слайд 2</vt:lpstr>
      <vt:lpstr>Содержание заданий олимпиады определяются: обязательными минимумами содержания и уровня подготовленности учащихся по предмету, сформулированные в документах Минобразования России: по основному общему образованию (приказ от 19 мая 1998 г. №1236) и по среднему (полному) общему образованию (приказ от 30 июня 1999г. №56); школьным образовательным стандартом (приказ Минобразования России  от 5 марта 2004 г. № 1089)   </vt:lpstr>
      <vt:lpstr>«Об утверждении образцов дипломов победителей и призеров этапов всероссийской олимпиады школьников»  (приказ министра образования  и науки РФ  от 19.05.2008 года № 151)</vt:lpstr>
      <vt:lpstr>Об утверждении перечня общеобразовательных предметов, по которым проводится всероссийская олимпиада школьников» (приказ министра образования и науки РФ  от 23.04.2008 года № 134</vt:lpstr>
      <vt:lpstr>«О методических рекомендациях по составлению олимпиадных заданий школьного этапа всероссийской олимпиады школьников» (Информационное письмо Министерства образования и науки Республики Татарстан  от 15.09.2010 года № 7765/10) </vt:lpstr>
      <vt:lpstr> Письмо федерального агентства по образованию  «О сроках проведения третьего (регионального) этапа всероссийской олимпиады школьников в 2010/2011 учебном году»</vt:lpstr>
      <vt:lpstr>«О проведении первого и второго туров регионального этапа Всероссийской олимпиады и республиканских предметных олимпиад школьников в 2010/2011 учебном году»  (приказ министра образования  и науки Республики Татарстан)</vt:lpstr>
      <vt:lpstr>О проведении в 2010/2011 учебном году регионального этапа Всероссийской олимпиады школьников» (приказ министра образования и науки Республики Татарстан) </vt:lpstr>
      <vt:lpstr>О проведении в 2010/2011 учебном году республиканских олимпиад школьников»  (приказ министра образования и науки Республики Татарстан) </vt:lpstr>
      <vt:lpstr>Перечень общеобразовательных предметов по которым представлены методические рекомендации по составлению олимпиадных заданий школьного этапа всероссийской олимпиады школьников в 2010/2011 учебном году </vt:lpstr>
      <vt:lpstr>Слайд 12</vt:lpstr>
      <vt:lpstr>Слайд 13</vt:lpstr>
      <vt:lpstr>Слайд 14</vt:lpstr>
      <vt:lpstr>Перечень общеобразовательных предметов, по которым проводится республиканская олимпиада школьников в 2010/2011 учебном году (Информационное письмо МО и Н РТ №3345/10 от 22.09.2010 года) </vt:lpstr>
      <vt:lpstr>Слайд 16</vt:lpstr>
      <vt:lpstr>Слайд 17</vt:lpstr>
      <vt:lpstr>Слайд 18</vt:lpstr>
    </vt:vector>
  </TitlesOfParts>
  <Company>ИМЦ Советского района г.Казани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нормативные документы,  определяющие проведение школьного и муниципального этапа Всероссийских предметных  олимпиад школьников  в 2009/2010 учебном году </dc:title>
  <dc:creator>Каримуллина Миляуша Зиннуровна</dc:creator>
  <cp:lastModifiedBy>Каримуллина Миляуша Зиннуровна</cp:lastModifiedBy>
  <cp:revision>37</cp:revision>
  <dcterms:created xsi:type="dcterms:W3CDTF">2009-09-17T04:49:40Z</dcterms:created>
  <dcterms:modified xsi:type="dcterms:W3CDTF">2010-10-06T07:53:34Z</dcterms:modified>
</cp:coreProperties>
</file>