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7"/>
  </p:notesMasterIdLst>
  <p:sldIdLst>
    <p:sldId id="260" r:id="rId3"/>
    <p:sldId id="310" r:id="rId4"/>
    <p:sldId id="329" r:id="rId5"/>
    <p:sldId id="334" r:id="rId6"/>
    <p:sldId id="354" r:id="rId7"/>
    <p:sldId id="355" r:id="rId8"/>
    <p:sldId id="353" r:id="rId9"/>
    <p:sldId id="352" r:id="rId10"/>
    <p:sldId id="325" r:id="rId11"/>
    <p:sldId id="281" r:id="rId12"/>
    <p:sldId id="333" r:id="rId13"/>
    <p:sldId id="337" r:id="rId14"/>
    <p:sldId id="326" r:id="rId15"/>
    <p:sldId id="35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87BC91-0C7E-4B2F-A96A-5E798C01F656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5125F-DC27-476B-A83C-D6DFB2026F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469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2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753-AFCD-4C5C-90EA-2211914FD8B2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DAE0-C145-4C34-B4A5-C9A024221B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597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753-AFCD-4C5C-90EA-2211914FD8B2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DAE0-C145-4C34-B4A5-C9A024221B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076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753-AFCD-4C5C-90EA-2211914FD8B2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DAE0-C145-4C34-B4A5-C9A024221B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234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2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753-AFCD-4C5C-90EA-2211914FD8B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DAE0-C145-4C34-B4A5-C9A024221B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28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753-AFCD-4C5C-90EA-2211914FD8B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DAE0-C145-4C34-B4A5-C9A024221B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642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753-AFCD-4C5C-90EA-2211914FD8B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DAE0-C145-4C34-B4A5-C9A024221B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063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753-AFCD-4C5C-90EA-2211914FD8B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DAE0-C145-4C34-B4A5-C9A024221B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17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753-AFCD-4C5C-90EA-2211914FD8B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DAE0-C145-4C34-B4A5-C9A024221B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395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753-AFCD-4C5C-90EA-2211914FD8B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DAE0-C145-4C34-B4A5-C9A024221B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3232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753-AFCD-4C5C-90EA-2211914FD8B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DAE0-C145-4C34-B4A5-C9A024221B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3085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6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753-AFCD-4C5C-90EA-2211914FD8B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DAE0-C145-4C34-B4A5-C9A024221B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91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753-AFCD-4C5C-90EA-2211914FD8B2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DAE0-C145-4C34-B4A5-C9A024221B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9101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54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753-AFCD-4C5C-90EA-2211914FD8B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DAE0-C145-4C34-B4A5-C9A024221B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343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753-AFCD-4C5C-90EA-2211914FD8B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DAE0-C145-4C34-B4A5-C9A024221B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6406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753-AFCD-4C5C-90EA-2211914FD8B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DAE0-C145-4C34-B4A5-C9A024221B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38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753-AFCD-4C5C-90EA-2211914FD8B2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DAE0-C145-4C34-B4A5-C9A024221B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68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753-AFCD-4C5C-90EA-2211914FD8B2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DAE0-C145-4C34-B4A5-C9A024221B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922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753-AFCD-4C5C-90EA-2211914FD8B2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DAE0-C145-4C34-B4A5-C9A024221B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30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753-AFCD-4C5C-90EA-2211914FD8B2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DAE0-C145-4C34-B4A5-C9A024221B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48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753-AFCD-4C5C-90EA-2211914FD8B2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DAE0-C145-4C34-B4A5-C9A024221B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212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6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753-AFCD-4C5C-90EA-2211914FD8B2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DAE0-C145-4C34-B4A5-C9A024221B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7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54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4A753-AFCD-4C5C-90EA-2211914FD8B2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DAE0-C145-4C34-B4A5-C9A024221B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332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4A753-AFCD-4C5C-90EA-2211914FD8B2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2DAE0-C145-4C34-B4A5-C9A024221B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46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4A753-AFCD-4C5C-90EA-2211914FD8B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2DAE0-C145-4C34-B4A5-C9A024221B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836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kazanobr.ru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SinAbstr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05" y="2"/>
            <a:ext cx="9149107" cy="687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573016"/>
            <a:ext cx="4322440" cy="294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Заголовок 3"/>
          <p:cNvSpPr txBox="1">
            <a:spLocks/>
          </p:cNvSpPr>
          <p:nvPr/>
        </p:nvSpPr>
        <p:spPr>
          <a:xfrm>
            <a:off x="793304" y="947671"/>
            <a:ext cx="7772400" cy="319411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Учитель года </a:t>
            </a:r>
            <a:br>
              <a:rPr lang="ru-RU" sz="720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города Казани – </a:t>
            </a: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2022</a:t>
            </a:r>
            <a:endParaRPr lang="ru-RU" sz="7200" dirty="0">
              <a:solidFill>
                <a:schemeClr val="tx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90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SinAbstr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05" y="2"/>
            <a:ext cx="9149107" cy="687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584" y="3573016"/>
            <a:ext cx="3962400" cy="294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Заголовок 3"/>
          <p:cNvSpPr txBox="1">
            <a:spLocks/>
          </p:cNvSpPr>
          <p:nvPr/>
        </p:nvSpPr>
        <p:spPr>
          <a:xfrm>
            <a:off x="793304" y="947671"/>
            <a:ext cx="7772400" cy="319411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Учитель года </a:t>
            </a:r>
            <a:br>
              <a:rPr lang="ru-RU" sz="720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города Казани – </a:t>
            </a: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2022</a:t>
            </a:r>
            <a:endParaRPr lang="ru-RU" sz="7200" dirty="0">
              <a:solidFill>
                <a:schemeClr val="tx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90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Регистрация на </a:t>
            </a:r>
            <a:b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Казанском образовательном портале</a:t>
            </a:r>
            <a:endParaRPr lang="ru-RU" sz="28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785396"/>
          </a:xfrm>
        </p:spPr>
        <p:txBody>
          <a:bodyPr>
            <a:noAutofit/>
          </a:bodyPr>
          <a:lstStyle/>
          <a:p>
            <a:pPr marL="12065" marR="12065" indent="359410" algn="just">
              <a:lnSpc>
                <a:spcPct val="115000"/>
              </a:lnSpc>
              <a:spcAft>
                <a:spcPts val="0"/>
              </a:spcAft>
              <a:tabLst>
                <a:tab pos="707390" algn="l"/>
              </a:tabLst>
            </a:pPr>
            <a:r>
              <a:rPr lang="ru-RU" sz="1600" dirty="0">
                <a:latin typeface="Times New Roman"/>
                <a:ea typeface="Times New Roman"/>
              </a:rPr>
              <a:t>Участники Конкурса должны зарегистрироваться на Казанском образовательном портале (</a:t>
            </a:r>
            <a:r>
              <a:rPr lang="en-US" sz="16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http</a:t>
            </a:r>
            <a:r>
              <a:rPr lang="ru-RU" sz="16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://</a:t>
            </a:r>
            <a:r>
              <a:rPr lang="en-US" sz="1600" u="sng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kazanobr</a:t>
            </a:r>
            <a:r>
              <a:rPr lang="ru-RU" sz="1600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.</a:t>
            </a:r>
            <a:r>
              <a:rPr lang="en-US" sz="1600" u="sng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ru</a:t>
            </a:r>
            <a:r>
              <a:rPr lang="ru-RU" sz="1600" dirty="0">
                <a:latin typeface="Times New Roman"/>
                <a:ea typeface="Times New Roman"/>
              </a:rPr>
              <a:t>) и присоединиться к сообществу «Участники конкурса «Учитель года города Казани - </a:t>
            </a:r>
            <a:r>
              <a:rPr lang="ru-RU" sz="1600" dirty="0" smtClean="0">
                <a:latin typeface="Times New Roman"/>
                <a:ea typeface="Times New Roman"/>
              </a:rPr>
              <a:t>2020».</a:t>
            </a:r>
            <a:endParaRPr lang="ru-RU" sz="1600" dirty="0">
              <a:latin typeface="Times New Roman"/>
              <a:ea typeface="Times New Roman"/>
            </a:endParaRPr>
          </a:p>
          <a:p>
            <a:pPr marL="12065" marR="12065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707390" algn="l"/>
              </a:tabLst>
            </a:pPr>
            <a:r>
              <a:rPr lang="ru-RU" sz="1600" dirty="0" smtClean="0">
                <a:latin typeface="Times New Roman"/>
                <a:ea typeface="Times New Roman"/>
              </a:rPr>
              <a:t>            Разместить </a:t>
            </a:r>
            <a:r>
              <a:rPr lang="ru-RU" sz="1600" dirty="0">
                <a:latin typeface="Times New Roman"/>
                <a:ea typeface="Times New Roman"/>
              </a:rPr>
              <a:t>в личном блоге (сайте) следующие материалы:</a:t>
            </a:r>
          </a:p>
          <a:p>
            <a:pPr marL="6350" marR="12065" indent="35369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</a:rPr>
              <a:t>описание </a:t>
            </a:r>
            <a:r>
              <a:rPr lang="ru-RU" sz="1600" dirty="0">
                <a:latin typeface="Times New Roman"/>
                <a:ea typeface="Times New Roman"/>
              </a:rPr>
              <a:t>опыта работы, в котором даётся практическое обоснование предлагаемых педагогических решений, аргументируются методико-организационные условия, обеспечивающие успех работы учителя, раскрываются показатели эффективности его педагогической деятельности (формат - </a:t>
            </a:r>
            <a:r>
              <a:rPr lang="en-US" sz="1600" dirty="0" err="1">
                <a:latin typeface="Times New Roman"/>
                <a:ea typeface="Times New Roman"/>
              </a:rPr>
              <a:t>MicrosoftWord</a:t>
            </a:r>
            <a:r>
              <a:rPr lang="ru-RU" sz="1600" dirty="0">
                <a:latin typeface="Times New Roman"/>
                <a:ea typeface="Times New Roman"/>
              </a:rPr>
              <a:t>, объём описания опыта работы с приложениями - до 40 тыс. компьютерных знаков);</a:t>
            </a:r>
          </a:p>
          <a:p>
            <a:pPr marL="12065" marR="30480" indent="353695"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1600" dirty="0" smtClean="0">
                <a:latin typeface="Times New Roman"/>
                <a:ea typeface="Times New Roman"/>
              </a:rPr>
              <a:t>фотографии </a:t>
            </a:r>
            <a:r>
              <a:rPr lang="ru-RU" sz="1600" dirty="0">
                <a:latin typeface="Times New Roman"/>
                <a:ea typeface="Times New Roman"/>
              </a:rPr>
              <a:t>цветная (портрет) и жанровая цветная с урока или </a:t>
            </a:r>
            <a:r>
              <a:rPr lang="ru-RU" sz="1600" dirty="0" smtClean="0">
                <a:latin typeface="Times New Roman"/>
                <a:ea typeface="Times New Roman"/>
              </a:rPr>
              <a:t>другого мероприятия;</a:t>
            </a:r>
          </a:p>
          <a:p>
            <a:pPr marL="12065" marR="30480" indent="353695"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1600" dirty="0" smtClean="0">
                <a:latin typeface="Times New Roman"/>
                <a:ea typeface="Times New Roman"/>
              </a:rPr>
              <a:t>ссылка на личный сайт </a:t>
            </a:r>
          </a:p>
          <a:p>
            <a:endParaRPr lang="ru-RU" sz="1600" dirty="0" smtClean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60374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SinAbstr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05" y="2"/>
            <a:ext cx="9149107" cy="687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421" y="142852"/>
            <a:ext cx="1464721" cy="108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Заголовок 3"/>
          <p:cNvSpPr txBox="1">
            <a:spLocks/>
          </p:cNvSpPr>
          <p:nvPr/>
        </p:nvSpPr>
        <p:spPr>
          <a:xfrm>
            <a:off x="793304" y="947676"/>
            <a:ext cx="7772400" cy="133832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1F497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Критерии оценивания  </a:t>
            </a:r>
          </a:p>
          <a:p>
            <a:r>
              <a:rPr lang="ru-RU" sz="2800" b="1" dirty="0" smtClean="0">
                <a:solidFill>
                  <a:srgbClr val="1F497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первого заочного тура «Интернет-ресурсы»</a:t>
            </a:r>
            <a:endParaRPr lang="ru-RU" sz="2800" b="1" dirty="0">
              <a:solidFill>
                <a:srgbClr val="1F497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132874"/>
            <a:ext cx="835292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12065" indent="-6350" algn="ctr">
              <a:lnSpc>
                <a:spcPct val="115000"/>
              </a:lnSpc>
              <a:tabLst>
                <a:tab pos="810895" algn="l"/>
              </a:tabLst>
            </a:pPr>
            <a:r>
              <a:rPr lang="ru-RU" sz="2000" b="1" u="sng" dirty="0" smtClean="0">
                <a:solidFill>
                  <a:prstClr val="black"/>
                </a:solidFill>
                <a:latin typeface="Times New Roman"/>
                <a:ea typeface="Times New Roman"/>
              </a:rPr>
              <a:t>Критерии </a:t>
            </a:r>
            <a:r>
              <a:rPr lang="ru-RU" sz="2000" b="1" u="sng" dirty="0">
                <a:solidFill>
                  <a:prstClr val="black"/>
                </a:solidFill>
                <a:latin typeface="Times New Roman"/>
                <a:ea typeface="Times New Roman"/>
              </a:rPr>
              <a:t>оценивания </a:t>
            </a:r>
            <a:r>
              <a:rPr lang="ru-RU" sz="2000" b="1" u="sng" dirty="0" smtClean="0">
                <a:solidFill>
                  <a:prstClr val="black"/>
                </a:solidFill>
                <a:latin typeface="Times New Roman"/>
                <a:ea typeface="Times New Roman"/>
              </a:rPr>
              <a:t> личного сайта или блога:</a:t>
            </a:r>
          </a:p>
          <a:p>
            <a:pPr marL="342900" indent="-342900" algn="just">
              <a:lnSpc>
                <a:spcPct val="115000"/>
              </a:lnSpc>
              <a:buFont typeface="Times New Roman"/>
              <a:buChar char="•"/>
              <a:tabLst>
                <a:tab pos="457200" algn="l"/>
                <a:tab pos="810895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информационная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насыщенность и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содержательность</a:t>
            </a:r>
          </a:p>
          <a:p>
            <a:pPr marL="342900" indent="-342900" algn="just">
              <a:lnSpc>
                <a:spcPct val="115000"/>
              </a:lnSpc>
              <a:buFont typeface="Times New Roman"/>
              <a:buChar char="•"/>
              <a:tabLst>
                <a:tab pos="457200" algn="l"/>
                <a:tab pos="810895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методическая целостность и структурированность</a:t>
            </a:r>
            <a:endParaRPr lang="ru-RU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indent="-342900" algn="just">
              <a:lnSpc>
                <a:spcPct val="115000"/>
              </a:lnSpc>
              <a:buFont typeface="Times New Roman"/>
              <a:buChar char="•"/>
              <a:tabLst>
                <a:tab pos="457200" algn="l"/>
                <a:tab pos="810895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актуальность и периодичность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обновления</a:t>
            </a:r>
          </a:p>
          <a:p>
            <a:pPr marL="342900" indent="-342900" algn="just">
              <a:lnSpc>
                <a:spcPct val="115000"/>
              </a:lnSpc>
              <a:buFont typeface="Times New Roman"/>
              <a:buChar char="•"/>
              <a:tabLst>
                <a:tab pos="457200" algn="l"/>
                <a:tab pos="810895" algn="l"/>
              </a:tabLst>
            </a:pPr>
            <a:r>
              <a:rPr lang="ru-RU" sz="2400" b="1" dirty="0" smtClean="0">
                <a:latin typeface="Times New Roman"/>
                <a:ea typeface="Calibri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безопасность и комфортность виртуальной образовательной среды</a:t>
            </a:r>
            <a:r>
              <a:rPr lang="ru-RU" sz="2400" b="1" dirty="0">
                <a:latin typeface="Times New Roman"/>
                <a:ea typeface="Calibri"/>
              </a:rPr>
              <a:t> </a:t>
            </a:r>
            <a:endParaRPr lang="ru-RU" sz="2400" b="1" dirty="0" smtClean="0">
              <a:latin typeface="Times New Roman"/>
              <a:ea typeface="Calibri"/>
            </a:endParaRPr>
          </a:p>
          <a:p>
            <a:pPr marL="342900" indent="-342900" algn="just">
              <a:lnSpc>
                <a:spcPct val="115000"/>
              </a:lnSpc>
              <a:buFont typeface="Times New Roman"/>
              <a:buChar char="•"/>
              <a:tabLst>
                <a:tab pos="457200" algn="l"/>
                <a:tab pos="810895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интерактивность, уровень вовлеченности аудитории пользователей и использование инструментария сети Интернет для коммуникации с разными целевыми аудиториями</a:t>
            </a:r>
            <a:endParaRPr lang="ru-RU" sz="2400" b="1" dirty="0" smtClean="0">
              <a:latin typeface="Times New Roman"/>
              <a:ea typeface="Calibri"/>
            </a:endParaRPr>
          </a:p>
          <a:p>
            <a:pPr marL="342900" indent="-342900" algn="just">
              <a:lnSpc>
                <a:spcPct val="115000"/>
              </a:lnSpc>
              <a:buFont typeface="Times New Roman"/>
              <a:buChar char="•"/>
              <a:tabLst>
                <a:tab pos="457200" algn="l"/>
                <a:tab pos="810895" algn="l"/>
              </a:tabLst>
            </a:pPr>
            <a:endParaRPr lang="ru-RU" sz="2400" spc="-65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6350" marR="12065" indent="-6350" algn="ctr">
              <a:lnSpc>
                <a:spcPct val="115000"/>
              </a:lnSpc>
              <a:tabLst>
                <a:tab pos="810895" algn="l"/>
              </a:tabLst>
            </a:pPr>
            <a:endParaRPr lang="ru-RU" sz="2000" b="1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716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SinAbstr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05" y="2"/>
            <a:ext cx="9149107" cy="687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421" y="142852"/>
            <a:ext cx="1464721" cy="108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Заголовок 3"/>
          <p:cNvSpPr txBox="1">
            <a:spLocks/>
          </p:cNvSpPr>
          <p:nvPr/>
        </p:nvSpPr>
        <p:spPr>
          <a:xfrm>
            <a:off x="467544" y="1565521"/>
            <a:ext cx="8098160" cy="488781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30480" lvl="0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630555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Конкурсное задание - 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«Круглый стол образовательных политиков»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(до 60 минут, включая ответы на вопросы жюри).</a:t>
            </a:r>
            <a:endParaRPr lang="ru-RU" sz="2000" dirty="0">
              <a:latin typeface="Times New Roman"/>
              <a:ea typeface="Times New Roman"/>
            </a:endParaRPr>
          </a:p>
          <a:p>
            <a:pPr marR="30480" indent="35369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Формат: открытое обсуждение актуальных вопросов современной системы образования с участием начальника Управления образования </a:t>
            </a:r>
            <a:r>
              <a:rPr lang="ru-RU" sz="2000" dirty="0" err="1">
                <a:latin typeface="Times New Roman"/>
                <a:ea typeface="Times New Roman"/>
              </a:rPr>
              <a:t>г.Казани</a:t>
            </a:r>
            <a:r>
              <a:rPr lang="ru-RU" sz="2000" dirty="0">
                <a:latin typeface="Times New Roman"/>
                <a:ea typeface="Times New Roman"/>
              </a:rPr>
              <a:t>. Предложения по списку возможных вопросов для обсуждения формулируются оргкомитетом. Педагогическая проблема определяется за день до проведения мероприятия</a:t>
            </a:r>
            <a:r>
              <a:rPr lang="ru-RU" sz="2000" dirty="0" smtClean="0">
                <a:latin typeface="Times New Roman"/>
                <a:ea typeface="Times New Roman"/>
              </a:rPr>
              <a:t>. Принимают участие финалисты конкурса(8 человек)</a:t>
            </a:r>
            <a:endParaRPr lang="ru-RU" sz="2000" dirty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u="sng" dirty="0">
                <a:latin typeface="Times New Roman"/>
                <a:ea typeface="Times New Roman"/>
              </a:rPr>
              <a:t>Критерии оценивания:</a:t>
            </a:r>
            <a:endParaRPr lang="ru-RU" sz="2000" dirty="0">
              <a:latin typeface="Times New Roman"/>
              <a:ea typeface="Times New Roman"/>
            </a:endParaRPr>
          </a:p>
          <a:p>
            <a:pPr indent="381635"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-понимание </a:t>
            </a:r>
            <a:r>
              <a:rPr lang="ru-RU" sz="2000" dirty="0">
                <a:latin typeface="Times New Roman"/>
                <a:ea typeface="Times New Roman"/>
              </a:rPr>
              <a:t>тенденций развития образования и вопросов государственной образовательной политики; </a:t>
            </a:r>
            <a:endParaRPr lang="ru-RU" sz="2000" dirty="0" smtClean="0">
              <a:latin typeface="Times New Roman"/>
              <a:ea typeface="Times New Roman"/>
            </a:endParaRPr>
          </a:p>
          <a:p>
            <a:pPr indent="381635"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-глубина </a:t>
            </a:r>
            <a:r>
              <a:rPr lang="ru-RU" sz="2000" dirty="0">
                <a:latin typeface="Times New Roman"/>
                <a:ea typeface="Times New Roman"/>
              </a:rPr>
              <a:t>и нестандартность суждений; </a:t>
            </a:r>
            <a:endParaRPr lang="ru-RU" sz="2000" dirty="0" smtClean="0">
              <a:latin typeface="Times New Roman"/>
              <a:ea typeface="Times New Roman"/>
            </a:endParaRPr>
          </a:p>
          <a:p>
            <a:pPr indent="381635"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-обоснованность </a:t>
            </a:r>
            <a:r>
              <a:rPr lang="ru-RU" sz="2000" dirty="0">
                <a:latin typeface="Times New Roman"/>
                <a:ea typeface="Times New Roman"/>
              </a:rPr>
              <a:t>и конструктивность предложений</a:t>
            </a:r>
            <a:r>
              <a:rPr lang="ru-RU" sz="2000" dirty="0" smtClean="0">
                <a:latin typeface="Times New Roman"/>
                <a:ea typeface="Times New Roman"/>
              </a:rPr>
              <a:t>;</a:t>
            </a:r>
          </a:p>
          <a:p>
            <a:pPr indent="381635"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- </a:t>
            </a:r>
            <a:r>
              <a:rPr lang="ru-RU" sz="2000" dirty="0">
                <a:latin typeface="Times New Roman"/>
                <a:ea typeface="Times New Roman"/>
              </a:rPr>
              <a:t>коммуникативная и языковая культура</a:t>
            </a:r>
            <a:r>
              <a:rPr lang="ru-RU" sz="2000" dirty="0" smtClean="0">
                <a:latin typeface="Times New Roman"/>
                <a:ea typeface="Times New Roman"/>
              </a:rPr>
              <a:t>;</a:t>
            </a:r>
          </a:p>
          <a:p>
            <a:pPr indent="381635"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 -наличие </a:t>
            </a:r>
            <a:r>
              <a:rPr lang="ru-RU" sz="2000" dirty="0">
                <a:latin typeface="Times New Roman"/>
                <a:ea typeface="Times New Roman"/>
              </a:rPr>
              <a:t>ценностных ориентиров и личная позиция.</a:t>
            </a:r>
            <a:endParaRPr lang="ru-RU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980747"/>
            <a:ext cx="78101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1F497D">
                    <a:lumMod val="50000"/>
                  </a:srgbClr>
                </a:solidFill>
                <a:latin typeface="Monotype Corsiva" pitchFamily="66" charset="0"/>
              </a:rPr>
              <a:t>Круглый стол</a:t>
            </a:r>
            <a:endParaRPr lang="ru-RU" sz="2800" b="1" i="1" dirty="0">
              <a:solidFill>
                <a:srgbClr val="1F497D">
                  <a:lumMod val="50000"/>
                </a:srgb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80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SinAbstr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05" y="2"/>
            <a:ext cx="9149107" cy="687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421" y="142852"/>
            <a:ext cx="1464721" cy="108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Заголовок 3"/>
          <p:cNvSpPr txBox="1">
            <a:spLocks/>
          </p:cNvSpPr>
          <p:nvPr/>
        </p:nvSpPr>
        <p:spPr>
          <a:xfrm>
            <a:off x="467544" y="2420888"/>
            <a:ext cx="8098160" cy="40324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30480" lvl="0" algn="just">
              <a:lnSpc>
                <a:spcPct val="115000"/>
              </a:lnSpc>
              <a:spcAft>
                <a:spcPts val="0"/>
              </a:spcAft>
              <a:buSzPts val="1400"/>
              <a:tabLst>
                <a:tab pos="630555" algn="l"/>
              </a:tabLst>
            </a:pPr>
            <a:endParaRPr lang="ru-RU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980747"/>
            <a:ext cx="78101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1F497D">
                    <a:lumMod val="50000"/>
                  </a:srgbClr>
                </a:solidFill>
                <a:latin typeface="Monotype Corsiva" pitchFamily="66" charset="0"/>
              </a:rPr>
              <a:t>Желаю успехов всем участникам конкурса!</a:t>
            </a:r>
            <a:endParaRPr lang="ru-RU" sz="4800" b="1" i="1" dirty="0">
              <a:solidFill>
                <a:srgbClr val="1F497D">
                  <a:lumMod val="50000"/>
                </a:srgbClr>
              </a:solidFill>
              <a:latin typeface="Monotype Corsiva" pitchFamily="66" charset="0"/>
            </a:endParaRPr>
          </a:p>
        </p:txBody>
      </p:sp>
      <p:pic>
        <p:nvPicPr>
          <p:cNvPr id="8" name="Picture 3" descr="j030125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708920"/>
            <a:ext cx="4038600" cy="314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89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SinAbstr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110" y="9132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421" y="142852"/>
            <a:ext cx="1464721" cy="108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Заголовок 3"/>
          <p:cNvSpPr txBox="1">
            <a:spLocks/>
          </p:cNvSpPr>
          <p:nvPr/>
        </p:nvSpPr>
        <p:spPr>
          <a:xfrm>
            <a:off x="685800" y="947676"/>
            <a:ext cx="7772400" cy="133832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>
                <a:solidFill>
                  <a:srgbClr val="1F497D">
                    <a:lumMod val="50000"/>
                  </a:srgbClr>
                </a:solidFill>
                <a:latin typeface="Monotype Corsiva" pitchFamily="66" charset="0"/>
              </a:rPr>
              <a:t>Учитель года </a:t>
            </a:r>
            <a:br>
              <a:rPr lang="ru-RU" sz="4000" b="1" dirty="0" smtClean="0">
                <a:solidFill>
                  <a:srgbClr val="1F497D">
                    <a:lumMod val="50000"/>
                  </a:srgbClr>
                </a:solidFill>
                <a:latin typeface="Monotype Corsiva" pitchFamily="66" charset="0"/>
              </a:rPr>
            </a:br>
            <a:r>
              <a:rPr lang="ru-RU" sz="4000" b="1" dirty="0" smtClean="0">
                <a:solidFill>
                  <a:srgbClr val="1F497D">
                    <a:lumMod val="50000"/>
                  </a:srgbClr>
                </a:solidFill>
                <a:latin typeface="Monotype Corsiva" pitchFamily="66" charset="0"/>
              </a:rPr>
              <a:t>города Казани – </a:t>
            </a:r>
            <a:r>
              <a:rPr lang="ru-RU" sz="4000" b="1" dirty="0" smtClean="0">
                <a:solidFill>
                  <a:srgbClr val="1F497D">
                    <a:lumMod val="50000"/>
                  </a:srgbClr>
                </a:solidFill>
                <a:latin typeface="Monotype Corsiva" pitchFamily="66" charset="0"/>
              </a:rPr>
              <a:t>2022 (районный этап)</a:t>
            </a:r>
            <a:endParaRPr lang="ru-RU" sz="4000" b="1" dirty="0">
              <a:solidFill>
                <a:srgbClr val="1F497D">
                  <a:lumMod val="50000"/>
                </a:srgbClr>
              </a:solidFill>
              <a:latin typeface="Monotype Corsiva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85918" y="2967333"/>
            <a:ext cx="735808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4400" dirty="0" smtClean="0">
                <a:solidFill>
                  <a:prstClr val="black"/>
                </a:solidFill>
                <a:latin typeface="Monotype Corsiva" pitchFamily="66" charset="0"/>
              </a:rPr>
              <a:t>              </a:t>
            </a:r>
            <a:r>
              <a:rPr lang="ru-RU" sz="4400" dirty="0" smtClean="0">
                <a:solidFill>
                  <a:prstClr val="black"/>
                </a:solidFill>
                <a:latin typeface="Monotype Corsiva" pitchFamily="66" charset="0"/>
              </a:rPr>
              <a:t>Номинации </a:t>
            </a:r>
            <a:endParaRPr lang="ru-RU" sz="4400" dirty="0">
              <a:solidFill>
                <a:prstClr val="black"/>
              </a:solidFill>
              <a:latin typeface="Monotype Corsiva" pitchFamily="66" charset="0"/>
            </a:endParaRPr>
          </a:p>
          <a:p>
            <a:pPr marL="514350" indent="-514350"/>
            <a:r>
              <a:rPr lang="ru-RU" sz="4400" dirty="0" smtClean="0">
                <a:solidFill>
                  <a:prstClr val="black"/>
                </a:solidFill>
                <a:latin typeface="Monotype Corsiva" pitchFamily="66" charset="0"/>
              </a:rPr>
              <a:t>    «Учитель-предметник</a:t>
            </a:r>
            <a:r>
              <a:rPr lang="ru-RU" sz="4400" dirty="0" smtClean="0">
                <a:solidFill>
                  <a:prstClr val="black"/>
                </a:solidFill>
                <a:latin typeface="Monotype Corsiva" pitchFamily="66" charset="0"/>
              </a:rPr>
              <a:t>», «Учитель родного (татарского) языка», «Педагогический дебют»</a:t>
            </a:r>
            <a:endParaRPr lang="ru-RU" sz="4400" dirty="0" smtClean="0">
              <a:solidFill>
                <a:prstClr val="black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98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>
                <a:solidFill>
                  <a:schemeClr val="tx2"/>
                </a:solidFill>
              </a:rPr>
              <a:t>Приём документов</a:t>
            </a:r>
            <a:br>
              <a:rPr lang="ru-RU" sz="3200" i="1" dirty="0" smtClean="0">
                <a:solidFill>
                  <a:schemeClr val="tx2"/>
                </a:solidFill>
              </a:rPr>
            </a:br>
            <a:endParaRPr lang="ru-RU" sz="3200" i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5073428"/>
          </a:xfrm>
        </p:spPr>
        <p:txBody>
          <a:bodyPr>
            <a:normAutofit fontScale="62500" lnSpcReduction="20000"/>
          </a:bodyPr>
          <a:lstStyle/>
          <a:p>
            <a:pPr marL="18415" marR="6731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Times New Roman"/>
              </a:rPr>
              <a:t>Для участия в </a:t>
            </a:r>
            <a:r>
              <a:rPr lang="ru-RU" dirty="0" smtClean="0">
                <a:latin typeface="Times New Roman"/>
                <a:ea typeface="Times New Roman"/>
              </a:rPr>
              <a:t>районном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</a:rPr>
              <a:t>этапе </a:t>
            </a:r>
            <a:r>
              <a:rPr lang="ru-RU" dirty="0" smtClean="0">
                <a:latin typeface="Times New Roman"/>
                <a:ea typeface="Times New Roman"/>
              </a:rPr>
              <a:t>Конкурса </a:t>
            </a:r>
            <a:r>
              <a:rPr lang="ru-RU" u="sng" dirty="0" smtClean="0">
                <a:latin typeface="Times New Roman"/>
                <a:ea typeface="Times New Roman"/>
              </a:rPr>
              <a:t>образовательная организация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</a:rPr>
              <a:t>официальным письмом направляет в </a:t>
            </a:r>
            <a:r>
              <a:rPr lang="ru-RU" dirty="0" smtClean="0">
                <a:latin typeface="Times New Roman"/>
                <a:ea typeface="Times New Roman"/>
              </a:rPr>
              <a:t>Учебно-методический сектор Информационно-методического отдела по Советскому району </a:t>
            </a:r>
            <a:r>
              <a:rPr lang="ru-RU" dirty="0" smtClean="0">
                <a:latin typeface="Times New Roman"/>
                <a:ea typeface="Times New Roman"/>
              </a:rPr>
              <a:t>Управления образования города Казани:</a:t>
            </a:r>
            <a:endParaRPr lang="ru-RU" sz="1800" dirty="0" smtClean="0">
              <a:latin typeface="Times New Roman"/>
              <a:ea typeface="Times New Roman"/>
            </a:endParaRPr>
          </a:p>
          <a:p>
            <a:pPr marR="67310" lvl="0" algn="just">
              <a:lnSpc>
                <a:spcPct val="115000"/>
              </a:lnSpc>
              <a:buFont typeface="Wingdings"/>
              <a:buChar char=""/>
            </a:pPr>
            <a:r>
              <a:rPr lang="ru-RU" dirty="0" smtClean="0">
                <a:latin typeface="Times New Roman"/>
                <a:ea typeface="Times New Roman"/>
              </a:rPr>
              <a:t>заявку на участие в Конкурсе;</a:t>
            </a:r>
            <a:endParaRPr lang="ru-RU" sz="1800" dirty="0" smtClean="0">
              <a:latin typeface="Times New Roman"/>
              <a:ea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"/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заявление участника Конкурса;</a:t>
            </a:r>
            <a:endParaRPr lang="ru-RU" sz="1800" dirty="0" smtClean="0">
              <a:latin typeface="Times New Roman"/>
              <a:ea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"/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информационную карту участника Конкурса;</a:t>
            </a:r>
            <a:endParaRPr lang="ru-RU" sz="1800" dirty="0" smtClean="0">
              <a:latin typeface="Times New Roman"/>
              <a:ea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"/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заявку на учебное занятие;</a:t>
            </a:r>
          </a:p>
          <a:p>
            <a:pPr lvl="0">
              <a:lnSpc>
                <a:spcPct val="115000"/>
              </a:lnSpc>
              <a:buFont typeface="Wingdings"/>
              <a:buChar char=""/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согласие на обработку данных;</a:t>
            </a:r>
          </a:p>
          <a:p>
            <a:pPr marL="12065" indent="35369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Данные </a:t>
            </a:r>
            <a:r>
              <a:rPr lang="ru-RU" dirty="0" smtClean="0">
                <a:latin typeface="Times New Roman"/>
                <a:ea typeface="Times New Roman"/>
              </a:rPr>
              <a:t>документы предоставляются в бумажном варианте и на электронном носителе (</a:t>
            </a:r>
            <a:r>
              <a:rPr lang="en-US" dirty="0" smtClean="0">
                <a:latin typeface="Times New Roman"/>
                <a:ea typeface="Times New Roman"/>
              </a:rPr>
              <a:t>USB</a:t>
            </a:r>
            <a:r>
              <a:rPr lang="ru-RU" dirty="0" smtClean="0">
                <a:latin typeface="Times New Roman"/>
                <a:ea typeface="Times New Roman"/>
              </a:rPr>
              <a:t>-флэш-накопитель), </a:t>
            </a:r>
            <a:r>
              <a:rPr lang="ru-RU" dirty="0" smtClean="0">
                <a:latin typeface="Times New Roman"/>
                <a:ea typeface="Times New Roman"/>
              </a:rPr>
              <a:t>а также фотографии в электронном виде (портрет и жанровая) в формате *</a:t>
            </a:r>
            <a:r>
              <a:rPr lang="en-US" dirty="0" smtClean="0">
                <a:latin typeface="Times New Roman"/>
                <a:ea typeface="Times New Roman"/>
              </a:rPr>
              <a:t>jpg</a:t>
            </a:r>
            <a:r>
              <a:rPr lang="ru-RU" dirty="0" smtClean="0">
                <a:latin typeface="Times New Roman"/>
                <a:ea typeface="Times New Roman"/>
              </a:rPr>
              <a:t> с разрешением 300 точек на дюйм без уменьшения исходного размера.</a:t>
            </a:r>
          </a:p>
          <a:p>
            <a:pPr marL="12065" indent="353695" algn="just"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>
                <a:latin typeface="Times New Roman"/>
                <a:ea typeface="Times New Roman"/>
              </a:rPr>
              <a:t>Приём </a:t>
            </a:r>
            <a:r>
              <a:rPr lang="ru-RU" sz="3600" dirty="0" smtClean="0">
                <a:latin typeface="Times New Roman"/>
                <a:ea typeface="Times New Roman"/>
              </a:rPr>
              <a:t>документов в УМС (</a:t>
            </a:r>
            <a:r>
              <a:rPr lang="ru-RU" sz="3600" dirty="0" err="1" smtClean="0">
                <a:latin typeface="Times New Roman"/>
                <a:ea typeface="Times New Roman"/>
              </a:rPr>
              <a:t>Шуртыгина</a:t>
            </a:r>
            <a:r>
              <a:rPr lang="ru-RU" sz="3600" dirty="0" smtClean="0">
                <a:latin typeface="Times New Roman"/>
                <a:ea typeface="Times New Roman"/>
              </a:rPr>
              <a:t>, д.1) </a:t>
            </a:r>
          </a:p>
          <a:p>
            <a:pPr marL="12065" indent="353695" algn="just">
              <a:lnSpc>
                <a:spcPct val="115000"/>
              </a:lnSpc>
              <a:spcAft>
                <a:spcPts val="0"/>
              </a:spcAft>
            </a:pPr>
            <a:r>
              <a:rPr lang="ru-RU" sz="3600" u="sng" dirty="0" smtClean="0">
                <a:latin typeface="Times New Roman"/>
                <a:ea typeface="Times New Roman"/>
              </a:rPr>
              <a:t>1</a:t>
            </a:r>
            <a:r>
              <a:rPr lang="ru-RU" sz="3600" u="sng" dirty="0" smtClean="0">
                <a:latin typeface="Times New Roman"/>
                <a:ea typeface="Times New Roman"/>
              </a:rPr>
              <a:t>0 ноября 2021г., 14.00 – 16.00</a:t>
            </a:r>
            <a:endParaRPr lang="ru-RU" sz="3600" u="sng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271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SinAbstr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05" y="2"/>
            <a:ext cx="9149107" cy="687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421" y="142852"/>
            <a:ext cx="1464721" cy="108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Заголовок 3"/>
          <p:cNvSpPr txBox="1">
            <a:spLocks/>
          </p:cNvSpPr>
          <p:nvPr/>
        </p:nvSpPr>
        <p:spPr>
          <a:xfrm>
            <a:off x="611560" y="1442417"/>
            <a:ext cx="8242176" cy="501094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49580" algn="just">
              <a:spcAft>
                <a:spcPts val="0"/>
              </a:spcAft>
            </a:pPr>
            <a:r>
              <a:rPr lang="ru-RU" sz="2000" b="1" dirty="0">
                <a:solidFill>
                  <a:srgbClr val="26282F"/>
                </a:solidFill>
                <a:latin typeface="Times New Roman"/>
                <a:ea typeface="Calibri"/>
              </a:rPr>
              <a:t>Цель конкурсного испытания: </a:t>
            </a:r>
            <a:r>
              <a:rPr lang="ru-RU" sz="2000" dirty="0">
                <a:solidFill>
                  <a:srgbClr val="26282F"/>
                </a:solidFill>
                <a:latin typeface="Times New Roman"/>
                <a:ea typeface="Calibri"/>
              </a:rPr>
              <a:t>демонстрация конкурсантом методической компетентности и собственного опыта в вопросах обучения и воспитания</a:t>
            </a:r>
          </a:p>
          <a:p>
            <a:pPr indent="449580" algn="just">
              <a:spcAft>
                <a:spcPts val="0"/>
              </a:spcAft>
            </a:pPr>
            <a:r>
              <a:rPr lang="ru-RU" sz="2000" b="1" dirty="0" smtClean="0">
                <a:solidFill>
                  <a:srgbClr val="26282F"/>
                </a:solidFill>
                <a:latin typeface="Times New Roman"/>
                <a:ea typeface="Calibri"/>
              </a:rPr>
              <a:t>Регламент:</a:t>
            </a:r>
            <a:r>
              <a:rPr lang="ru-RU" sz="2000" dirty="0" smtClean="0">
                <a:solidFill>
                  <a:srgbClr val="26282F"/>
                </a:solidFill>
                <a:latin typeface="Times New Roman"/>
                <a:ea typeface="Calibri"/>
              </a:rPr>
              <a:t> </a:t>
            </a:r>
            <a:r>
              <a:rPr lang="ru-RU" sz="2000" dirty="0">
                <a:solidFill>
                  <a:srgbClr val="26282F"/>
                </a:solidFill>
                <a:latin typeface="Times New Roman"/>
                <a:ea typeface="Calibri"/>
              </a:rPr>
              <a:t>о</a:t>
            </a:r>
            <a:r>
              <a:rPr lang="ru-RU" sz="2000" dirty="0" smtClean="0">
                <a:solidFill>
                  <a:srgbClr val="26282F"/>
                </a:solidFill>
                <a:latin typeface="Times New Roman"/>
                <a:ea typeface="Calibri"/>
              </a:rPr>
              <a:t>бщее </a:t>
            </a:r>
            <a:r>
              <a:rPr lang="ru-RU" sz="2000" dirty="0">
                <a:solidFill>
                  <a:srgbClr val="26282F"/>
                </a:solidFill>
                <a:latin typeface="Times New Roman"/>
                <a:ea typeface="Calibri"/>
              </a:rPr>
              <a:t>время – 25 мин.: 15 мин. – выступление, 10 мин. – ответы на </a:t>
            </a:r>
            <a:r>
              <a:rPr lang="ru-RU" sz="2000" dirty="0" smtClean="0">
                <a:solidFill>
                  <a:srgbClr val="26282F"/>
                </a:solidFill>
                <a:latin typeface="Times New Roman"/>
                <a:ea typeface="Calibri"/>
              </a:rPr>
              <a:t>вопросы</a:t>
            </a:r>
          </a:p>
          <a:p>
            <a:pPr indent="449580" algn="just">
              <a:spcAft>
                <a:spcPts val="0"/>
              </a:spcAft>
            </a:pPr>
            <a:r>
              <a:rPr lang="ru-RU" sz="2000" dirty="0">
                <a:solidFill>
                  <a:srgbClr val="26282F"/>
                </a:solidFill>
                <a:latin typeface="Times New Roman"/>
                <a:ea typeface="Calibri"/>
              </a:rPr>
              <a:t>Возможность использования презентации (до 12 слайдов) и собственного </a:t>
            </a:r>
            <a:r>
              <a:rPr lang="ru-RU" sz="2000" dirty="0" err="1">
                <a:solidFill>
                  <a:srgbClr val="26282F"/>
                </a:solidFill>
                <a:latin typeface="Times New Roman"/>
                <a:ea typeface="Calibri"/>
              </a:rPr>
              <a:t>интернет-ресурса</a:t>
            </a:r>
            <a:endParaRPr lang="ru-RU" sz="2000" dirty="0">
              <a:solidFill>
                <a:srgbClr val="26282F"/>
              </a:solidFill>
              <a:latin typeface="Times New Roman"/>
              <a:ea typeface="Calibri"/>
            </a:endParaRPr>
          </a:p>
          <a:p>
            <a:pPr indent="381635" algn="just">
              <a:spcAft>
                <a:spcPts val="0"/>
              </a:spcAft>
            </a:pPr>
            <a:r>
              <a:rPr lang="ru-RU" sz="2000" b="1" dirty="0" smtClean="0">
                <a:solidFill>
                  <a:srgbClr val="26282F"/>
                </a:solidFill>
                <a:latin typeface="Times New Roman"/>
                <a:ea typeface="Calibri"/>
              </a:rPr>
              <a:t>Критерии </a:t>
            </a:r>
            <a:r>
              <a:rPr lang="ru-RU" sz="2000" b="1" dirty="0">
                <a:solidFill>
                  <a:srgbClr val="26282F"/>
                </a:solidFill>
                <a:latin typeface="Times New Roman"/>
                <a:ea typeface="Calibri"/>
              </a:rPr>
              <a:t>оценки конкурсного испытания</a:t>
            </a:r>
            <a:r>
              <a:rPr lang="ru-RU" sz="2000" b="1" dirty="0" smtClean="0">
                <a:solidFill>
                  <a:srgbClr val="26282F"/>
                </a:solidFill>
                <a:latin typeface="Times New Roman"/>
                <a:ea typeface="Calibri"/>
              </a:rPr>
              <a:t>: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sz="2000" dirty="0">
                <a:latin typeface="Times New Roman"/>
                <a:ea typeface="Calibri"/>
              </a:rPr>
              <a:t>умение анализировать, обобщать, выявлять и применять инновационные идеи в своей профессиональной деятельности;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sz="2000" dirty="0">
                <a:latin typeface="Times New Roman"/>
                <a:ea typeface="Calibri"/>
              </a:rPr>
              <a:t>общая и профессиональная эрудиция;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sz="2000" dirty="0">
                <a:latin typeface="Times New Roman"/>
                <a:ea typeface="Calibri"/>
              </a:rPr>
              <a:t>культура публичного выступления;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sz="2000" dirty="0">
                <a:latin typeface="Times New Roman"/>
                <a:ea typeface="Calibri"/>
              </a:rPr>
              <a:t>наличие мониторинга результативности педагогического опыта в соответствии с заявленной темой. </a:t>
            </a:r>
            <a:endParaRPr lang="ru-RU" sz="2000" dirty="0">
              <a:latin typeface="Times New Roman"/>
              <a:ea typeface="Calibri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9352" y="749919"/>
            <a:ext cx="79541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1F497D">
                    <a:lumMod val="50000"/>
                  </a:srgbClr>
                </a:solidFill>
                <a:latin typeface="Monotype Corsiva" pitchFamily="66" charset="0"/>
              </a:rPr>
              <a:t>«</a:t>
            </a:r>
            <a:r>
              <a:rPr lang="ru-RU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Методическая мастерская»</a:t>
            </a:r>
            <a:endParaRPr lang="ru-RU" sz="2400" b="1" dirty="0">
              <a:solidFill>
                <a:srgbClr val="1F497D">
                  <a:lumMod val="50000"/>
                </a:srgb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4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SinAbstr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05" y="2"/>
            <a:ext cx="9149107" cy="687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421" y="142852"/>
            <a:ext cx="1464721" cy="108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Заголовок 3"/>
          <p:cNvSpPr txBox="1">
            <a:spLocks/>
          </p:cNvSpPr>
          <p:nvPr/>
        </p:nvSpPr>
        <p:spPr>
          <a:xfrm>
            <a:off x="611560" y="1442417"/>
            <a:ext cx="8242176" cy="501094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49580" algn="just">
              <a:spcAft>
                <a:spcPts val="0"/>
              </a:spcAft>
            </a:pPr>
            <a:r>
              <a:rPr lang="ru-RU" sz="2400" b="1" dirty="0">
                <a:solidFill>
                  <a:srgbClr val="26282F"/>
                </a:solidFill>
                <a:latin typeface="Times New Roman"/>
                <a:ea typeface="Calibri"/>
              </a:rPr>
              <a:t>1 шаг – </a:t>
            </a:r>
            <a:r>
              <a:rPr lang="ru-RU" sz="2400" dirty="0">
                <a:solidFill>
                  <a:srgbClr val="26282F"/>
                </a:solidFill>
                <a:latin typeface="Times New Roman"/>
                <a:ea typeface="Calibri"/>
              </a:rPr>
              <a:t>провести ревизию своего педагогического опыта</a:t>
            </a:r>
          </a:p>
          <a:p>
            <a:pPr indent="449580" algn="just">
              <a:spcAft>
                <a:spcPts val="0"/>
              </a:spcAft>
            </a:pPr>
            <a:r>
              <a:rPr lang="ru-RU" sz="2400" b="1" dirty="0">
                <a:solidFill>
                  <a:srgbClr val="26282F"/>
                </a:solidFill>
                <a:latin typeface="Times New Roman"/>
                <a:ea typeface="Calibri"/>
              </a:rPr>
              <a:t>2 шаг – </a:t>
            </a:r>
            <a:r>
              <a:rPr lang="ru-RU" sz="2400" dirty="0">
                <a:solidFill>
                  <a:srgbClr val="26282F"/>
                </a:solidFill>
                <a:latin typeface="Times New Roman"/>
                <a:ea typeface="Calibri"/>
              </a:rPr>
              <a:t>определить тему представляемого опыта, сформулировать ее;</a:t>
            </a:r>
          </a:p>
          <a:p>
            <a:pPr indent="449580" algn="just">
              <a:spcAft>
                <a:spcPts val="0"/>
              </a:spcAft>
            </a:pPr>
            <a:r>
              <a:rPr lang="ru-RU" sz="2400" b="1" dirty="0">
                <a:solidFill>
                  <a:srgbClr val="26282F"/>
                </a:solidFill>
                <a:latin typeface="Times New Roman"/>
                <a:ea typeface="Calibri"/>
              </a:rPr>
              <a:t>3 шаг – </a:t>
            </a:r>
            <a:r>
              <a:rPr lang="ru-RU" sz="2400" dirty="0">
                <a:solidFill>
                  <a:srgbClr val="26282F"/>
                </a:solidFill>
                <a:latin typeface="Times New Roman"/>
                <a:ea typeface="Calibri"/>
              </a:rPr>
              <a:t>составить план своего выступления</a:t>
            </a:r>
          </a:p>
          <a:p>
            <a:pPr indent="449580" algn="just">
              <a:spcAft>
                <a:spcPts val="0"/>
              </a:spcAft>
            </a:pPr>
            <a:r>
              <a:rPr lang="ru-RU" sz="2400" b="1" dirty="0">
                <a:solidFill>
                  <a:srgbClr val="26282F"/>
                </a:solidFill>
                <a:latin typeface="Times New Roman"/>
                <a:ea typeface="Calibri"/>
              </a:rPr>
              <a:t>4 шаг – </a:t>
            </a:r>
            <a:r>
              <a:rPr lang="ru-RU" sz="2400" dirty="0">
                <a:solidFill>
                  <a:srgbClr val="26282F"/>
                </a:solidFill>
                <a:latin typeface="Times New Roman"/>
                <a:ea typeface="Calibri"/>
              </a:rPr>
              <a:t>написать текст выступления</a:t>
            </a:r>
            <a:r>
              <a:rPr lang="ru-RU" sz="2400" dirty="0" smtClean="0">
                <a:solidFill>
                  <a:srgbClr val="26282F"/>
                </a:solidFill>
                <a:latin typeface="Times New Roman"/>
                <a:ea typeface="Calibri"/>
              </a:rPr>
              <a:t>;</a:t>
            </a:r>
          </a:p>
          <a:p>
            <a:pPr indent="449580" algn="just">
              <a:spcAft>
                <a:spcPts val="0"/>
              </a:spcAft>
            </a:pPr>
            <a:r>
              <a:rPr lang="ru-RU" sz="2400" b="1" dirty="0">
                <a:solidFill>
                  <a:srgbClr val="26282F"/>
                </a:solidFill>
                <a:latin typeface="Times New Roman"/>
                <a:ea typeface="Calibri"/>
              </a:rPr>
              <a:t>5 шаг – </a:t>
            </a:r>
            <a:r>
              <a:rPr lang="ru-RU" sz="2400" dirty="0">
                <a:solidFill>
                  <a:srgbClr val="26282F"/>
                </a:solidFill>
                <a:latin typeface="Times New Roman"/>
                <a:ea typeface="Calibri"/>
              </a:rPr>
              <a:t>соотнести свое выступление с предъявляемыми в условиях конкурса критериями;</a:t>
            </a:r>
          </a:p>
          <a:p>
            <a:pPr indent="449580" algn="just">
              <a:spcAft>
                <a:spcPts val="0"/>
              </a:spcAft>
            </a:pPr>
            <a:r>
              <a:rPr lang="ru-RU" sz="2400" b="1" dirty="0">
                <a:solidFill>
                  <a:srgbClr val="26282F"/>
                </a:solidFill>
                <a:latin typeface="Times New Roman"/>
                <a:ea typeface="Calibri"/>
              </a:rPr>
              <a:t>6 шаг - </a:t>
            </a:r>
            <a:r>
              <a:rPr lang="ru-RU" sz="2400" dirty="0">
                <a:solidFill>
                  <a:srgbClr val="26282F"/>
                </a:solidFill>
                <a:latin typeface="Times New Roman"/>
                <a:ea typeface="Calibri"/>
              </a:rPr>
              <a:t>подготовить компьютерную презентацию к своему выступлению;</a:t>
            </a:r>
          </a:p>
          <a:p>
            <a:pPr indent="449580" algn="just">
              <a:spcAft>
                <a:spcPts val="0"/>
              </a:spcAft>
            </a:pPr>
            <a:r>
              <a:rPr lang="ru-RU" sz="2400" b="1" dirty="0">
                <a:solidFill>
                  <a:srgbClr val="26282F"/>
                </a:solidFill>
                <a:latin typeface="Times New Roman"/>
                <a:ea typeface="Calibri"/>
              </a:rPr>
              <a:t>7 шаг – </a:t>
            </a:r>
            <a:r>
              <a:rPr lang="ru-RU" sz="2400" dirty="0">
                <a:solidFill>
                  <a:srgbClr val="26282F"/>
                </a:solidFill>
                <a:latin typeface="Times New Roman"/>
                <a:ea typeface="Calibri"/>
              </a:rPr>
              <a:t>отрепетировать выступление перед публикой (зеркалом)</a:t>
            </a:r>
          </a:p>
          <a:p>
            <a:pPr indent="449580" algn="just">
              <a:spcAft>
                <a:spcPts val="0"/>
              </a:spcAft>
            </a:pPr>
            <a:endParaRPr lang="ru-RU" sz="2000" b="1" dirty="0">
              <a:solidFill>
                <a:srgbClr val="26282F"/>
              </a:solidFill>
              <a:latin typeface="Times New Roman"/>
              <a:ea typeface="Calibri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9352" y="749919"/>
            <a:ext cx="79541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1F497D">
                    <a:lumMod val="50000"/>
                  </a:srgbClr>
                </a:solidFill>
                <a:latin typeface="Monotype Corsiva" pitchFamily="66" charset="0"/>
              </a:rPr>
              <a:t>«</a:t>
            </a:r>
            <a:r>
              <a:rPr lang="ru-RU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Методическая мастерская»</a:t>
            </a:r>
            <a:endParaRPr lang="ru-RU" sz="2400" b="1" dirty="0">
              <a:solidFill>
                <a:srgbClr val="1F497D">
                  <a:lumMod val="50000"/>
                </a:srgb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75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SinAbstr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05" y="2"/>
            <a:ext cx="9149107" cy="687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421" y="142852"/>
            <a:ext cx="1464721" cy="108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Заголовок 3"/>
          <p:cNvSpPr txBox="1">
            <a:spLocks/>
          </p:cNvSpPr>
          <p:nvPr/>
        </p:nvSpPr>
        <p:spPr>
          <a:xfrm>
            <a:off x="611560" y="1442417"/>
            <a:ext cx="8242176" cy="501094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49580" algn="just">
              <a:spcAft>
                <a:spcPts val="0"/>
              </a:spcAft>
            </a:pPr>
            <a:r>
              <a:rPr lang="ru-RU" sz="2200" b="1" dirty="0">
                <a:solidFill>
                  <a:srgbClr val="26282F"/>
                </a:solidFill>
                <a:latin typeface="Times New Roman"/>
                <a:ea typeface="Calibri"/>
              </a:rPr>
              <a:t>Тема опыта </a:t>
            </a:r>
            <a:r>
              <a:rPr lang="ru-RU" sz="2200" dirty="0">
                <a:solidFill>
                  <a:srgbClr val="26282F"/>
                </a:solidFill>
                <a:latin typeface="Times New Roman"/>
                <a:ea typeface="Calibri"/>
              </a:rPr>
              <a:t>(проблема из противоречий в образовании)</a:t>
            </a:r>
          </a:p>
          <a:p>
            <a:pPr indent="449580" algn="just">
              <a:spcAft>
                <a:spcPts val="0"/>
              </a:spcAft>
            </a:pPr>
            <a:r>
              <a:rPr lang="ru-RU" sz="2200" b="1" dirty="0">
                <a:solidFill>
                  <a:srgbClr val="26282F"/>
                </a:solidFill>
                <a:latin typeface="Times New Roman"/>
                <a:ea typeface="Calibri"/>
              </a:rPr>
              <a:t>Цель, задачи, </a:t>
            </a:r>
            <a:r>
              <a:rPr lang="ru-RU" sz="2200" dirty="0">
                <a:solidFill>
                  <a:srgbClr val="26282F"/>
                </a:solidFill>
                <a:latin typeface="Times New Roman"/>
                <a:ea typeface="Calibri"/>
              </a:rPr>
              <a:t>которые ставите для решения проблемы;</a:t>
            </a:r>
          </a:p>
          <a:p>
            <a:pPr indent="449580" algn="just">
              <a:spcAft>
                <a:spcPts val="0"/>
              </a:spcAft>
            </a:pPr>
            <a:r>
              <a:rPr lang="ru-RU" sz="2200" b="1" dirty="0">
                <a:solidFill>
                  <a:srgbClr val="26282F"/>
                </a:solidFill>
                <a:latin typeface="Times New Roman"/>
                <a:ea typeface="Calibri"/>
              </a:rPr>
              <a:t>Направления деятельности;</a:t>
            </a:r>
          </a:p>
          <a:p>
            <a:pPr indent="449580" algn="just">
              <a:spcAft>
                <a:spcPts val="0"/>
              </a:spcAft>
            </a:pPr>
            <a:r>
              <a:rPr lang="ru-RU" sz="2200" b="1" dirty="0">
                <a:solidFill>
                  <a:srgbClr val="26282F"/>
                </a:solidFill>
                <a:latin typeface="Times New Roman"/>
                <a:ea typeface="Calibri"/>
              </a:rPr>
              <a:t>Взаимодействия </a:t>
            </a:r>
            <a:r>
              <a:rPr lang="ru-RU" sz="2200" dirty="0">
                <a:solidFill>
                  <a:srgbClr val="26282F"/>
                </a:solidFill>
                <a:latin typeface="Times New Roman"/>
                <a:ea typeface="Calibri"/>
              </a:rPr>
              <a:t>(сотрудничество)</a:t>
            </a:r>
          </a:p>
          <a:p>
            <a:pPr indent="449580" algn="just">
              <a:spcAft>
                <a:spcPts val="0"/>
              </a:spcAft>
            </a:pPr>
            <a:r>
              <a:rPr lang="ru-RU" sz="2200" b="1" dirty="0">
                <a:solidFill>
                  <a:srgbClr val="26282F"/>
                </a:solidFill>
                <a:latin typeface="Times New Roman"/>
                <a:ea typeface="Calibri"/>
              </a:rPr>
              <a:t>Технологии, методики, </a:t>
            </a:r>
            <a:r>
              <a:rPr lang="ru-RU" sz="2200" dirty="0">
                <a:solidFill>
                  <a:srgbClr val="26282F"/>
                </a:solidFill>
                <a:latin typeface="Times New Roman"/>
                <a:ea typeface="Calibri"/>
              </a:rPr>
              <a:t>используемые в работе (найти «изюминку»)</a:t>
            </a:r>
          </a:p>
          <a:p>
            <a:pPr indent="449580" algn="just">
              <a:spcAft>
                <a:spcPts val="0"/>
              </a:spcAft>
            </a:pPr>
            <a:r>
              <a:rPr lang="ru-RU" sz="2200" b="1" dirty="0">
                <a:solidFill>
                  <a:srgbClr val="26282F"/>
                </a:solidFill>
                <a:latin typeface="Times New Roman"/>
                <a:ea typeface="Calibri"/>
              </a:rPr>
              <a:t>Результат </a:t>
            </a:r>
            <a:r>
              <a:rPr lang="ru-RU" sz="2200" dirty="0">
                <a:solidFill>
                  <a:srgbClr val="26282F"/>
                </a:solidFill>
                <a:latin typeface="Times New Roman"/>
                <a:ea typeface="Calibri"/>
              </a:rPr>
              <a:t>(прогнозируемый и реальный)</a:t>
            </a:r>
          </a:p>
          <a:p>
            <a:pPr indent="449580" algn="just">
              <a:spcAft>
                <a:spcPts val="0"/>
              </a:spcAft>
            </a:pPr>
            <a:endParaRPr lang="ru-RU" sz="2200" b="1" dirty="0">
              <a:solidFill>
                <a:srgbClr val="26282F"/>
              </a:solidFill>
              <a:latin typeface="Times New Roman"/>
              <a:ea typeface="Calibri"/>
            </a:endParaRPr>
          </a:p>
          <a:p>
            <a:pPr indent="449580" algn="just">
              <a:spcAft>
                <a:spcPts val="0"/>
              </a:spcAft>
            </a:pPr>
            <a:r>
              <a:rPr lang="ru-RU" sz="2200" b="1" dirty="0">
                <a:solidFill>
                  <a:srgbClr val="26282F"/>
                </a:solidFill>
                <a:latin typeface="Times New Roman"/>
                <a:ea typeface="Calibri"/>
              </a:rPr>
              <a:t>Возможно:</a:t>
            </a:r>
          </a:p>
          <a:p>
            <a:pPr indent="449580" algn="just">
              <a:spcAft>
                <a:spcPts val="0"/>
              </a:spcAft>
            </a:pPr>
            <a:r>
              <a:rPr lang="ru-RU" sz="2200" dirty="0">
                <a:solidFill>
                  <a:srgbClr val="26282F"/>
                </a:solidFill>
                <a:latin typeface="Times New Roman"/>
                <a:ea typeface="Calibri"/>
              </a:rPr>
              <a:t>Мое педагогическое кредо</a:t>
            </a:r>
          </a:p>
          <a:p>
            <a:pPr indent="449580" algn="just">
              <a:spcAft>
                <a:spcPts val="0"/>
              </a:spcAft>
            </a:pPr>
            <a:r>
              <a:rPr lang="ru-RU" sz="2200" dirty="0">
                <a:solidFill>
                  <a:srgbClr val="26282F"/>
                </a:solidFill>
                <a:latin typeface="Times New Roman"/>
                <a:ea typeface="Calibri"/>
              </a:rPr>
              <a:t>Мои правила</a:t>
            </a:r>
          </a:p>
          <a:p>
            <a:pPr indent="449580" algn="just">
              <a:spcAft>
                <a:spcPts val="0"/>
              </a:spcAft>
            </a:pPr>
            <a:r>
              <a:rPr lang="ru-RU" sz="2200" dirty="0">
                <a:solidFill>
                  <a:srgbClr val="26282F"/>
                </a:solidFill>
                <a:latin typeface="Times New Roman"/>
                <a:ea typeface="Calibri"/>
              </a:rPr>
              <a:t>Педагогические ценности</a:t>
            </a:r>
          </a:p>
          <a:p>
            <a:pPr indent="449580" algn="just">
              <a:spcAft>
                <a:spcPts val="0"/>
              </a:spcAft>
            </a:pPr>
            <a:endParaRPr lang="ru-RU" sz="2000" b="1" dirty="0">
              <a:solidFill>
                <a:srgbClr val="26282F"/>
              </a:solidFill>
              <a:latin typeface="Times New Roman"/>
              <a:ea typeface="Calibri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9352" y="749919"/>
            <a:ext cx="79541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1F497D">
                    <a:lumMod val="50000"/>
                  </a:srgbClr>
                </a:solidFill>
                <a:latin typeface="Monotype Corsiva" pitchFamily="66" charset="0"/>
              </a:rPr>
              <a:t>«</a:t>
            </a:r>
            <a:r>
              <a:rPr lang="ru-RU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Методическая мастерская»</a:t>
            </a:r>
            <a:endParaRPr lang="ru-RU" sz="2400" b="1" dirty="0">
              <a:solidFill>
                <a:srgbClr val="1F497D">
                  <a:lumMod val="50000"/>
                </a:srgb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92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SinAbstr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05" y="2"/>
            <a:ext cx="9149107" cy="687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421" y="142852"/>
            <a:ext cx="1464721" cy="108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Заголовок 3"/>
          <p:cNvSpPr txBox="1">
            <a:spLocks/>
          </p:cNvSpPr>
          <p:nvPr/>
        </p:nvSpPr>
        <p:spPr>
          <a:xfrm>
            <a:off x="611560" y="1442417"/>
            <a:ext cx="8242176" cy="501094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49580" algn="just">
              <a:spcAft>
                <a:spcPts val="0"/>
              </a:spcAft>
            </a:pPr>
            <a:r>
              <a:rPr lang="ru-RU" sz="2000" b="1" dirty="0">
                <a:solidFill>
                  <a:srgbClr val="26282F"/>
                </a:solidFill>
                <a:latin typeface="Times New Roman"/>
                <a:ea typeface="Calibri"/>
              </a:rPr>
              <a:t>Цель:</a:t>
            </a:r>
            <a:r>
              <a:rPr lang="ru-RU" sz="2000" dirty="0">
                <a:solidFill>
                  <a:srgbClr val="26282F"/>
                </a:solidFill>
                <a:latin typeface="Times New Roman"/>
                <a:ea typeface="Calibri"/>
              </a:rPr>
              <a:t> демонстрация конкурсантом профессиональных компетенций в области проектирования, организации, проведения и </a:t>
            </a:r>
            <a:r>
              <a:rPr lang="ru-RU" sz="2000" dirty="0" smtClean="0">
                <a:solidFill>
                  <a:srgbClr val="26282F"/>
                </a:solidFill>
                <a:latin typeface="Times New Roman"/>
                <a:ea typeface="Calibri"/>
              </a:rPr>
              <a:t>анализа </a:t>
            </a:r>
            <a:r>
              <a:rPr lang="ru-RU" sz="2000" dirty="0">
                <a:solidFill>
                  <a:srgbClr val="26282F"/>
                </a:solidFill>
                <a:latin typeface="Times New Roman"/>
                <a:ea typeface="Calibri"/>
              </a:rPr>
              <a:t>урока </a:t>
            </a:r>
            <a:r>
              <a:rPr lang="ru-RU" sz="2000" dirty="0" smtClean="0">
                <a:solidFill>
                  <a:srgbClr val="26282F"/>
                </a:solidFill>
                <a:latin typeface="Times New Roman"/>
                <a:ea typeface="Calibri"/>
              </a:rPr>
              <a:t>как основной формы организации учебно-воспитательного процесса и учебной деятельности обучающихся.</a:t>
            </a:r>
            <a:endParaRPr lang="ru-RU" sz="2000" dirty="0"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2000" b="1" dirty="0" smtClean="0">
                <a:solidFill>
                  <a:srgbClr val="26282F"/>
                </a:solidFill>
                <a:latin typeface="Times New Roman"/>
                <a:ea typeface="Calibri"/>
              </a:rPr>
              <a:t>Регламент</a:t>
            </a:r>
            <a:r>
              <a:rPr lang="ru-RU" sz="2000" b="1" dirty="0">
                <a:solidFill>
                  <a:srgbClr val="26282F"/>
                </a:solidFill>
                <a:latin typeface="Times New Roman"/>
                <a:ea typeface="Calibri"/>
              </a:rPr>
              <a:t>: </a:t>
            </a:r>
            <a:r>
              <a:rPr lang="ru-RU" sz="2000" dirty="0" smtClean="0">
                <a:solidFill>
                  <a:srgbClr val="26282F"/>
                </a:solidFill>
                <a:latin typeface="Times New Roman"/>
                <a:ea typeface="Calibri"/>
              </a:rPr>
              <a:t>проведение </a:t>
            </a:r>
            <a:r>
              <a:rPr lang="ru-RU" sz="2000" dirty="0">
                <a:solidFill>
                  <a:srgbClr val="26282F"/>
                </a:solidFill>
                <a:latin typeface="Times New Roman"/>
                <a:ea typeface="Calibri"/>
              </a:rPr>
              <a:t>урока – 35 минут; самоанализ урока и ответы на вопросы членов жюри – до </a:t>
            </a:r>
            <a:r>
              <a:rPr lang="ru-RU" sz="2000" dirty="0" smtClean="0">
                <a:solidFill>
                  <a:srgbClr val="26282F"/>
                </a:solidFill>
                <a:latin typeface="Times New Roman"/>
                <a:ea typeface="Calibri"/>
              </a:rPr>
              <a:t>10 </a:t>
            </a:r>
            <a:r>
              <a:rPr lang="ru-RU" sz="2000" dirty="0">
                <a:solidFill>
                  <a:srgbClr val="26282F"/>
                </a:solidFill>
                <a:latin typeface="Times New Roman"/>
                <a:ea typeface="Calibri"/>
              </a:rPr>
              <a:t>минут</a:t>
            </a:r>
            <a:r>
              <a:rPr lang="ru-RU" sz="2000" dirty="0" smtClean="0">
                <a:solidFill>
                  <a:srgbClr val="26282F"/>
                </a:solidFill>
                <a:latin typeface="Times New Roman"/>
                <a:ea typeface="Calibri"/>
              </a:rPr>
              <a:t>.</a:t>
            </a:r>
          </a:p>
          <a:p>
            <a:pPr indent="381635" algn="just">
              <a:spcAft>
                <a:spcPts val="0"/>
              </a:spcAft>
            </a:pPr>
            <a:r>
              <a:rPr lang="ru-RU" sz="2000" b="1" dirty="0">
                <a:solidFill>
                  <a:srgbClr val="26282F"/>
                </a:solidFill>
                <a:latin typeface="Times New Roman"/>
                <a:ea typeface="Calibri"/>
              </a:rPr>
              <a:t>Критерии оценки конкурсного испытания</a:t>
            </a:r>
            <a:r>
              <a:rPr lang="ru-RU" sz="2000" b="1" dirty="0" smtClean="0">
                <a:solidFill>
                  <a:srgbClr val="26282F"/>
                </a:solidFill>
                <a:latin typeface="Times New Roman"/>
                <a:ea typeface="Calibri"/>
              </a:rPr>
              <a:t>: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sz="2000" dirty="0">
                <a:latin typeface="Times New Roman"/>
                <a:ea typeface="Calibri"/>
              </a:rPr>
              <a:t>корректность и глубина понимания предметного содержания</a:t>
            </a:r>
            <a:r>
              <a:rPr lang="ru-RU" sz="2000" dirty="0" smtClean="0">
                <a:latin typeface="Times New Roman"/>
                <a:ea typeface="Calibri"/>
              </a:rPr>
              <a:t>;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sz="2000" dirty="0" smtClean="0">
                <a:latin typeface="Times New Roman"/>
                <a:ea typeface="Calibri"/>
              </a:rPr>
              <a:t>методическая </a:t>
            </a:r>
            <a:r>
              <a:rPr lang="ru-RU" sz="2000" dirty="0">
                <a:latin typeface="Times New Roman"/>
                <a:ea typeface="Calibri"/>
              </a:rPr>
              <a:t>и психолого-педагогическая грамотность при проведении занятия и поддержка учебной мотивации</a:t>
            </a:r>
            <a:r>
              <a:rPr lang="ru-RU" sz="2000" dirty="0" smtClean="0">
                <a:latin typeface="Times New Roman"/>
                <a:ea typeface="Calibri"/>
              </a:rPr>
              <a:t>;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sz="2000" dirty="0" smtClean="0">
                <a:latin typeface="Times New Roman"/>
                <a:ea typeface="Calibri"/>
              </a:rPr>
              <a:t> </a:t>
            </a:r>
            <a:r>
              <a:rPr lang="ru-RU" sz="2000" dirty="0">
                <a:latin typeface="Times New Roman"/>
                <a:ea typeface="Calibri"/>
              </a:rPr>
              <a:t>творческий и адекватный подход к решению профессиональных задач; коммуникативная и речевая культура</a:t>
            </a:r>
            <a:r>
              <a:rPr lang="ru-RU" sz="2000" dirty="0" smtClean="0">
                <a:latin typeface="Times New Roman"/>
                <a:ea typeface="Calibri"/>
              </a:rPr>
              <a:t>;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sz="2000" dirty="0" smtClean="0">
                <a:latin typeface="Times New Roman"/>
                <a:ea typeface="Calibri"/>
              </a:rPr>
              <a:t> </a:t>
            </a:r>
            <a:r>
              <a:rPr lang="ru-RU" sz="2000" dirty="0">
                <a:latin typeface="Times New Roman"/>
                <a:ea typeface="Calibri"/>
              </a:rPr>
              <a:t>целеполагание и результативность</a:t>
            </a:r>
            <a:r>
              <a:rPr lang="ru-RU" sz="2000" dirty="0" smtClean="0">
                <a:latin typeface="Times New Roman"/>
                <a:ea typeface="Calibri"/>
              </a:rPr>
              <a:t>;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sz="2000" dirty="0" smtClean="0">
                <a:latin typeface="Times New Roman"/>
                <a:ea typeface="Calibri"/>
              </a:rPr>
              <a:t> </a:t>
            </a:r>
            <a:r>
              <a:rPr lang="ru-RU" sz="2000" dirty="0">
                <a:latin typeface="Times New Roman"/>
                <a:ea typeface="Calibri"/>
              </a:rPr>
              <a:t>рефлексия проведенного урока (самоанализ). 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9352" y="749919"/>
            <a:ext cx="79541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1F497D">
                    <a:lumMod val="50000"/>
                  </a:srgbClr>
                </a:solidFill>
                <a:latin typeface="Monotype Corsiva" pitchFamily="66" charset="0"/>
              </a:rPr>
              <a:t>«</a:t>
            </a:r>
            <a:r>
              <a:rPr lang="ru-RU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Урок»</a:t>
            </a:r>
            <a:endParaRPr lang="ru-RU" sz="2400" b="1" dirty="0">
              <a:solidFill>
                <a:srgbClr val="1F497D">
                  <a:lumMod val="50000"/>
                </a:srgb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48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SinAbstr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05" y="2"/>
            <a:ext cx="9149107" cy="687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421" y="142852"/>
            <a:ext cx="1464721" cy="108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Заголовок 3"/>
          <p:cNvSpPr txBox="1">
            <a:spLocks/>
          </p:cNvSpPr>
          <p:nvPr/>
        </p:nvSpPr>
        <p:spPr>
          <a:xfrm>
            <a:off x="611560" y="1580916"/>
            <a:ext cx="8242176" cy="487244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49580" algn="just">
              <a:spcAft>
                <a:spcPts val="0"/>
              </a:spcAft>
            </a:pPr>
            <a:r>
              <a:rPr lang="ru-RU" sz="2000" b="1" dirty="0" smtClean="0">
                <a:solidFill>
                  <a:srgbClr val="26282F"/>
                </a:solidFill>
                <a:latin typeface="Times New Roman"/>
                <a:ea typeface="Calibri"/>
              </a:rPr>
              <a:t>Цель:</a:t>
            </a:r>
            <a:r>
              <a:rPr lang="ru-RU" sz="2000" dirty="0" smtClean="0">
                <a:solidFill>
                  <a:srgbClr val="26282F"/>
                </a:solidFill>
                <a:latin typeface="Times New Roman"/>
                <a:ea typeface="Calibri"/>
              </a:rPr>
              <a:t> </a:t>
            </a:r>
            <a:r>
              <a:rPr lang="ru-RU" sz="2000" dirty="0" smtClean="0">
                <a:latin typeface="Times New Roman"/>
                <a:ea typeface="Calibri"/>
              </a:rPr>
              <a:t>демонстрация конкурсантами профессионально-личностных компетенций в области воспитания и социализации обучающихся. </a:t>
            </a:r>
            <a:r>
              <a:rPr lang="ru-RU" sz="2000" b="1" dirty="0" smtClean="0">
                <a:latin typeface="Times New Roman"/>
                <a:ea typeface="Calibri"/>
              </a:rPr>
              <a:t>Регламент конкурсного испытания:</a:t>
            </a:r>
            <a:r>
              <a:rPr lang="ru-RU" sz="2000" dirty="0" smtClean="0">
                <a:latin typeface="Times New Roman"/>
                <a:ea typeface="Calibri"/>
              </a:rPr>
              <a:t> проведение классного часа – 20 минут, ответы на вопросы членов жюри (экспертов) – до 10 минут (очно). </a:t>
            </a:r>
            <a:r>
              <a:rPr lang="ru-RU" sz="2000" b="1" dirty="0" smtClean="0">
                <a:solidFill>
                  <a:srgbClr val="26282F"/>
                </a:solidFill>
                <a:latin typeface="Times New Roman"/>
                <a:ea typeface="Calibri"/>
              </a:rPr>
              <a:t>Критерии оценки конкурсного испытания:</a:t>
            </a: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Calibri"/>
              </a:rPr>
              <a:t> -глубина</a:t>
            </a:r>
            <a:r>
              <a:rPr lang="ru-RU" sz="2000" dirty="0">
                <a:latin typeface="Times New Roman"/>
                <a:ea typeface="Calibri"/>
              </a:rPr>
              <a:t>, уровень раскрытия и воспитательная ценность  </a:t>
            </a:r>
            <a:r>
              <a:rPr lang="ru-RU" sz="2000" dirty="0" smtClean="0">
                <a:latin typeface="Times New Roman"/>
                <a:ea typeface="Calibri"/>
              </a:rPr>
              <a:t>   проведенного </a:t>
            </a:r>
            <a:r>
              <a:rPr lang="ru-RU" sz="2000" dirty="0">
                <a:latin typeface="Times New Roman"/>
                <a:ea typeface="Calibri"/>
              </a:rPr>
              <a:t>классного часа</a:t>
            </a:r>
            <a:r>
              <a:rPr lang="ru-RU" sz="2000" dirty="0" smtClean="0">
                <a:latin typeface="Times New Roman"/>
                <a:ea typeface="Calibri"/>
              </a:rPr>
              <a:t>;</a:t>
            </a: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Calibri"/>
              </a:rPr>
              <a:t> -методическая </a:t>
            </a:r>
            <a:r>
              <a:rPr lang="ru-RU" sz="2000" dirty="0">
                <a:latin typeface="Times New Roman"/>
                <a:ea typeface="Calibri"/>
              </a:rPr>
              <a:t>и психолого-педагогическая грамотность при проведении классного часа</a:t>
            </a:r>
            <a:r>
              <a:rPr lang="ru-RU" sz="2000" dirty="0" smtClean="0">
                <a:latin typeface="Times New Roman"/>
                <a:ea typeface="Calibri"/>
              </a:rPr>
              <a:t>;</a:t>
            </a: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Calibri"/>
              </a:rPr>
              <a:t> -творческий </a:t>
            </a:r>
            <a:r>
              <a:rPr lang="ru-RU" sz="2000" dirty="0">
                <a:latin typeface="Times New Roman"/>
                <a:ea typeface="Calibri"/>
              </a:rPr>
              <a:t>и адекватный подход к решению воспитательных задач</a:t>
            </a:r>
            <a:r>
              <a:rPr lang="ru-RU" sz="2000" dirty="0" smtClean="0">
                <a:latin typeface="Times New Roman"/>
                <a:ea typeface="Calibri"/>
              </a:rPr>
              <a:t>;</a:t>
            </a: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Calibri"/>
              </a:rPr>
              <a:t>- результативность </a:t>
            </a:r>
            <a:r>
              <a:rPr lang="ru-RU" sz="2000" dirty="0">
                <a:latin typeface="Times New Roman"/>
                <a:ea typeface="Calibri"/>
              </a:rPr>
              <a:t>и эффективность решения воспитательных задач</a:t>
            </a:r>
            <a:r>
              <a:rPr lang="ru-RU" sz="2000" dirty="0" smtClean="0">
                <a:latin typeface="Times New Roman"/>
                <a:ea typeface="Calibri"/>
              </a:rPr>
              <a:t>;</a:t>
            </a: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Calibri"/>
              </a:rPr>
              <a:t>-коммуникативная </a:t>
            </a:r>
            <a:r>
              <a:rPr lang="ru-RU" sz="2000" dirty="0">
                <a:latin typeface="Times New Roman"/>
                <a:ea typeface="Calibri"/>
              </a:rPr>
              <a:t>и речевая культура, личностная ориентированность. </a:t>
            </a:r>
            <a:endParaRPr lang="ru-RU" sz="2000" dirty="0" smtClean="0">
              <a:latin typeface="Times New Roman"/>
              <a:ea typeface="Calibri"/>
            </a:endParaRP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dirty="0">
              <a:latin typeface="Times New Roman"/>
              <a:ea typeface="Times New Roman"/>
            </a:endParaRPr>
          </a:p>
          <a:p>
            <a:pPr indent="449580" algn="just" fontAlgn="base" hangingPunct="0">
              <a:spcAft>
                <a:spcPts val="0"/>
              </a:spcAft>
              <a:tabLst>
                <a:tab pos="540385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По итогам заочного и первого очного туров определяется восемь участников, набравших максимальное количество баллов.</a:t>
            </a:r>
            <a:endParaRPr lang="ru-RU" sz="12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</a:rPr>
              <a:t> </a:t>
            </a:r>
            <a:endParaRPr lang="ru-RU" sz="1200" dirty="0"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749919"/>
            <a:ext cx="7747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rgbClr val="1F497D">
                  <a:lumMod val="50000"/>
                </a:srgbClr>
              </a:solidFill>
              <a:latin typeface="Monotype Corsiva" pitchFamily="66" charset="0"/>
            </a:endParaRPr>
          </a:p>
          <a:p>
            <a:pPr algn="ctr"/>
            <a:r>
              <a:rPr lang="ru-RU" sz="2400" b="1" dirty="0" smtClean="0">
                <a:solidFill>
                  <a:srgbClr val="1F497D">
                    <a:lumMod val="50000"/>
                  </a:srgbClr>
                </a:solidFill>
                <a:latin typeface="Monotype Corsiva" pitchFamily="66" charset="0"/>
              </a:rPr>
              <a:t>«</a:t>
            </a:r>
            <a:r>
              <a:rPr lang="ru-RU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Классный час»</a:t>
            </a:r>
            <a:endParaRPr lang="ru-RU" sz="2400" b="1" dirty="0">
              <a:solidFill>
                <a:srgbClr val="1F497D">
                  <a:lumMod val="50000"/>
                </a:srgb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66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SinAbstr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05" y="2"/>
            <a:ext cx="9149107" cy="687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421" y="142852"/>
            <a:ext cx="1464721" cy="108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Заголовок 3"/>
          <p:cNvSpPr txBox="1">
            <a:spLocks/>
          </p:cNvSpPr>
          <p:nvPr/>
        </p:nvSpPr>
        <p:spPr>
          <a:xfrm>
            <a:off x="467544" y="1284651"/>
            <a:ext cx="8098160" cy="516868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381635" algn="just">
              <a:spcAft>
                <a:spcPts val="0"/>
              </a:spcAft>
            </a:pP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Цель: </a:t>
            </a:r>
            <a:r>
              <a:rPr lang="ru-RU" sz="1800" dirty="0" smtClean="0">
                <a:latin typeface="Times New Roman"/>
                <a:ea typeface="Times New Roman"/>
              </a:rPr>
              <a:t>демонстрация профессионального мастерства лауреатов конкурса в области передачи собственного инновационного педагогического опыта в условиях интерактивного профессионального общения.</a:t>
            </a:r>
            <a:endParaRPr lang="ru-RU" sz="1600" dirty="0" smtClean="0">
              <a:latin typeface="Times New Roman"/>
              <a:ea typeface="Times New Roman"/>
            </a:endParaRPr>
          </a:p>
          <a:p>
            <a:pPr indent="381635" algn="just">
              <a:spcAft>
                <a:spcPts val="0"/>
              </a:spcAft>
            </a:pP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Формат конкурсного испытания: </a:t>
            </a:r>
            <a:r>
              <a:rPr lang="ru-RU" sz="1800" dirty="0" smtClean="0">
                <a:latin typeface="Times New Roman"/>
                <a:ea typeface="Times New Roman"/>
              </a:rPr>
              <a:t>публичная индивидуальная презентация на сцене образовательных технологий (методов, эффективных приемов и т.д.) в целях трансляции лучшего педагогического опыта и инновационных практик.</a:t>
            </a:r>
            <a:endParaRPr lang="ru-RU" sz="1600" dirty="0" smtClean="0">
              <a:latin typeface="Times New Roman"/>
              <a:ea typeface="Times New Roman"/>
            </a:endParaRPr>
          </a:p>
          <a:p>
            <a:pPr indent="381635" algn="just">
              <a:spcAft>
                <a:spcPts val="0"/>
              </a:spcAft>
            </a:pPr>
            <a:r>
              <a:rPr lang="ru-RU" sz="1800" b="1" dirty="0" smtClean="0">
                <a:latin typeface="Times New Roman"/>
                <a:ea typeface="Times New Roman"/>
              </a:rPr>
              <a:t>Регламент:</a:t>
            </a:r>
            <a:r>
              <a:rPr lang="ru-RU" sz="1800" dirty="0" smtClean="0">
                <a:latin typeface="Times New Roman"/>
                <a:ea typeface="Times New Roman"/>
              </a:rPr>
              <a:t> проведение мастер-класса - 20 минут; ответы на вопросы членов жюри - до 10 минут.</a:t>
            </a:r>
          </a:p>
          <a:p>
            <a:pPr indent="381635" algn="just">
              <a:spcAft>
                <a:spcPts val="0"/>
              </a:spcAft>
            </a:pPr>
            <a:r>
              <a:rPr lang="ru-RU" sz="1600" b="1" dirty="0" smtClean="0">
                <a:latin typeface="Times New Roman"/>
                <a:ea typeface="Times New Roman"/>
              </a:rPr>
              <a:t>Критерии:</a:t>
            </a:r>
          </a:p>
          <a:p>
            <a:pPr marL="285750" indent="-28575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sz="1800" dirty="0" smtClean="0">
                <a:latin typeface="Times New Roman"/>
                <a:ea typeface="Times New Roman"/>
              </a:rPr>
              <a:t>актуальность </a:t>
            </a:r>
            <a:r>
              <a:rPr lang="ru-RU" sz="1800" dirty="0">
                <a:latin typeface="Times New Roman"/>
                <a:ea typeface="Times New Roman"/>
              </a:rPr>
              <a:t>и методическая обоснованность; </a:t>
            </a:r>
            <a:endParaRPr lang="ru-RU" sz="1800" dirty="0" smtClean="0">
              <a:latin typeface="Times New Roman"/>
              <a:ea typeface="Times New Roman"/>
            </a:endParaRPr>
          </a:p>
          <a:p>
            <a:pPr marL="285750" indent="-28575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sz="1800" dirty="0" smtClean="0">
                <a:latin typeface="Times New Roman"/>
                <a:ea typeface="Times New Roman"/>
              </a:rPr>
              <a:t>ценностные </a:t>
            </a:r>
            <a:r>
              <a:rPr lang="ru-RU" sz="1800" dirty="0">
                <a:latin typeface="Times New Roman"/>
                <a:ea typeface="Times New Roman"/>
              </a:rPr>
              <a:t>ориентиры и образовательный потенциал представленного мастер-класса</a:t>
            </a:r>
            <a:r>
              <a:rPr lang="ru-RU" sz="1800" dirty="0" smtClean="0">
                <a:latin typeface="Times New Roman"/>
                <a:ea typeface="Times New Roman"/>
              </a:rPr>
              <a:t>;</a:t>
            </a:r>
          </a:p>
          <a:p>
            <a:pPr marL="285750" indent="-28575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sz="1800" dirty="0" smtClean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метапредметность</a:t>
            </a:r>
            <a:r>
              <a:rPr lang="ru-RU" sz="1800" dirty="0">
                <a:latin typeface="Times New Roman"/>
                <a:ea typeface="Times New Roman"/>
              </a:rPr>
              <a:t> и </a:t>
            </a:r>
            <a:r>
              <a:rPr lang="ru-RU" sz="1800" dirty="0" err="1">
                <a:latin typeface="Times New Roman"/>
                <a:ea typeface="Times New Roman"/>
              </a:rPr>
              <a:t>межпредметный</a:t>
            </a:r>
            <a:r>
              <a:rPr lang="ru-RU" sz="1800" dirty="0">
                <a:latin typeface="Times New Roman"/>
                <a:ea typeface="Times New Roman"/>
              </a:rPr>
              <a:t> характер; </a:t>
            </a:r>
            <a:endParaRPr lang="ru-RU" sz="1800" dirty="0" smtClean="0">
              <a:latin typeface="Times New Roman"/>
              <a:ea typeface="Times New Roman"/>
            </a:endParaRPr>
          </a:p>
          <a:p>
            <a:pPr marL="285750" indent="-28575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sz="1800" dirty="0" smtClean="0">
                <a:latin typeface="Times New Roman"/>
                <a:ea typeface="Times New Roman"/>
              </a:rPr>
              <a:t>инновационная </a:t>
            </a:r>
            <a:r>
              <a:rPr lang="ru-RU" sz="1800" dirty="0">
                <a:latin typeface="Times New Roman"/>
                <a:ea typeface="Times New Roman"/>
              </a:rPr>
              <a:t>составляющая представляемого опыта; </a:t>
            </a:r>
            <a:endParaRPr lang="ru-RU" sz="1800" dirty="0" smtClean="0">
              <a:latin typeface="Times New Roman"/>
              <a:ea typeface="Times New Roman"/>
            </a:endParaRPr>
          </a:p>
          <a:p>
            <a:pPr marL="285750" indent="-28575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sz="1800" dirty="0" smtClean="0">
                <a:latin typeface="Times New Roman"/>
                <a:ea typeface="Times New Roman"/>
              </a:rPr>
              <a:t>практическая </a:t>
            </a:r>
            <a:r>
              <a:rPr lang="ru-RU" sz="1800" dirty="0">
                <a:latin typeface="Times New Roman"/>
                <a:ea typeface="Times New Roman"/>
              </a:rPr>
              <a:t>значимость и применимость; </a:t>
            </a:r>
            <a:endParaRPr lang="ru-RU" sz="1800" dirty="0" smtClean="0">
              <a:latin typeface="Times New Roman"/>
              <a:ea typeface="Times New Roman"/>
            </a:endParaRPr>
          </a:p>
          <a:p>
            <a:pPr marL="285750" indent="-28575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sz="1800" dirty="0" smtClean="0">
                <a:latin typeface="Times New Roman"/>
                <a:ea typeface="Times New Roman"/>
              </a:rPr>
              <a:t>творческий </a:t>
            </a:r>
            <a:r>
              <a:rPr lang="ru-RU" sz="1800" dirty="0">
                <a:latin typeface="Times New Roman"/>
                <a:ea typeface="Times New Roman"/>
              </a:rPr>
              <a:t>подход к представлению опыта</a:t>
            </a:r>
            <a:r>
              <a:rPr lang="ru-RU" sz="1800" dirty="0" smtClean="0">
                <a:latin typeface="Times New Roman"/>
                <a:ea typeface="Times New Roman"/>
              </a:rPr>
              <a:t>;</a:t>
            </a:r>
          </a:p>
          <a:p>
            <a:pPr marL="285750" indent="-28575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sz="1800" dirty="0" smtClean="0">
                <a:latin typeface="Times New Roman"/>
                <a:ea typeface="Times New Roman"/>
              </a:rPr>
              <a:t> </a:t>
            </a:r>
            <a:r>
              <a:rPr lang="ru-RU" sz="1800" dirty="0">
                <a:latin typeface="Times New Roman"/>
                <a:ea typeface="Times New Roman"/>
              </a:rPr>
              <a:t>коммуникативная культура и профессиональное взаимодействие с аудиторией</a:t>
            </a:r>
            <a:r>
              <a:rPr lang="ru-RU" sz="1800" dirty="0" smtClean="0">
                <a:latin typeface="Times New Roman"/>
                <a:ea typeface="Times New Roman"/>
              </a:rPr>
              <a:t>;</a:t>
            </a:r>
          </a:p>
          <a:p>
            <a:pPr marL="285750" indent="-28575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sz="1800" dirty="0" smtClean="0">
                <a:latin typeface="Times New Roman"/>
                <a:ea typeface="Times New Roman"/>
              </a:rPr>
              <a:t> </a:t>
            </a:r>
            <a:r>
              <a:rPr lang="ru-RU" sz="1800" dirty="0">
                <a:latin typeface="Times New Roman"/>
                <a:ea typeface="Times New Roman"/>
              </a:rPr>
              <a:t>информационная и языковая культура</a:t>
            </a:r>
            <a:r>
              <a:rPr lang="ru-RU" sz="1800" dirty="0" smtClean="0">
                <a:latin typeface="Times New Roman"/>
                <a:ea typeface="Times New Roman"/>
              </a:rPr>
              <a:t>;</a:t>
            </a:r>
          </a:p>
          <a:p>
            <a:pPr marL="285750" indent="-28575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sz="1800" dirty="0" smtClean="0">
                <a:latin typeface="Times New Roman"/>
                <a:ea typeface="Times New Roman"/>
              </a:rPr>
              <a:t> </a:t>
            </a:r>
            <a:r>
              <a:rPr lang="ru-RU" sz="1800" dirty="0">
                <a:latin typeface="Times New Roman"/>
                <a:ea typeface="Times New Roman"/>
              </a:rPr>
              <a:t>рефлексивная культура</a:t>
            </a:r>
            <a:r>
              <a:rPr lang="ru-RU" sz="1800" dirty="0" smtClean="0">
                <a:latin typeface="Times New Roman"/>
                <a:ea typeface="Times New Roman"/>
              </a:rPr>
              <a:t>;</a:t>
            </a:r>
          </a:p>
          <a:p>
            <a:pPr marL="285750" indent="-28575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sz="1800" dirty="0" smtClean="0">
                <a:latin typeface="Times New Roman"/>
                <a:ea typeface="Times New Roman"/>
              </a:rPr>
              <a:t> </a:t>
            </a:r>
            <a:r>
              <a:rPr lang="ru-RU" sz="1800" dirty="0">
                <a:latin typeface="Times New Roman"/>
                <a:ea typeface="Times New Roman"/>
              </a:rPr>
              <a:t>результативность мастер-класса.</a:t>
            </a:r>
          </a:p>
          <a:p>
            <a:pPr indent="381635" algn="just">
              <a:spcAft>
                <a:spcPts val="0"/>
              </a:spcAft>
            </a:pP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265716"/>
            <a:ext cx="79541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latin typeface="Times New Roman"/>
                <a:ea typeface="Times New Roman"/>
              </a:rPr>
              <a:t>«Мастер-класс»</a:t>
            </a:r>
            <a:endParaRPr lang="ru-RU" sz="2800" b="1" i="1" dirty="0">
              <a:solidFill>
                <a:srgbClr val="1F497D">
                  <a:lumMod val="50000"/>
                </a:srgb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11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1512</TotalTime>
  <Words>992</Words>
  <Application>Microsoft Office PowerPoint</Application>
  <PresentationFormat>Экран (4:3)</PresentationFormat>
  <Paragraphs>103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Monotype Corsiva</vt:lpstr>
      <vt:lpstr>Times New Roman</vt:lpstr>
      <vt:lpstr>Wingdings</vt:lpstr>
      <vt:lpstr>Тема Office</vt:lpstr>
      <vt:lpstr>2_Тема Office</vt:lpstr>
      <vt:lpstr>Презентация PowerPoint</vt:lpstr>
      <vt:lpstr>Презентация PowerPoint</vt:lpstr>
      <vt:lpstr>Приём документов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Регистрация на  Казанском образовательном портале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Лучший учитель  города Казани – 2015 Жеребьевка</dc:title>
  <dc:creator>User</dc:creator>
  <cp:lastModifiedBy>SLW</cp:lastModifiedBy>
  <cp:revision>115</cp:revision>
  <dcterms:created xsi:type="dcterms:W3CDTF">2015-01-28T09:43:21Z</dcterms:created>
  <dcterms:modified xsi:type="dcterms:W3CDTF">2021-10-20T21:02:46Z</dcterms:modified>
</cp:coreProperties>
</file>