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FE19DE-BE52-4C50-9FA3-BF59A88CEF5B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3E1826C-F1A3-4DC6-AE3D-B4754FB3B4FA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dirty="0" smtClean="0"/>
            <a:t>Выполненные задания</a:t>
          </a:r>
          <a:endParaRPr lang="ru-RU" dirty="0"/>
        </a:p>
      </dgm:t>
    </dgm:pt>
    <dgm:pt modelId="{A0C081D8-1B58-4B39-A4CB-60F08F3F81D4}" type="parTrans" cxnId="{267EA488-8DDA-49D3-AAAD-1CBB8ABD0AD5}">
      <dgm:prSet/>
      <dgm:spPr/>
      <dgm:t>
        <a:bodyPr/>
        <a:lstStyle/>
        <a:p>
          <a:endParaRPr lang="ru-RU"/>
        </a:p>
      </dgm:t>
    </dgm:pt>
    <dgm:pt modelId="{6E516661-1E25-45D2-8D88-78FAC04E21CD}" type="sibTrans" cxnId="{267EA488-8DDA-49D3-AAAD-1CBB8ABD0AD5}">
      <dgm:prSet/>
      <dgm:spPr/>
      <dgm:t>
        <a:bodyPr/>
        <a:lstStyle/>
        <a:p>
          <a:endParaRPr lang="ru-RU"/>
        </a:p>
      </dgm:t>
    </dgm:pt>
    <dgm:pt modelId="{3E3E100C-FFE0-4509-A7DB-3FCCDB6AEAF7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dirty="0" smtClean="0"/>
            <a:t>Разговорные уроки</a:t>
          </a:r>
          <a:endParaRPr lang="ru-RU" dirty="0"/>
        </a:p>
      </dgm:t>
    </dgm:pt>
    <dgm:pt modelId="{2DE08AA3-8692-488C-B2CE-313857838B7F}" type="parTrans" cxnId="{08D38420-28CC-4DEB-B901-8C340BF8DE09}">
      <dgm:prSet/>
      <dgm:spPr/>
      <dgm:t>
        <a:bodyPr/>
        <a:lstStyle/>
        <a:p>
          <a:endParaRPr lang="ru-RU"/>
        </a:p>
      </dgm:t>
    </dgm:pt>
    <dgm:pt modelId="{D5C93359-F237-4205-9FF4-2588A6736479}" type="sibTrans" cxnId="{08D38420-28CC-4DEB-B901-8C340BF8DE09}">
      <dgm:prSet/>
      <dgm:spPr/>
      <dgm:t>
        <a:bodyPr/>
        <a:lstStyle/>
        <a:p>
          <a:endParaRPr lang="ru-RU"/>
        </a:p>
      </dgm:t>
    </dgm:pt>
    <dgm:pt modelId="{3239684A-8599-4206-98AB-52699DA2963F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dirty="0" smtClean="0"/>
            <a:t>Письменные уроки</a:t>
          </a:r>
          <a:endParaRPr lang="ru-RU" dirty="0"/>
        </a:p>
      </dgm:t>
    </dgm:pt>
    <dgm:pt modelId="{1B847D9A-0E9E-4B4F-85D0-C67F837BFE10}" type="parTrans" cxnId="{AFB0F02E-D590-469D-90FC-50F32556A3F4}">
      <dgm:prSet/>
      <dgm:spPr/>
      <dgm:t>
        <a:bodyPr/>
        <a:lstStyle/>
        <a:p>
          <a:endParaRPr lang="ru-RU"/>
        </a:p>
      </dgm:t>
    </dgm:pt>
    <dgm:pt modelId="{B4B74758-AEB7-4160-8611-14E47E342AF8}" type="sibTrans" cxnId="{AFB0F02E-D590-469D-90FC-50F32556A3F4}">
      <dgm:prSet/>
      <dgm:spPr/>
      <dgm:t>
        <a:bodyPr/>
        <a:lstStyle/>
        <a:p>
          <a:endParaRPr lang="ru-RU"/>
        </a:p>
      </dgm:t>
    </dgm:pt>
    <dgm:pt modelId="{09766128-B385-4E80-AC66-FADC89B37E48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dirty="0" smtClean="0"/>
            <a:t>Индивидуальные уроки</a:t>
          </a:r>
          <a:endParaRPr lang="ru-RU" dirty="0"/>
        </a:p>
      </dgm:t>
    </dgm:pt>
    <dgm:pt modelId="{AE4C1543-5796-4C7C-8376-956671D65AC0}" type="parTrans" cxnId="{63ED3D07-865E-44FF-81A7-E03F0BC84385}">
      <dgm:prSet/>
      <dgm:spPr/>
      <dgm:t>
        <a:bodyPr/>
        <a:lstStyle/>
        <a:p>
          <a:endParaRPr lang="ru-RU"/>
        </a:p>
      </dgm:t>
    </dgm:pt>
    <dgm:pt modelId="{C264FA68-1092-468A-BC8F-B12D4EB54BE7}" type="sibTrans" cxnId="{63ED3D07-865E-44FF-81A7-E03F0BC84385}">
      <dgm:prSet/>
      <dgm:spPr/>
      <dgm:t>
        <a:bodyPr/>
        <a:lstStyle/>
        <a:p>
          <a:endParaRPr lang="ru-RU"/>
        </a:p>
      </dgm:t>
    </dgm:pt>
    <dgm:pt modelId="{2E12FA2E-FA89-4103-A71C-BAD7F35F9BAE}" type="pres">
      <dgm:prSet presAssocID="{3DFE19DE-BE52-4C50-9FA3-BF59A88CEF5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AEEAE6-099A-4110-9A28-C9734CCED343}" type="pres">
      <dgm:prSet presAssocID="{83E1826C-F1A3-4DC6-AE3D-B4754FB3B4FA}" presName="circle1" presStyleLbl="node1" presStyleIdx="0" presStyleCnt="4"/>
      <dgm:spPr/>
    </dgm:pt>
    <dgm:pt modelId="{E4909C32-0243-4608-BC07-3B8C302A8794}" type="pres">
      <dgm:prSet presAssocID="{83E1826C-F1A3-4DC6-AE3D-B4754FB3B4FA}" presName="space" presStyleCnt="0"/>
      <dgm:spPr/>
    </dgm:pt>
    <dgm:pt modelId="{537F6163-CCE7-450C-B897-8A2C69FD46E7}" type="pres">
      <dgm:prSet presAssocID="{83E1826C-F1A3-4DC6-AE3D-B4754FB3B4FA}" presName="rect1" presStyleLbl="alignAcc1" presStyleIdx="0" presStyleCnt="4"/>
      <dgm:spPr/>
      <dgm:t>
        <a:bodyPr/>
        <a:lstStyle/>
        <a:p>
          <a:endParaRPr lang="ru-RU"/>
        </a:p>
      </dgm:t>
    </dgm:pt>
    <dgm:pt modelId="{444F5AC6-6661-4FAE-9EF9-D8C4DE350D92}" type="pres">
      <dgm:prSet presAssocID="{3E3E100C-FFE0-4509-A7DB-3FCCDB6AEAF7}" presName="vertSpace2" presStyleLbl="node1" presStyleIdx="0" presStyleCnt="4"/>
      <dgm:spPr/>
    </dgm:pt>
    <dgm:pt modelId="{F002EA23-8F88-4DEA-8FC6-66CCBDE589E5}" type="pres">
      <dgm:prSet presAssocID="{3E3E100C-FFE0-4509-A7DB-3FCCDB6AEAF7}" presName="circle2" presStyleLbl="node1" presStyleIdx="1" presStyleCnt="4"/>
      <dgm:spPr/>
    </dgm:pt>
    <dgm:pt modelId="{FB19746A-9F37-4F1C-9655-D6C228B9D5D3}" type="pres">
      <dgm:prSet presAssocID="{3E3E100C-FFE0-4509-A7DB-3FCCDB6AEAF7}" presName="rect2" presStyleLbl="alignAcc1" presStyleIdx="1" presStyleCnt="4"/>
      <dgm:spPr/>
      <dgm:t>
        <a:bodyPr/>
        <a:lstStyle/>
        <a:p>
          <a:endParaRPr lang="ru-RU"/>
        </a:p>
      </dgm:t>
    </dgm:pt>
    <dgm:pt modelId="{5CE688A1-89D7-4E40-AB57-322F43172D20}" type="pres">
      <dgm:prSet presAssocID="{3239684A-8599-4206-98AB-52699DA2963F}" presName="vertSpace3" presStyleLbl="node1" presStyleIdx="1" presStyleCnt="4"/>
      <dgm:spPr/>
    </dgm:pt>
    <dgm:pt modelId="{16FFB6CE-20C6-4B33-911D-FAFBD1131D31}" type="pres">
      <dgm:prSet presAssocID="{3239684A-8599-4206-98AB-52699DA2963F}" presName="circle3" presStyleLbl="node1" presStyleIdx="2" presStyleCnt="4"/>
      <dgm:spPr/>
    </dgm:pt>
    <dgm:pt modelId="{817F1EF9-019E-45B3-BD99-1C5726A2A4FE}" type="pres">
      <dgm:prSet presAssocID="{3239684A-8599-4206-98AB-52699DA2963F}" presName="rect3" presStyleLbl="alignAcc1" presStyleIdx="2" presStyleCnt="4"/>
      <dgm:spPr/>
      <dgm:t>
        <a:bodyPr/>
        <a:lstStyle/>
        <a:p>
          <a:endParaRPr lang="ru-RU"/>
        </a:p>
      </dgm:t>
    </dgm:pt>
    <dgm:pt modelId="{B84DC08A-1619-4601-997F-63ADAB5E6688}" type="pres">
      <dgm:prSet presAssocID="{09766128-B385-4E80-AC66-FADC89B37E48}" presName="vertSpace4" presStyleLbl="node1" presStyleIdx="2" presStyleCnt="4"/>
      <dgm:spPr/>
    </dgm:pt>
    <dgm:pt modelId="{26A377F3-D161-43D9-8F2E-7AD7904E545F}" type="pres">
      <dgm:prSet presAssocID="{09766128-B385-4E80-AC66-FADC89B37E48}" presName="circle4" presStyleLbl="node1" presStyleIdx="3" presStyleCnt="4"/>
      <dgm:spPr/>
    </dgm:pt>
    <dgm:pt modelId="{32603AEF-C3DF-4506-AE79-03586390B755}" type="pres">
      <dgm:prSet presAssocID="{09766128-B385-4E80-AC66-FADC89B37E48}" presName="rect4" presStyleLbl="alignAcc1" presStyleIdx="3" presStyleCnt="4"/>
      <dgm:spPr/>
      <dgm:t>
        <a:bodyPr/>
        <a:lstStyle/>
        <a:p>
          <a:endParaRPr lang="ru-RU"/>
        </a:p>
      </dgm:t>
    </dgm:pt>
    <dgm:pt modelId="{A1CD66D6-CB62-4CBE-8176-E99BB840DCF9}" type="pres">
      <dgm:prSet presAssocID="{83E1826C-F1A3-4DC6-AE3D-B4754FB3B4FA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8C37B6-D1FF-4912-B94D-AD887BC69C9C}" type="pres">
      <dgm:prSet presAssocID="{3E3E100C-FFE0-4509-A7DB-3FCCDB6AEAF7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1E0AB0-279F-446B-9CD1-372AEA0C4734}" type="pres">
      <dgm:prSet presAssocID="{3239684A-8599-4206-98AB-52699DA2963F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48207D-CFC8-4183-A5BD-CFE4D6635B9A}" type="pres">
      <dgm:prSet presAssocID="{09766128-B385-4E80-AC66-FADC89B37E48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F49AA3-2F0C-4054-8B2D-016CD00C261C}" type="presOf" srcId="{83E1826C-F1A3-4DC6-AE3D-B4754FB3B4FA}" destId="{537F6163-CCE7-450C-B897-8A2C69FD46E7}" srcOrd="0" destOrd="0" presId="urn:microsoft.com/office/officeart/2005/8/layout/target3"/>
    <dgm:cxn modelId="{267EA488-8DDA-49D3-AAAD-1CBB8ABD0AD5}" srcId="{3DFE19DE-BE52-4C50-9FA3-BF59A88CEF5B}" destId="{83E1826C-F1A3-4DC6-AE3D-B4754FB3B4FA}" srcOrd="0" destOrd="0" parTransId="{A0C081D8-1B58-4B39-A4CB-60F08F3F81D4}" sibTransId="{6E516661-1E25-45D2-8D88-78FAC04E21CD}"/>
    <dgm:cxn modelId="{63ED3D07-865E-44FF-81A7-E03F0BC84385}" srcId="{3DFE19DE-BE52-4C50-9FA3-BF59A88CEF5B}" destId="{09766128-B385-4E80-AC66-FADC89B37E48}" srcOrd="3" destOrd="0" parTransId="{AE4C1543-5796-4C7C-8376-956671D65AC0}" sibTransId="{C264FA68-1092-468A-BC8F-B12D4EB54BE7}"/>
    <dgm:cxn modelId="{962C9175-C680-43BD-922B-99BCFE9FFC4E}" type="presOf" srcId="{09766128-B385-4E80-AC66-FADC89B37E48}" destId="{32603AEF-C3DF-4506-AE79-03586390B755}" srcOrd="0" destOrd="0" presId="urn:microsoft.com/office/officeart/2005/8/layout/target3"/>
    <dgm:cxn modelId="{519B6521-B15A-48C4-ADF9-C3F03A043C57}" type="presOf" srcId="{3239684A-8599-4206-98AB-52699DA2963F}" destId="{4C1E0AB0-279F-446B-9CD1-372AEA0C4734}" srcOrd="1" destOrd="0" presId="urn:microsoft.com/office/officeart/2005/8/layout/target3"/>
    <dgm:cxn modelId="{DEF316FA-FF01-4344-9D0F-DD5C67D6F4C2}" type="presOf" srcId="{3E3E100C-FFE0-4509-A7DB-3FCCDB6AEAF7}" destId="{638C37B6-D1FF-4912-B94D-AD887BC69C9C}" srcOrd="1" destOrd="0" presId="urn:microsoft.com/office/officeart/2005/8/layout/target3"/>
    <dgm:cxn modelId="{476A8CAB-A328-4E3A-8E53-2EEEDB6D8C5E}" type="presOf" srcId="{3239684A-8599-4206-98AB-52699DA2963F}" destId="{817F1EF9-019E-45B3-BD99-1C5726A2A4FE}" srcOrd="0" destOrd="0" presId="urn:microsoft.com/office/officeart/2005/8/layout/target3"/>
    <dgm:cxn modelId="{08D38420-28CC-4DEB-B901-8C340BF8DE09}" srcId="{3DFE19DE-BE52-4C50-9FA3-BF59A88CEF5B}" destId="{3E3E100C-FFE0-4509-A7DB-3FCCDB6AEAF7}" srcOrd="1" destOrd="0" parTransId="{2DE08AA3-8692-488C-B2CE-313857838B7F}" sibTransId="{D5C93359-F237-4205-9FF4-2588A6736479}"/>
    <dgm:cxn modelId="{AFB0F02E-D590-469D-90FC-50F32556A3F4}" srcId="{3DFE19DE-BE52-4C50-9FA3-BF59A88CEF5B}" destId="{3239684A-8599-4206-98AB-52699DA2963F}" srcOrd="2" destOrd="0" parTransId="{1B847D9A-0E9E-4B4F-85D0-C67F837BFE10}" sibTransId="{B4B74758-AEB7-4160-8611-14E47E342AF8}"/>
    <dgm:cxn modelId="{6F2ED11A-C813-4D33-800F-7ADA86E502CF}" type="presOf" srcId="{09766128-B385-4E80-AC66-FADC89B37E48}" destId="{E148207D-CFC8-4183-A5BD-CFE4D6635B9A}" srcOrd="1" destOrd="0" presId="urn:microsoft.com/office/officeart/2005/8/layout/target3"/>
    <dgm:cxn modelId="{0F8CF001-9708-4FB6-AC2D-AC80C4C49944}" type="presOf" srcId="{3E3E100C-FFE0-4509-A7DB-3FCCDB6AEAF7}" destId="{FB19746A-9F37-4F1C-9655-D6C228B9D5D3}" srcOrd="0" destOrd="0" presId="urn:microsoft.com/office/officeart/2005/8/layout/target3"/>
    <dgm:cxn modelId="{AC474A4E-16F1-4025-B688-1507B4D12966}" type="presOf" srcId="{83E1826C-F1A3-4DC6-AE3D-B4754FB3B4FA}" destId="{A1CD66D6-CB62-4CBE-8176-E99BB840DCF9}" srcOrd="1" destOrd="0" presId="urn:microsoft.com/office/officeart/2005/8/layout/target3"/>
    <dgm:cxn modelId="{D9E4C421-4AEF-484F-AB51-A24E2D635A1E}" type="presOf" srcId="{3DFE19DE-BE52-4C50-9FA3-BF59A88CEF5B}" destId="{2E12FA2E-FA89-4103-A71C-BAD7F35F9BAE}" srcOrd="0" destOrd="0" presId="urn:microsoft.com/office/officeart/2005/8/layout/target3"/>
    <dgm:cxn modelId="{52C7DBD7-8E7A-47D3-A5BF-31C2B659E3A4}" type="presParOf" srcId="{2E12FA2E-FA89-4103-A71C-BAD7F35F9BAE}" destId="{C4AEEAE6-099A-4110-9A28-C9734CCED343}" srcOrd="0" destOrd="0" presId="urn:microsoft.com/office/officeart/2005/8/layout/target3"/>
    <dgm:cxn modelId="{21BA6567-C1EE-4F8B-9D04-8D0A93AB224B}" type="presParOf" srcId="{2E12FA2E-FA89-4103-A71C-BAD7F35F9BAE}" destId="{E4909C32-0243-4608-BC07-3B8C302A8794}" srcOrd="1" destOrd="0" presId="urn:microsoft.com/office/officeart/2005/8/layout/target3"/>
    <dgm:cxn modelId="{F775C610-1D34-4415-8005-D2AE5D11CD6A}" type="presParOf" srcId="{2E12FA2E-FA89-4103-A71C-BAD7F35F9BAE}" destId="{537F6163-CCE7-450C-B897-8A2C69FD46E7}" srcOrd="2" destOrd="0" presId="urn:microsoft.com/office/officeart/2005/8/layout/target3"/>
    <dgm:cxn modelId="{DE61FB7C-FEBE-4432-B106-94D683FB4754}" type="presParOf" srcId="{2E12FA2E-FA89-4103-A71C-BAD7F35F9BAE}" destId="{444F5AC6-6661-4FAE-9EF9-D8C4DE350D92}" srcOrd="3" destOrd="0" presId="urn:microsoft.com/office/officeart/2005/8/layout/target3"/>
    <dgm:cxn modelId="{481BA000-FDFF-4116-8443-B12548D944B0}" type="presParOf" srcId="{2E12FA2E-FA89-4103-A71C-BAD7F35F9BAE}" destId="{F002EA23-8F88-4DEA-8FC6-66CCBDE589E5}" srcOrd="4" destOrd="0" presId="urn:microsoft.com/office/officeart/2005/8/layout/target3"/>
    <dgm:cxn modelId="{EF2641E6-1079-4F45-9B68-5E3D1210DD84}" type="presParOf" srcId="{2E12FA2E-FA89-4103-A71C-BAD7F35F9BAE}" destId="{FB19746A-9F37-4F1C-9655-D6C228B9D5D3}" srcOrd="5" destOrd="0" presId="urn:microsoft.com/office/officeart/2005/8/layout/target3"/>
    <dgm:cxn modelId="{4FD98C91-A242-412C-8D48-DF4205F284D6}" type="presParOf" srcId="{2E12FA2E-FA89-4103-A71C-BAD7F35F9BAE}" destId="{5CE688A1-89D7-4E40-AB57-322F43172D20}" srcOrd="6" destOrd="0" presId="urn:microsoft.com/office/officeart/2005/8/layout/target3"/>
    <dgm:cxn modelId="{8F59C2E9-98FB-46B6-BA4C-518E74B5C8A5}" type="presParOf" srcId="{2E12FA2E-FA89-4103-A71C-BAD7F35F9BAE}" destId="{16FFB6CE-20C6-4B33-911D-FAFBD1131D31}" srcOrd="7" destOrd="0" presId="urn:microsoft.com/office/officeart/2005/8/layout/target3"/>
    <dgm:cxn modelId="{FF6A3FC0-2E38-474B-941E-07C4B894D119}" type="presParOf" srcId="{2E12FA2E-FA89-4103-A71C-BAD7F35F9BAE}" destId="{817F1EF9-019E-45B3-BD99-1C5726A2A4FE}" srcOrd="8" destOrd="0" presId="urn:microsoft.com/office/officeart/2005/8/layout/target3"/>
    <dgm:cxn modelId="{447D9003-E237-4641-A7E0-34FEB018334C}" type="presParOf" srcId="{2E12FA2E-FA89-4103-A71C-BAD7F35F9BAE}" destId="{B84DC08A-1619-4601-997F-63ADAB5E6688}" srcOrd="9" destOrd="0" presId="urn:microsoft.com/office/officeart/2005/8/layout/target3"/>
    <dgm:cxn modelId="{E45AAA13-1E8F-4CDF-8964-B07A8DCE8393}" type="presParOf" srcId="{2E12FA2E-FA89-4103-A71C-BAD7F35F9BAE}" destId="{26A377F3-D161-43D9-8F2E-7AD7904E545F}" srcOrd="10" destOrd="0" presId="urn:microsoft.com/office/officeart/2005/8/layout/target3"/>
    <dgm:cxn modelId="{24BE9AEA-6895-4BAA-8672-3CF35C57AA4D}" type="presParOf" srcId="{2E12FA2E-FA89-4103-A71C-BAD7F35F9BAE}" destId="{32603AEF-C3DF-4506-AE79-03586390B755}" srcOrd="11" destOrd="0" presId="urn:microsoft.com/office/officeart/2005/8/layout/target3"/>
    <dgm:cxn modelId="{40477B46-0F82-4F4B-AEDC-EC0182512908}" type="presParOf" srcId="{2E12FA2E-FA89-4103-A71C-BAD7F35F9BAE}" destId="{A1CD66D6-CB62-4CBE-8176-E99BB840DCF9}" srcOrd="12" destOrd="0" presId="urn:microsoft.com/office/officeart/2005/8/layout/target3"/>
    <dgm:cxn modelId="{95C9F304-FED1-4AF4-8CA6-F776250904A3}" type="presParOf" srcId="{2E12FA2E-FA89-4103-A71C-BAD7F35F9BAE}" destId="{638C37B6-D1FF-4912-B94D-AD887BC69C9C}" srcOrd="13" destOrd="0" presId="urn:microsoft.com/office/officeart/2005/8/layout/target3"/>
    <dgm:cxn modelId="{BA2159FD-3EF7-4B71-B0B7-2A3011377A5C}" type="presParOf" srcId="{2E12FA2E-FA89-4103-A71C-BAD7F35F9BAE}" destId="{4C1E0AB0-279F-446B-9CD1-372AEA0C4734}" srcOrd="14" destOrd="0" presId="urn:microsoft.com/office/officeart/2005/8/layout/target3"/>
    <dgm:cxn modelId="{5A506BEC-5E69-48F0-ABD8-A32D94E08AB3}" type="presParOf" srcId="{2E12FA2E-FA89-4103-A71C-BAD7F35F9BAE}" destId="{E148207D-CFC8-4183-A5BD-CFE4D6635B9A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AEEAE6-099A-4110-9A28-C9734CCED343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7F6163-CCE7-450C-B897-8A2C69FD46E7}">
      <dsp:nvSpPr>
        <dsp:cNvPr id="0" name=""/>
        <dsp:cNvSpPr/>
      </dsp:nvSpPr>
      <dsp:spPr>
        <a:xfrm>
          <a:off x="2262981" y="0"/>
          <a:ext cx="5966618" cy="4525963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/>
            <a:t>Выполненные задания</a:t>
          </a:r>
          <a:endParaRPr lang="ru-RU" sz="4200" kern="1200" dirty="0"/>
        </a:p>
      </dsp:txBody>
      <dsp:txXfrm>
        <a:off x="2262981" y="0"/>
        <a:ext cx="5966618" cy="961767"/>
      </dsp:txXfrm>
    </dsp:sp>
    <dsp:sp modelId="{F002EA23-8F88-4DEA-8FC6-66CCBDE589E5}">
      <dsp:nvSpPr>
        <dsp:cNvPr id="0" name=""/>
        <dsp:cNvSpPr/>
      </dsp:nvSpPr>
      <dsp:spPr>
        <a:xfrm>
          <a:off x="594032" y="961767"/>
          <a:ext cx="3337897" cy="333789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19746A-9F37-4F1C-9655-D6C228B9D5D3}">
      <dsp:nvSpPr>
        <dsp:cNvPr id="0" name=""/>
        <dsp:cNvSpPr/>
      </dsp:nvSpPr>
      <dsp:spPr>
        <a:xfrm>
          <a:off x="2262981" y="961767"/>
          <a:ext cx="5966618" cy="3337897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/>
            <a:t>Разговорные уроки</a:t>
          </a:r>
          <a:endParaRPr lang="ru-RU" sz="4200" kern="1200" dirty="0"/>
        </a:p>
      </dsp:txBody>
      <dsp:txXfrm>
        <a:off x="2262981" y="961767"/>
        <a:ext cx="5966618" cy="961767"/>
      </dsp:txXfrm>
    </dsp:sp>
    <dsp:sp modelId="{16FFB6CE-20C6-4B33-911D-FAFBD1131D31}">
      <dsp:nvSpPr>
        <dsp:cNvPr id="0" name=""/>
        <dsp:cNvSpPr/>
      </dsp:nvSpPr>
      <dsp:spPr>
        <a:xfrm>
          <a:off x="1188065" y="1923534"/>
          <a:ext cx="2149832" cy="214983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7F1EF9-019E-45B3-BD99-1C5726A2A4FE}">
      <dsp:nvSpPr>
        <dsp:cNvPr id="0" name=""/>
        <dsp:cNvSpPr/>
      </dsp:nvSpPr>
      <dsp:spPr>
        <a:xfrm>
          <a:off x="2262981" y="1923534"/>
          <a:ext cx="5966618" cy="2149832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/>
            <a:t>Письменные уроки</a:t>
          </a:r>
          <a:endParaRPr lang="ru-RU" sz="4200" kern="1200" dirty="0"/>
        </a:p>
      </dsp:txBody>
      <dsp:txXfrm>
        <a:off x="2262981" y="1923534"/>
        <a:ext cx="5966618" cy="961767"/>
      </dsp:txXfrm>
    </dsp:sp>
    <dsp:sp modelId="{26A377F3-D161-43D9-8F2E-7AD7904E545F}">
      <dsp:nvSpPr>
        <dsp:cNvPr id="0" name=""/>
        <dsp:cNvSpPr/>
      </dsp:nvSpPr>
      <dsp:spPr>
        <a:xfrm>
          <a:off x="1782097" y="2885301"/>
          <a:ext cx="961767" cy="96176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603AEF-C3DF-4506-AE79-03586390B755}">
      <dsp:nvSpPr>
        <dsp:cNvPr id="0" name=""/>
        <dsp:cNvSpPr/>
      </dsp:nvSpPr>
      <dsp:spPr>
        <a:xfrm>
          <a:off x="2262981" y="2885301"/>
          <a:ext cx="5966618" cy="961767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/>
            <a:t>Индивидуальные уроки</a:t>
          </a:r>
          <a:endParaRPr lang="ru-RU" sz="4200" kern="1200" dirty="0"/>
        </a:p>
      </dsp:txBody>
      <dsp:txXfrm>
        <a:off x="2262981" y="2885301"/>
        <a:ext cx="5966618" cy="9617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84" y="-36512"/>
            <a:ext cx="9902825" cy="689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79413" y="1500174"/>
            <a:ext cx="6194425" cy="2071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1" u="none" strike="noStrike" kern="1200" cap="none" spc="0" normalizeH="0" baseline="0" noProof="0" smtClean="0">
                <a:ln>
                  <a:noFill/>
                </a:ln>
                <a:solidFill>
                  <a:srgbClr val="0071B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Правительственная программа «Английский язык для Республики Татарстан»</a:t>
            </a:r>
            <a:endParaRPr kumimoji="0" lang="en-US" sz="1800" b="0" i="1" u="none" strike="noStrike" kern="1200" cap="none" spc="0" normalizeH="0" baseline="0" noProof="0" smtClean="0">
              <a:ln>
                <a:noFill/>
              </a:ln>
              <a:solidFill>
                <a:srgbClr val="0071B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Всех учителей поздравляю с </a:t>
            </a:r>
            <a:r>
              <a:rPr lang="ru-RU" smtClean="0"/>
              <a:t>Новым 2012 годом</a:t>
            </a:r>
            <a:r>
              <a:rPr lang="ru-RU" dirty="0" smtClean="0"/>
              <a:t>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Прошу Вас, найти время для учёбы. </a:t>
            </a:r>
          </a:p>
          <a:p>
            <a:r>
              <a:rPr lang="ru-RU" dirty="0" smtClean="0"/>
              <a:t>Любые проблемы с разговорными классами: обращаться в службу технической поддержки.</a:t>
            </a:r>
          </a:p>
          <a:p>
            <a:pPr>
              <a:buNone/>
            </a:pPr>
            <a:r>
              <a:rPr lang="ru-RU" dirty="0" smtClean="0"/>
              <a:t>                                             Людмила </a:t>
            </a:r>
            <a:r>
              <a:rPr lang="ru-RU" dirty="0" err="1" smtClean="0"/>
              <a:t>Охолина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24261"/>
            <a:ext cx="2000000" cy="1533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083175"/>
          </a:xfrm>
        </p:spPr>
        <p:txBody>
          <a:bodyPr/>
          <a:lstStyle/>
          <a:p>
            <a:r>
              <a:rPr lang="ru-RU" sz="2800" i="1" dirty="0" smtClean="0">
                <a:solidFill>
                  <a:srgbClr val="0071B8"/>
                </a:solidFill>
              </a:rPr>
              <a:t>Главная цель  программы - повысить уровень языковой компетентности граждан РТ; </a:t>
            </a:r>
            <a:br>
              <a:rPr lang="ru-RU" sz="2800" i="1" dirty="0" smtClean="0">
                <a:solidFill>
                  <a:srgbClr val="0071B8"/>
                </a:solidFill>
              </a:rPr>
            </a:br>
            <a:r>
              <a:rPr lang="ru-RU" sz="2800" i="1" dirty="0" smtClean="0">
                <a:solidFill>
                  <a:srgbClr val="0071B8"/>
                </a:solidFill>
              </a:rPr>
              <a:t/>
            </a:r>
            <a:br>
              <a:rPr lang="ru-RU" sz="2800" i="1" dirty="0" smtClean="0">
                <a:solidFill>
                  <a:srgbClr val="0071B8"/>
                </a:solidFill>
              </a:rPr>
            </a:br>
            <a:r>
              <a:rPr lang="ru-RU" sz="2800" i="1" dirty="0" smtClean="0">
                <a:solidFill>
                  <a:srgbClr val="FF0000"/>
                </a:solidFill>
                <a:latin typeface="Georgia" pitchFamily="18" charset="0"/>
              </a:rPr>
              <a:t>«Татарстан должен говорить по-английски!» </a:t>
            </a:r>
            <a:r>
              <a:rPr lang="ru-RU" sz="2800" i="1" dirty="0" smtClean="0">
                <a:solidFill>
                  <a:srgbClr val="FF0000"/>
                </a:solidFill>
              </a:rPr>
              <a:t>Р.Н. </a:t>
            </a:r>
            <a:r>
              <a:rPr lang="ru-RU" sz="2800" i="1" dirty="0" err="1" smtClean="0">
                <a:solidFill>
                  <a:srgbClr val="FF0000"/>
                </a:solidFill>
              </a:rPr>
              <a:t>Минниханов</a:t>
            </a:r>
            <a:r>
              <a:rPr lang="ru-RU" sz="2800" i="1" dirty="0" smtClean="0">
                <a:solidFill>
                  <a:srgbClr val="FF0000"/>
                </a:solidFill>
              </a:rPr>
              <a:t/>
            </a:r>
            <a:br>
              <a:rPr lang="ru-RU" sz="2800" i="1" dirty="0" smtClean="0">
                <a:solidFill>
                  <a:srgbClr val="FF0000"/>
                </a:solidFill>
              </a:rPr>
            </a:br>
            <a:r>
              <a:rPr lang="ru-RU" sz="2800" i="1" dirty="0" smtClean="0">
                <a:solidFill>
                  <a:srgbClr val="0071B8"/>
                </a:solidFill>
              </a:rPr>
              <a:t/>
            </a:r>
            <a:br>
              <a:rPr lang="ru-RU" sz="2800" i="1" dirty="0" smtClean="0">
                <a:solidFill>
                  <a:srgbClr val="0071B8"/>
                </a:solidFill>
              </a:rPr>
            </a:br>
            <a:r>
              <a:rPr lang="ru-RU" sz="2800" i="1" dirty="0" smtClean="0">
                <a:solidFill>
                  <a:srgbClr val="0071B8"/>
                </a:solidFill>
              </a:rPr>
              <a:t>Инициаторы проекта  - Правительство РТ, </a:t>
            </a:r>
            <a:r>
              <a:rPr lang="ru-RU" sz="2800" i="1" dirty="0" err="1" smtClean="0">
                <a:solidFill>
                  <a:srgbClr val="0071B8"/>
                </a:solidFill>
              </a:rPr>
              <a:t>МОиН</a:t>
            </a:r>
            <a:r>
              <a:rPr lang="ru-RU" sz="2800" i="1" dirty="0" smtClean="0">
                <a:solidFill>
                  <a:srgbClr val="0071B8"/>
                </a:solidFill>
              </a:rPr>
              <a:t> РТ; 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en-US" sz="1800" i="1" dirty="0" smtClean="0">
              <a:solidFill>
                <a:srgbClr val="0071B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i="1" dirty="0" smtClean="0"/>
              <a:t>Советский район г. Казани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i="1" dirty="0" smtClean="0"/>
              <a:t>Зачисленных учащихся: 161</a:t>
            </a:r>
          </a:p>
          <a:p>
            <a:r>
              <a:rPr lang="ru-RU" i="1" dirty="0" smtClean="0"/>
              <a:t>Активно работают:           144</a:t>
            </a:r>
          </a:p>
          <a:p>
            <a:r>
              <a:rPr lang="ru-RU" i="1" dirty="0" smtClean="0"/>
              <a:t>Средний показатель времени обучения каждого студента 28,2 часа в месяц, 8 часов из них - на разговорные уроки.</a:t>
            </a:r>
          </a:p>
          <a:p>
            <a:r>
              <a:rPr lang="ru-RU" i="1" dirty="0" smtClean="0"/>
              <a:t>Всего пройденных уроков:</a:t>
            </a:r>
            <a:r>
              <a:rPr lang="en-US" i="1" dirty="0" smtClean="0"/>
              <a:t> </a:t>
            </a:r>
            <a:r>
              <a:rPr lang="ru-RU" i="1" dirty="0" smtClean="0"/>
              <a:t>до 28.11.2011г. - 64187</a:t>
            </a:r>
          </a:p>
          <a:p>
            <a:r>
              <a:rPr lang="ru-RU" i="1" dirty="0" smtClean="0"/>
              <a:t>Всего посещённых разговорных уроков за три месяца: 560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Разделы основного курса: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i="1" dirty="0" smtClean="0"/>
              <a:t>Лучшими студентами являются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800" i="1" dirty="0" smtClean="0"/>
              <a:t>Галина Токарева, </a:t>
            </a:r>
            <a:r>
              <a:rPr lang="ru-RU" sz="2800" i="1" dirty="0" err="1" smtClean="0"/>
              <a:t>руководительРМО</a:t>
            </a:r>
            <a:r>
              <a:rPr lang="ru-RU" sz="2800" i="1" dirty="0" smtClean="0"/>
              <a:t>, школа №58</a:t>
            </a:r>
          </a:p>
          <a:p>
            <a:pPr>
              <a:buNone/>
            </a:pPr>
            <a:r>
              <a:rPr lang="ru-RU" sz="2800" i="1" dirty="0" smtClean="0"/>
              <a:t>Вероника </a:t>
            </a:r>
            <a:r>
              <a:rPr lang="ru-RU" sz="2800" i="1" dirty="0" err="1" smtClean="0"/>
              <a:t>Заморий</a:t>
            </a:r>
            <a:r>
              <a:rPr lang="ru-RU" sz="2800" i="1" dirty="0" smtClean="0"/>
              <a:t>, школа №84</a:t>
            </a:r>
          </a:p>
          <a:p>
            <a:pPr>
              <a:buNone/>
            </a:pPr>
            <a:r>
              <a:rPr lang="ru-RU" sz="2800" i="1" dirty="0" smtClean="0"/>
              <a:t>Марина Краснова школа №84</a:t>
            </a:r>
          </a:p>
          <a:p>
            <a:pPr>
              <a:buNone/>
            </a:pPr>
            <a:r>
              <a:rPr lang="ru-RU" sz="2800" i="1" dirty="0" smtClean="0"/>
              <a:t>Лейла </a:t>
            </a:r>
            <a:r>
              <a:rPr lang="ru-RU" sz="2800" i="1" dirty="0" err="1" smtClean="0"/>
              <a:t>Латыпова</a:t>
            </a:r>
            <a:r>
              <a:rPr lang="ru-RU" sz="2800" i="1" dirty="0" smtClean="0"/>
              <a:t>, школа №124</a:t>
            </a:r>
          </a:p>
          <a:p>
            <a:pPr>
              <a:buNone/>
            </a:pPr>
            <a:r>
              <a:rPr lang="ru-RU" sz="2800" i="1" dirty="0" smtClean="0"/>
              <a:t>Элеонора Кузнецова, школа №169</a:t>
            </a:r>
          </a:p>
          <a:p>
            <a:pPr>
              <a:buNone/>
            </a:pPr>
            <a:r>
              <a:rPr lang="ru-RU" sz="2800" i="1" dirty="0" smtClean="0"/>
              <a:t>Венера </a:t>
            </a:r>
            <a:r>
              <a:rPr lang="ru-RU" sz="2800" i="1" dirty="0" err="1" smtClean="0"/>
              <a:t>Нигматуллина</a:t>
            </a:r>
            <a:r>
              <a:rPr lang="ru-RU" sz="2800" i="1" dirty="0" smtClean="0"/>
              <a:t>, школа №167</a:t>
            </a:r>
          </a:p>
          <a:p>
            <a:pPr>
              <a:buNone/>
            </a:pPr>
            <a:r>
              <a:rPr lang="ru-RU" sz="2800" i="1" dirty="0" err="1" smtClean="0"/>
              <a:t>Наиля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Гафиатуллина</a:t>
            </a:r>
            <a:r>
              <a:rPr lang="ru-RU" sz="2800" i="1" dirty="0" smtClean="0"/>
              <a:t>, школа №167</a:t>
            </a:r>
          </a:p>
          <a:p>
            <a:pPr>
              <a:buNone/>
            </a:pPr>
            <a:r>
              <a:rPr lang="ru-RU" sz="2800" i="1" dirty="0" smtClean="0"/>
              <a:t>Ольга </a:t>
            </a:r>
            <a:r>
              <a:rPr lang="ru-RU" sz="2800" i="1" dirty="0" err="1" smtClean="0"/>
              <a:t>Бердинская</a:t>
            </a:r>
            <a:r>
              <a:rPr lang="ru-RU" sz="2800" i="1" dirty="0" smtClean="0"/>
              <a:t>, лицей №121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489076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100" i="1" dirty="0" smtClean="0"/>
              <a:t/>
            </a:r>
            <a:br>
              <a:rPr lang="ru-RU" sz="3100" i="1" dirty="0" smtClean="0"/>
            </a:br>
            <a:r>
              <a:rPr lang="ru-RU" sz="3100" i="1" dirty="0" smtClean="0"/>
              <a:t>Самое большое количество выполненных заданий: 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400" i="1" dirty="0" smtClean="0"/>
              <a:t>Лилия </a:t>
            </a:r>
            <a:r>
              <a:rPr lang="ru-RU" sz="2400" i="1" dirty="0" err="1" smtClean="0"/>
              <a:t>Имамова</a:t>
            </a:r>
            <a:r>
              <a:rPr lang="ru-RU" sz="2400" i="1" dirty="0" smtClean="0"/>
              <a:t> – </a:t>
            </a:r>
            <a:r>
              <a:rPr lang="ru-RU" sz="2400" i="1" dirty="0" smtClean="0">
                <a:solidFill>
                  <a:srgbClr val="FF0000"/>
                </a:solidFill>
              </a:rPr>
              <a:t>1478, </a:t>
            </a:r>
            <a:r>
              <a:rPr lang="ru-RU" sz="2400" i="1" dirty="0" smtClean="0"/>
              <a:t>гимназия №8</a:t>
            </a:r>
          </a:p>
          <a:p>
            <a:r>
              <a:rPr lang="ru-RU" sz="2400" i="1" dirty="0" smtClean="0"/>
              <a:t>Елена Зуева – </a:t>
            </a:r>
            <a:r>
              <a:rPr lang="ru-RU" sz="2400" i="1" dirty="0" smtClean="0">
                <a:solidFill>
                  <a:srgbClr val="FF0000"/>
                </a:solidFill>
              </a:rPr>
              <a:t>1462, </a:t>
            </a:r>
            <a:r>
              <a:rPr lang="ru-RU" sz="2400" i="1" dirty="0" smtClean="0"/>
              <a:t>гимназия №11</a:t>
            </a:r>
          </a:p>
          <a:p>
            <a:r>
              <a:rPr lang="ru-RU" sz="2400" i="1" dirty="0" err="1" smtClean="0"/>
              <a:t>Гульнара</a:t>
            </a:r>
            <a:r>
              <a:rPr lang="ru-RU" sz="2400" i="1" dirty="0" smtClean="0"/>
              <a:t> Хабибуллина – </a:t>
            </a:r>
            <a:r>
              <a:rPr lang="ru-RU" sz="2400" i="1" dirty="0" smtClean="0">
                <a:solidFill>
                  <a:srgbClr val="FF0000"/>
                </a:solidFill>
              </a:rPr>
              <a:t>1389,</a:t>
            </a:r>
            <a:r>
              <a:rPr lang="ru-RU" sz="2400" i="1" dirty="0" smtClean="0"/>
              <a:t> школа №171</a:t>
            </a:r>
          </a:p>
          <a:p>
            <a:r>
              <a:rPr lang="ru-RU" sz="2400" i="1" dirty="0" smtClean="0"/>
              <a:t>Венера </a:t>
            </a:r>
            <a:r>
              <a:rPr lang="ru-RU" sz="2400" i="1" dirty="0" err="1" smtClean="0"/>
              <a:t>Нигматуллина</a:t>
            </a:r>
            <a:r>
              <a:rPr lang="ru-RU" sz="2400" i="1" dirty="0" smtClean="0"/>
              <a:t> – </a:t>
            </a:r>
            <a:r>
              <a:rPr lang="ru-RU" sz="2400" i="1" dirty="0" smtClean="0">
                <a:solidFill>
                  <a:srgbClr val="FF0000"/>
                </a:solidFill>
              </a:rPr>
              <a:t>1331,</a:t>
            </a:r>
            <a:r>
              <a:rPr lang="ru-RU" sz="2400" i="1" dirty="0" smtClean="0"/>
              <a:t>школа №167</a:t>
            </a:r>
          </a:p>
          <a:p>
            <a:r>
              <a:rPr lang="ru-RU" sz="2400" i="1" dirty="0" smtClean="0"/>
              <a:t>Лилия </a:t>
            </a:r>
            <a:r>
              <a:rPr lang="ru-RU" sz="2400" i="1" dirty="0" err="1" smtClean="0"/>
              <a:t>Маннапова</a:t>
            </a:r>
            <a:r>
              <a:rPr lang="ru-RU" sz="2400" i="1" dirty="0" smtClean="0"/>
              <a:t> – </a:t>
            </a:r>
            <a:r>
              <a:rPr lang="ru-RU" sz="2400" i="1" dirty="0" smtClean="0">
                <a:solidFill>
                  <a:srgbClr val="FF0000"/>
                </a:solidFill>
              </a:rPr>
              <a:t>1319.</a:t>
            </a:r>
            <a:r>
              <a:rPr lang="ru-RU" sz="2400" i="1" dirty="0" smtClean="0"/>
              <a:t> гимназия №125</a:t>
            </a:r>
          </a:p>
          <a:p>
            <a:r>
              <a:rPr lang="ru-RU" sz="2400" i="1" dirty="0" smtClean="0"/>
              <a:t>Галина Токарева – </a:t>
            </a:r>
            <a:r>
              <a:rPr lang="ru-RU" sz="2400" i="1" dirty="0" smtClean="0">
                <a:solidFill>
                  <a:srgbClr val="FF0000"/>
                </a:solidFill>
              </a:rPr>
              <a:t>1243,</a:t>
            </a:r>
            <a:r>
              <a:rPr lang="ru-RU" sz="2400" i="1" dirty="0" smtClean="0"/>
              <a:t> школа №58</a:t>
            </a:r>
          </a:p>
          <a:p>
            <a:r>
              <a:rPr lang="ru-RU" sz="2400" i="1" dirty="0" smtClean="0"/>
              <a:t>Светлана </a:t>
            </a:r>
            <a:r>
              <a:rPr lang="ru-RU" sz="2400" i="1" dirty="0" err="1" smtClean="0"/>
              <a:t>Валишина</a:t>
            </a:r>
            <a:r>
              <a:rPr lang="ru-RU" sz="2400" i="1" dirty="0" smtClean="0"/>
              <a:t> – </a:t>
            </a:r>
            <a:r>
              <a:rPr lang="ru-RU" sz="2400" i="1" dirty="0" smtClean="0">
                <a:solidFill>
                  <a:srgbClr val="FF0000"/>
                </a:solidFill>
              </a:rPr>
              <a:t>1242.</a:t>
            </a:r>
            <a:r>
              <a:rPr lang="ru-RU" sz="2400" i="1" dirty="0" smtClean="0"/>
              <a:t> лицей №121</a:t>
            </a:r>
          </a:p>
          <a:p>
            <a:r>
              <a:rPr lang="ru-RU" sz="2400" i="1" dirty="0" smtClean="0"/>
              <a:t>Екатерина Павлова – </a:t>
            </a:r>
            <a:r>
              <a:rPr lang="ru-RU" sz="2400" i="1" dirty="0" smtClean="0">
                <a:solidFill>
                  <a:srgbClr val="FF0000"/>
                </a:solidFill>
              </a:rPr>
              <a:t>1101,</a:t>
            </a:r>
            <a:r>
              <a:rPr lang="ru-RU" sz="2400" i="1" dirty="0" smtClean="0"/>
              <a:t> лицей №121</a:t>
            </a:r>
          </a:p>
          <a:p>
            <a:r>
              <a:rPr lang="ru-RU" sz="2400" i="1" dirty="0" smtClean="0"/>
              <a:t>Элеонора Кузнецова – </a:t>
            </a:r>
            <a:r>
              <a:rPr lang="ru-RU" sz="2400" i="1" dirty="0" smtClean="0">
                <a:solidFill>
                  <a:srgbClr val="FF0000"/>
                </a:solidFill>
              </a:rPr>
              <a:t>1086, </a:t>
            </a:r>
            <a:r>
              <a:rPr lang="ru-RU" sz="2400" i="1" dirty="0" smtClean="0"/>
              <a:t>школа №169</a:t>
            </a:r>
          </a:p>
          <a:p>
            <a:endParaRPr lang="ru-RU" sz="2400" i="1" dirty="0" smtClean="0"/>
          </a:p>
          <a:p>
            <a:endParaRPr lang="ru-RU" sz="2400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i="1" dirty="0" smtClean="0"/>
              <a:t>Разговорные уроки посетили: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z="2000" i="1" dirty="0" err="1" smtClean="0"/>
              <a:t>Наиля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Гафиатуллина</a:t>
            </a:r>
            <a:r>
              <a:rPr lang="ru-RU" sz="2000" i="1" dirty="0" smtClean="0"/>
              <a:t> –</a:t>
            </a:r>
            <a:r>
              <a:rPr lang="en-US" sz="2000" i="1" dirty="0" smtClean="0">
                <a:solidFill>
                  <a:srgbClr val="FF0000"/>
                </a:solidFill>
              </a:rPr>
              <a:t>70</a:t>
            </a:r>
            <a:r>
              <a:rPr lang="ru-RU" sz="2000" i="1" dirty="0" smtClean="0">
                <a:solidFill>
                  <a:srgbClr val="FF0000"/>
                </a:solidFill>
              </a:rPr>
              <a:t>ч.</a:t>
            </a:r>
            <a:r>
              <a:rPr lang="ru-RU" sz="2000" i="1" dirty="0" smtClean="0"/>
              <a:t> </a:t>
            </a:r>
          </a:p>
          <a:p>
            <a:r>
              <a:rPr lang="ru-RU" sz="2000" i="1" dirty="0" smtClean="0"/>
              <a:t>Венера </a:t>
            </a:r>
            <a:r>
              <a:rPr lang="ru-RU" sz="2000" i="1" dirty="0" err="1" smtClean="0"/>
              <a:t>Нигматуллина</a:t>
            </a:r>
            <a:r>
              <a:rPr lang="ru-RU" sz="2000" i="1" dirty="0" smtClean="0"/>
              <a:t> – </a:t>
            </a:r>
            <a:r>
              <a:rPr lang="ru-RU" sz="2000" i="1" dirty="0" smtClean="0">
                <a:solidFill>
                  <a:srgbClr val="FF0000"/>
                </a:solidFill>
              </a:rPr>
              <a:t>33ч.</a:t>
            </a:r>
            <a:r>
              <a:rPr lang="ru-RU" sz="2000" i="1" dirty="0" smtClean="0"/>
              <a:t>, Лилия </a:t>
            </a:r>
            <a:r>
              <a:rPr lang="ru-RU" sz="2000" i="1" dirty="0" err="1" smtClean="0"/>
              <a:t>Хакимзянова</a:t>
            </a:r>
            <a:r>
              <a:rPr lang="ru-RU" sz="2000" i="1" dirty="0" smtClean="0"/>
              <a:t> – </a:t>
            </a:r>
            <a:r>
              <a:rPr lang="ru-RU" sz="2000" i="1" dirty="0" smtClean="0">
                <a:solidFill>
                  <a:srgbClr val="FF0000"/>
                </a:solidFill>
              </a:rPr>
              <a:t>21 ч</a:t>
            </a:r>
            <a:r>
              <a:rPr lang="ru-RU" sz="2000" i="1" dirty="0" smtClean="0"/>
              <a:t>.. Школа №167</a:t>
            </a:r>
          </a:p>
          <a:p>
            <a:r>
              <a:rPr lang="ru-RU" sz="2000" i="1" dirty="0" smtClean="0"/>
              <a:t>Галина Токарева  - </a:t>
            </a:r>
            <a:r>
              <a:rPr lang="ru-RU" sz="2000" i="1" dirty="0" smtClean="0">
                <a:solidFill>
                  <a:srgbClr val="FF0000"/>
                </a:solidFill>
              </a:rPr>
              <a:t>26ч.</a:t>
            </a:r>
            <a:r>
              <a:rPr lang="ru-RU" sz="2000" i="1" dirty="0" smtClean="0"/>
              <a:t>. Школа №58; </a:t>
            </a:r>
            <a:r>
              <a:rPr lang="ru-RU" sz="2000" i="1" dirty="0" err="1" smtClean="0"/>
              <a:t>Майсара</a:t>
            </a:r>
            <a:r>
              <a:rPr lang="ru-RU" sz="2000" i="1" dirty="0" smtClean="0"/>
              <a:t> Коровина – </a:t>
            </a:r>
            <a:r>
              <a:rPr lang="ru-RU" sz="2000" i="1" dirty="0" smtClean="0">
                <a:solidFill>
                  <a:srgbClr val="FF0000"/>
                </a:solidFill>
              </a:rPr>
              <a:t>38.</a:t>
            </a:r>
            <a:r>
              <a:rPr lang="ru-RU" sz="2000" i="1" dirty="0" smtClean="0"/>
              <a:t> Школа №161; Вероника </a:t>
            </a:r>
            <a:r>
              <a:rPr lang="ru-RU" sz="2000" i="1" dirty="0" err="1" smtClean="0"/>
              <a:t>Заморий</a:t>
            </a:r>
            <a:r>
              <a:rPr lang="ru-RU" sz="2000" i="1" dirty="0" smtClean="0"/>
              <a:t> – </a:t>
            </a:r>
            <a:r>
              <a:rPr lang="ru-RU" sz="2000" i="1" dirty="0" smtClean="0">
                <a:solidFill>
                  <a:srgbClr val="FF0000"/>
                </a:solidFill>
              </a:rPr>
              <a:t>31ч.</a:t>
            </a:r>
            <a:r>
              <a:rPr lang="ru-RU" sz="2000" i="1" dirty="0" smtClean="0"/>
              <a:t>, Ирина Булгакова – </a:t>
            </a:r>
            <a:r>
              <a:rPr lang="ru-RU" sz="2000" i="1" dirty="0" smtClean="0">
                <a:solidFill>
                  <a:srgbClr val="FF0000"/>
                </a:solidFill>
              </a:rPr>
              <a:t>13ч.</a:t>
            </a:r>
            <a:r>
              <a:rPr lang="ru-RU" sz="2000" i="1" dirty="0" smtClean="0"/>
              <a:t>,Ольга  Гаврилова  - </a:t>
            </a:r>
            <a:r>
              <a:rPr lang="ru-RU" sz="2000" i="1" dirty="0" smtClean="0">
                <a:solidFill>
                  <a:srgbClr val="FF0000"/>
                </a:solidFill>
              </a:rPr>
              <a:t>10ч., </a:t>
            </a:r>
            <a:r>
              <a:rPr lang="ru-RU" sz="2000" i="1" dirty="0" smtClean="0"/>
              <a:t>Алла Рыжкова </a:t>
            </a:r>
            <a:r>
              <a:rPr lang="ru-RU" sz="2000" i="1" dirty="0" smtClean="0">
                <a:solidFill>
                  <a:srgbClr val="FF0000"/>
                </a:solidFill>
              </a:rPr>
              <a:t>– 8ч.школа </a:t>
            </a:r>
            <a:r>
              <a:rPr lang="ru-RU" sz="2000" i="1" dirty="0" smtClean="0"/>
              <a:t>№84;</a:t>
            </a:r>
          </a:p>
          <a:p>
            <a:pPr>
              <a:buNone/>
            </a:pPr>
            <a:r>
              <a:rPr lang="ru-RU" sz="2000" i="1" dirty="0" smtClean="0"/>
              <a:t>      Елена Титова  </a:t>
            </a:r>
            <a:r>
              <a:rPr lang="ru-RU" sz="2000" i="1" dirty="0" smtClean="0">
                <a:solidFill>
                  <a:srgbClr val="FF0000"/>
                </a:solidFill>
              </a:rPr>
              <a:t>- 17ч</a:t>
            </a:r>
            <a:r>
              <a:rPr lang="ru-RU" sz="2000" i="1" dirty="0" smtClean="0"/>
              <a:t>.,Майя </a:t>
            </a:r>
            <a:r>
              <a:rPr lang="ru-RU" sz="2000" i="1" dirty="0" err="1" smtClean="0"/>
              <a:t>Садреева</a:t>
            </a:r>
            <a:r>
              <a:rPr lang="ru-RU" sz="2000" i="1" dirty="0" smtClean="0"/>
              <a:t>  - </a:t>
            </a:r>
            <a:r>
              <a:rPr lang="ru-RU" sz="2000" i="1" dirty="0" smtClean="0">
                <a:solidFill>
                  <a:srgbClr val="FF0000"/>
                </a:solidFill>
              </a:rPr>
              <a:t>11ч</a:t>
            </a:r>
            <a:r>
              <a:rPr lang="ru-RU" sz="2000" i="1" dirty="0" smtClean="0"/>
              <a:t>., Элеонора Кузнецова – </a:t>
            </a:r>
            <a:r>
              <a:rPr lang="ru-RU" sz="2000" i="1" dirty="0" smtClean="0">
                <a:solidFill>
                  <a:srgbClr val="FF0000"/>
                </a:solidFill>
              </a:rPr>
              <a:t>22ч.</a:t>
            </a:r>
            <a:r>
              <a:rPr lang="ru-RU" sz="2000" i="1" dirty="0" smtClean="0"/>
              <a:t> Школа №169;  Светлана </a:t>
            </a:r>
            <a:r>
              <a:rPr lang="ru-RU" sz="2000" i="1" dirty="0" err="1" smtClean="0"/>
              <a:t>Валишина</a:t>
            </a:r>
            <a:r>
              <a:rPr lang="ru-RU" sz="2000" i="1" dirty="0" smtClean="0"/>
              <a:t> – </a:t>
            </a:r>
            <a:r>
              <a:rPr lang="ru-RU" sz="2000" i="1" dirty="0" smtClean="0">
                <a:solidFill>
                  <a:srgbClr val="FF0000"/>
                </a:solidFill>
              </a:rPr>
              <a:t>10ч., </a:t>
            </a:r>
            <a:r>
              <a:rPr lang="ru-RU" sz="2000" i="1" dirty="0" smtClean="0"/>
              <a:t>Екатерина Павлова  - </a:t>
            </a:r>
            <a:r>
              <a:rPr lang="ru-RU" sz="2000" i="1" dirty="0" smtClean="0">
                <a:solidFill>
                  <a:srgbClr val="FF0000"/>
                </a:solidFill>
              </a:rPr>
              <a:t>8ч.</a:t>
            </a:r>
            <a:r>
              <a:rPr lang="ru-RU" sz="2000" i="1" dirty="0" smtClean="0"/>
              <a:t>,Ольга </a:t>
            </a:r>
            <a:r>
              <a:rPr lang="ru-RU" sz="2000" i="1" dirty="0" err="1" smtClean="0"/>
              <a:t>Бердинская</a:t>
            </a:r>
            <a:r>
              <a:rPr lang="ru-RU" sz="2000" i="1" dirty="0" smtClean="0"/>
              <a:t> – </a:t>
            </a:r>
            <a:r>
              <a:rPr lang="ru-RU" sz="2000" i="1" dirty="0" smtClean="0">
                <a:solidFill>
                  <a:srgbClr val="FF0000"/>
                </a:solidFill>
              </a:rPr>
              <a:t>28ч. </a:t>
            </a:r>
            <a:r>
              <a:rPr lang="ru-RU" sz="2000" i="1" dirty="0" smtClean="0"/>
              <a:t>Лицей №121; Лейла </a:t>
            </a:r>
            <a:r>
              <a:rPr lang="ru-RU" sz="2000" i="1" dirty="0" err="1" smtClean="0"/>
              <a:t>Латыпова</a:t>
            </a:r>
            <a:r>
              <a:rPr lang="ru-RU" sz="2000" i="1" dirty="0" smtClean="0"/>
              <a:t> – </a:t>
            </a:r>
            <a:r>
              <a:rPr lang="ru-RU" sz="2000" i="1" dirty="0" smtClean="0">
                <a:solidFill>
                  <a:srgbClr val="FF0000"/>
                </a:solidFill>
              </a:rPr>
              <a:t>23ч., </a:t>
            </a:r>
            <a:r>
              <a:rPr lang="ru-RU" sz="2000" i="1" dirty="0" smtClean="0"/>
              <a:t>школа №124;  Наталья Авдеева – </a:t>
            </a:r>
            <a:r>
              <a:rPr lang="ru-RU" sz="2000" i="1" dirty="0" smtClean="0">
                <a:solidFill>
                  <a:srgbClr val="FF0000"/>
                </a:solidFill>
              </a:rPr>
              <a:t>8ч</a:t>
            </a:r>
            <a:r>
              <a:rPr lang="ru-RU" sz="2000" i="1" dirty="0" smtClean="0"/>
              <a:t>,  </a:t>
            </a:r>
            <a:r>
              <a:rPr lang="ru-RU" sz="2000" i="1" dirty="0" err="1" smtClean="0"/>
              <a:t>Гульнара</a:t>
            </a:r>
            <a:r>
              <a:rPr lang="ru-RU" sz="2000" i="1" dirty="0" smtClean="0"/>
              <a:t> Хабибуллина – </a:t>
            </a:r>
            <a:r>
              <a:rPr lang="ru-RU" sz="2000" i="1" dirty="0" smtClean="0">
                <a:solidFill>
                  <a:srgbClr val="FF0000"/>
                </a:solidFill>
              </a:rPr>
              <a:t>18ч., </a:t>
            </a:r>
            <a:r>
              <a:rPr lang="ru-RU" sz="2000" i="1" dirty="0" smtClean="0"/>
              <a:t>школа №171; Ольга </a:t>
            </a:r>
            <a:r>
              <a:rPr lang="ru-RU" sz="2000" i="1" dirty="0" err="1" smtClean="0"/>
              <a:t>Мякота</a:t>
            </a:r>
            <a:r>
              <a:rPr lang="ru-RU" sz="2000" i="1" dirty="0" smtClean="0"/>
              <a:t> – </a:t>
            </a:r>
            <a:r>
              <a:rPr lang="ru-RU" sz="2000" i="1" dirty="0" smtClean="0">
                <a:solidFill>
                  <a:srgbClr val="FF0000"/>
                </a:solidFill>
              </a:rPr>
              <a:t>10ч.</a:t>
            </a:r>
            <a:r>
              <a:rPr lang="ru-RU" sz="2000" i="1" dirty="0" smtClean="0"/>
              <a:t> Школа №110 ; </a:t>
            </a:r>
            <a:r>
              <a:rPr lang="ru-RU" sz="2000" i="1" dirty="0" err="1" smtClean="0"/>
              <a:t>Фарида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Галеева</a:t>
            </a:r>
            <a:r>
              <a:rPr lang="ru-RU" sz="2000" i="1" dirty="0" smtClean="0"/>
              <a:t> – </a:t>
            </a:r>
            <a:r>
              <a:rPr lang="ru-RU" sz="2000" i="1" dirty="0" smtClean="0">
                <a:solidFill>
                  <a:srgbClr val="FF0000"/>
                </a:solidFill>
              </a:rPr>
              <a:t>15ч</a:t>
            </a:r>
            <a:r>
              <a:rPr lang="ru-RU" sz="2000" i="1" dirty="0" smtClean="0"/>
              <a:t>., гимназия №126; </a:t>
            </a:r>
            <a:r>
              <a:rPr lang="ru-RU" sz="2000" i="1" dirty="0" err="1" smtClean="0"/>
              <a:t>Руфия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Вафина</a:t>
            </a:r>
            <a:r>
              <a:rPr lang="ru-RU" sz="2000" i="1" dirty="0" smtClean="0"/>
              <a:t> – </a:t>
            </a:r>
            <a:r>
              <a:rPr lang="ru-RU" sz="2000" i="1" dirty="0" smtClean="0">
                <a:solidFill>
                  <a:srgbClr val="FF0000"/>
                </a:solidFill>
              </a:rPr>
              <a:t>11ч</a:t>
            </a:r>
            <a:r>
              <a:rPr lang="ru-RU" sz="2000" i="1" dirty="0" smtClean="0"/>
              <a:t>., школа №144;   </a:t>
            </a:r>
            <a:r>
              <a:rPr lang="ru-RU" sz="2000" i="1" dirty="0" err="1" smtClean="0"/>
              <a:t>Эльмира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Халикова</a:t>
            </a:r>
            <a:r>
              <a:rPr lang="ru-RU" sz="2000" i="1" dirty="0" smtClean="0"/>
              <a:t> – </a:t>
            </a:r>
            <a:r>
              <a:rPr lang="ru-RU" sz="2000" i="1" dirty="0" smtClean="0">
                <a:solidFill>
                  <a:srgbClr val="FF0000"/>
                </a:solidFill>
              </a:rPr>
              <a:t>19ч.</a:t>
            </a:r>
            <a:r>
              <a:rPr lang="ru-RU" sz="2000" i="1" dirty="0" smtClean="0"/>
              <a:t>,школа №141; </a:t>
            </a:r>
            <a:r>
              <a:rPr lang="ru-RU" sz="2000" i="1" dirty="0" err="1" smtClean="0"/>
              <a:t>Зульфия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Нурисламова</a:t>
            </a:r>
            <a:r>
              <a:rPr lang="ru-RU" sz="2000" i="1" dirty="0" smtClean="0"/>
              <a:t> – </a:t>
            </a:r>
            <a:r>
              <a:rPr lang="ru-RU" sz="2000" i="1" dirty="0" smtClean="0">
                <a:solidFill>
                  <a:srgbClr val="FF0000"/>
                </a:solidFill>
              </a:rPr>
              <a:t>17ч.ш</a:t>
            </a:r>
            <a:r>
              <a:rPr lang="ru-RU" sz="2000" i="1" dirty="0" smtClean="0"/>
              <a:t>кола №15;  Роза Белова  - </a:t>
            </a:r>
            <a:r>
              <a:rPr lang="ru-RU" sz="2000" i="1" dirty="0" smtClean="0">
                <a:solidFill>
                  <a:srgbClr val="FF0000"/>
                </a:solidFill>
              </a:rPr>
              <a:t>12,</a:t>
            </a:r>
            <a:r>
              <a:rPr lang="ru-RU" sz="2000" i="1" dirty="0" smtClean="0"/>
              <a:t>гимназия №140; Эльвира </a:t>
            </a:r>
            <a:r>
              <a:rPr lang="ru-RU" sz="2000" i="1" dirty="0" err="1" smtClean="0"/>
              <a:t>Гилязова</a:t>
            </a:r>
            <a:r>
              <a:rPr lang="ru-RU" sz="2000" i="1" dirty="0" smtClean="0"/>
              <a:t> – </a:t>
            </a:r>
            <a:r>
              <a:rPr lang="ru-RU" sz="2000" i="1" dirty="0" smtClean="0">
                <a:solidFill>
                  <a:srgbClr val="FF0000"/>
                </a:solidFill>
              </a:rPr>
              <a:t>19ч</a:t>
            </a:r>
            <a:r>
              <a:rPr lang="ru-RU" sz="2000" i="1" dirty="0" smtClean="0"/>
              <a:t>., школа №22                                                            </a:t>
            </a:r>
            <a:endParaRPr lang="ru-RU" sz="2000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i="1" dirty="0" smtClean="0"/>
              <a:t>Письменные уроки</a:t>
            </a:r>
            <a:r>
              <a:rPr lang="ru-RU" i="1" dirty="0" smtClean="0"/>
              <a:t>.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ru-RU" i="1" dirty="0" smtClean="0"/>
              <a:t> задания </a:t>
            </a:r>
            <a:r>
              <a:rPr lang="ru-RU" i="1" dirty="0" smtClean="0"/>
              <a:t>выполнили</a:t>
            </a:r>
            <a:r>
              <a:rPr lang="en-US" i="1" dirty="0" smtClean="0"/>
              <a:t> </a:t>
            </a:r>
            <a:r>
              <a:rPr lang="ru-RU" i="1" dirty="0" smtClean="0"/>
              <a:t>: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*  Галина Токарева – 26, школа №58</a:t>
            </a:r>
          </a:p>
          <a:p>
            <a:r>
              <a:rPr lang="ru-RU" i="1" dirty="0" smtClean="0"/>
              <a:t>Юлия </a:t>
            </a:r>
            <a:r>
              <a:rPr lang="ru-RU" i="1" dirty="0" err="1" smtClean="0"/>
              <a:t>Хакимзянова</a:t>
            </a:r>
            <a:r>
              <a:rPr lang="ru-RU" i="1" dirty="0" smtClean="0"/>
              <a:t> – 17, школа №167</a:t>
            </a:r>
          </a:p>
          <a:p>
            <a:r>
              <a:rPr lang="ru-RU" i="1" dirty="0" smtClean="0"/>
              <a:t>Лилия </a:t>
            </a:r>
            <a:r>
              <a:rPr lang="ru-RU" i="1" dirty="0" err="1" smtClean="0"/>
              <a:t>Маннапова</a:t>
            </a:r>
            <a:r>
              <a:rPr lang="ru-RU" i="1" dirty="0" smtClean="0"/>
              <a:t> – 15, гимназия№125 </a:t>
            </a:r>
          </a:p>
          <a:p>
            <a:r>
              <a:rPr lang="ru-RU" i="1" dirty="0" smtClean="0"/>
              <a:t>Венера </a:t>
            </a:r>
            <a:r>
              <a:rPr lang="ru-RU" i="1" dirty="0" err="1" smtClean="0"/>
              <a:t>Нигматуллина</a:t>
            </a:r>
            <a:r>
              <a:rPr lang="ru-RU" i="1" dirty="0" smtClean="0"/>
              <a:t> – 15, школа</a:t>
            </a:r>
          </a:p>
          <a:p>
            <a:pPr>
              <a:buNone/>
            </a:pPr>
            <a:r>
              <a:rPr lang="ru-RU" i="1" dirty="0" smtClean="0"/>
              <a:t>*   Лилия </a:t>
            </a:r>
            <a:r>
              <a:rPr lang="ru-RU" i="1" dirty="0" err="1" smtClean="0"/>
              <a:t>Имамова</a:t>
            </a:r>
            <a:r>
              <a:rPr lang="ru-RU" i="1" dirty="0" smtClean="0"/>
              <a:t> – 14, гимназия №8</a:t>
            </a:r>
          </a:p>
          <a:p>
            <a:r>
              <a:rPr lang="ru-RU" i="1" dirty="0" smtClean="0"/>
              <a:t>Ляля </a:t>
            </a:r>
            <a:r>
              <a:rPr lang="ru-RU" i="1" dirty="0" err="1" smtClean="0"/>
              <a:t>Латыпова</a:t>
            </a:r>
            <a:r>
              <a:rPr lang="ru-RU" i="1" dirty="0" smtClean="0"/>
              <a:t> – 12,школа №124</a:t>
            </a:r>
          </a:p>
          <a:p>
            <a:r>
              <a:rPr lang="ru-RU" i="1" dirty="0" smtClean="0"/>
              <a:t>Лариса Тучкова – 10, школа №124</a:t>
            </a:r>
          </a:p>
          <a:p>
            <a:r>
              <a:rPr lang="ru-RU" i="1" dirty="0" smtClean="0"/>
              <a:t>Элеонора Кузнецова – 11, школа №169</a:t>
            </a:r>
            <a:endParaRPr lang="ru-RU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i="1" dirty="0" smtClean="0"/>
              <a:t>Уважаемые учителя английского языка!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en-US" i="1" dirty="0" smtClean="0"/>
              <a:t>EF online school </a:t>
            </a:r>
            <a:r>
              <a:rPr lang="ru-RU" i="1" dirty="0" smtClean="0"/>
              <a:t>и </a:t>
            </a:r>
            <a:r>
              <a:rPr lang="ru-RU" i="1" dirty="0" err="1" smtClean="0"/>
              <a:t>МОиН</a:t>
            </a:r>
            <a:r>
              <a:rPr lang="ru-RU" i="1" dirty="0" smtClean="0"/>
              <a:t> РТ:</a:t>
            </a:r>
          </a:p>
          <a:p>
            <a:r>
              <a:rPr lang="ru-RU" dirty="0" smtClean="0"/>
              <a:t>Решено запустить межрайонное квартальное соревнование (первая волна - декабрь 2011, январь и февраль 2012). Критерий победы - все обучающиеся района выполняют ежемесячные нормативы по разговорным классам  и числу завершенных разделов  к концу февраля 2012. Приз от </a:t>
            </a:r>
            <a:r>
              <a:rPr lang="en-US" dirty="0" smtClean="0"/>
              <a:t>EF</a:t>
            </a:r>
            <a:r>
              <a:rPr lang="ru-RU" dirty="0" smtClean="0"/>
              <a:t> – для всего района наушники (первое соревнование),  приз от </a:t>
            </a:r>
            <a:r>
              <a:rPr lang="ru-RU" dirty="0" err="1" smtClean="0"/>
              <a:t>МоиН</a:t>
            </a:r>
            <a:r>
              <a:rPr lang="ru-RU" dirty="0" smtClean="0"/>
              <a:t> РТ – обед с Министром Образования. Подтверждение критериев и призов на совещании 27 декабря</a:t>
            </a:r>
            <a:endParaRPr lang="ru-RU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566</Words>
  <Application>Microsoft Office PowerPoint</Application>
  <PresentationFormat>Экран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Главная цель  программы - повысить уровень языковой компетентности граждан РТ;   «Татарстан должен говорить по-английски!» Р.Н. Минниханов  Инициаторы проекта  - Правительство РТ, МОиН РТ;  </vt:lpstr>
      <vt:lpstr>Советский район г. Казани</vt:lpstr>
      <vt:lpstr>Разделы основного курса:</vt:lpstr>
      <vt:lpstr>Лучшими студентами являются:</vt:lpstr>
      <vt:lpstr> Самое большое количество выполненных заданий:  </vt:lpstr>
      <vt:lpstr>Разговорные уроки посетили:</vt:lpstr>
      <vt:lpstr>Письменные уроки.  задания выполнили :</vt:lpstr>
      <vt:lpstr>Уважаемые учителя английского языка!</vt:lpstr>
      <vt:lpstr>Всех учителей поздравляю с Новым 2012 годом!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Л.И.Охолина</cp:lastModifiedBy>
  <cp:revision>43</cp:revision>
  <dcterms:modified xsi:type="dcterms:W3CDTF">2012-01-10T08:18:32Z</dcterms:modified>
</cp:coreProperties>
</file>